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17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" Target="../slides/slide1.xml" TargetMode="Interna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8D377-30F6-4B58-B798-37D57A5A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3D7A5-1E90-4449-9710-E89401CC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A2623-73E2-4E97-A137-CB5CE251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CE521-0D04-471A-B511-5A971A19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3C852-84E9-4E79-A9B5-047E1266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64505-0DB9-436D-8A2B-87B9F7D4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3B54B-C3AF-490C-9115-86E7E611F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15919-B76B-4284-8D98-F60062529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7F3B7-3ABE-4EF7-B55A-699A6E32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194EE-61DE-4418-9899-E3B7BD58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E8D7-BB97-47E7-BE90-6F720FD9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inese#pid=61cee0cd2f6b727a3c817f68#tid=61d6a50223790e08a39c6a19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asterShapeName?linknodeid="/>
          <p:cNvSpPr/>
          <p:nvPr userDrawn="1"/>
        </p:nvSpPr>
        <p:spPr>
          <a:xfrm>
            <a:off x="850392" y="3858768"/>
            <a:ext cx="3794760" cy="6400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36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action="ppaction://noaction"/>
          </p:cNvPr>
          <p:cNvSpPr/>
          <p:nvPr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目录</a:t>
            </a:r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/>
            </a:fld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action="ppaction://noaction"/>
          </p:cNvPr>
          <p:cNvSpPr/>
          <p:nvPr userDrawn="1"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目录</a:t>
            </a:r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 userDrawn="1"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/>
            </a:fld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grpSp>
        <p:nvGrpSpPr>
          <p:cNvPr id="19" name="组合 18"/>
          <p:cNvGrpSpPr/>
          <p:nvPr userDrawn="1"/>
        </p:nvGrpSpPr>
        <p:grpSpPr>
          <a:xfrm>
            <a:off x="4121150" y="1299845"/>
            <a:ext cx="3028950" cy="562610"/>
            <a:chOff x="5836" y="2321"/>
            <a:chExt cx="4770" cy="886"/>
          </a:xfrm>
        </p:grpSpPr>
        <p:grpSp>
          <p:nvGrpSpPr>
            <p:cNvPr id="18" name="组合 17"/>
            <p:cNvGrpSpPr/>
            <p:nvPr/>
          </p:nvGrpSpPr>
          <p:grpSpPr>
            <a:xfrm>
              <a:off x="5836" y="2321"/>
              <a:ext cx="4770" cy="886"/>
              <a:chOff x="5836" y="2334"/>
              <a:chExt cx="4770" cy="886"/>
            </a:xfrm>
          </p:grpSpPr>
          <p:grpSp>
            <p:nvGrpSpPr>
              <p:cNvPr id="13" name="组合 12"/>
              <p:cNvGrpSpPr/>
              <p:nvPr/>
            </p:nvGrpSpPr>
            <p:grpSpPr>
              <a:xfrm>
                <a:off x="6463" y="2334"/>
                <a:ext cx="2810" cy="864"/>
                <a:chOff x="6463" y="2334"/>
                <a:chExt cx="2810" cy="864"/>
              </a:xfrm>
            </p:grpSpPr>
            <p:sp>
              <p:nvSpPr>
                <p:cNvPr id="7" name="流程图: 摘录 6"/>
                <p:cNvSpPr/>
                <p:nvPr/>
              </p:nvSpPr>
              <p:spPr>
                <a:xfrm rot="16200000">
                  <a:off x="6281" y="2516"/>
                  <a:ext cx="846" cy="482"/>
                </a:xfrm>
                <a:prstGeom prst="flowChartExtract">
                  <a:avLst/>
                </a:prstGeom>
                <a:solidFill>
                  <a:srgbClr val="939393"/>
                </a:solidFill>
              </p:spPr>
              <p:style>
                <a:lnRef idx="2">
                  <a:schemeClr val="accent3"/>
                </a:lnRef>
                <a:fillRef idx="1">
                  <a:schemeClr val="lt1"/>
                </a:fillRef>
                <a:effectRef idx="0">
                  <a:schemeClr val="accent3"/>
                </a:effectRef>
                <a:fontRef idx="minor">
                  <a:schemeClr val="dk1"/>
                </a:fontRef>
              </p:style>
              <p:txBody>
                <a:bodyPr rtlCol="0" anchor="ctr"/>
                <a:lstStyle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959595"/>
                    </a:solidFill>
                    <a:cs typeface="Times New Roman" panose="02020603050405020304" pitchFamily="34" charset="0"/>
                  </a:endParaRPr>
                </a:p>
              </p:txBody>
            </p:sp>
            <p:grpSp>
              <p:nvGrpSpPr>
                <p:cNvPr id="12" name="组合 11"/>
                <p:cNvGrpSpPr/>
                <p:nvPr/>
              </p:nvGrpSpPr>
              <p:grpSpPr>
                <a:xfrm>
                  <a:off x="6945" y="2406"/>
                  <a:ext cx="2328" cy="793"/>
                  <a:chOff x="6945" y="2406"/>
                  <a:chExt cx="2328" cy="793"/>
                </a:xfrm>
              </p:grpSpPr>
              <p:sp>
                <p:nvSpPr>
                  <p:cNvPr id="8" name="椭圆 7"/>
                  <p:cNvSpPr/>
                  <p:nvPr/>
                </p:nvSpPr>
                <p:spPr>
                  <a:xfrm>
                    <a:off x="6945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cs typeface="Times New Roman" panose="02020603050405020304" pitchFamily="34" charset="0"/>
                    </a:endParaRPr>
                  </a:p>
                </p:txBody>
              </p:sp>
              <p:sp>
                <p:nvSpPr>
                  <p:cNvPr id="9" name="椭圆 8"/>
                  <p:cNvSpPr/>
                  <p:nvPr/>
                </p:nvSpPr>
                <p:spPr>
                  <a:xfrm>
                    <a:off x="7516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cs typeface="Times New Roman" panose="02020603050405020304" pitchFamily="34" charset="0"/>
                    </a:endParaRPr>
                  </a:p>
                </p:txBody>
              </p:sp>
              <p:sp>
                <p:nvSpPr>
                  <p:cNvPr id="10" name="椭圆 9"/>
                  <p:cNvSpPr/>
                  <p:nvPr/>
                </p:nvSpPr>
                <p:spPr>
                  <a:xfrm>
                    <a:off x="8042" y="2406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cs typeface="Times New Roman" panose="02020603050405020304" pitchFamily="34" charset="0"/>
                    </a:endParaRPr>
                  </a:p>
                </p:txBody>
              </p:sp>
              <p:sp>
                <p:nvSpPr>
                  <p:cNvPr id="11" name="椭圆 10"/>
                  <p:cNvSpPr/>
                  <p:nvPr/>
                </p:nvSpPr>
                <p:spPr>
                  <a:xfrm>
                    <a:off x="8559" y="2421"/>
                    <a:ext cx="714" cy="778"/>
                  </a:xfrm>
                  <a:prstGeom prst="ellipse">
                    <a:avLst/>
                  </a:prstGeom>
                  <a:solidFill>
                    <a:srgbClr val="93939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cs typeface="Times New Roman" panose="02020603050405020304" pitchFamily="34" charset="0"/>
                    </a:endParaRPr>
                  </a:p>
                </p:txBody>
              </p:sp>
            </p:grpSp>
          </p:grpSp>
          <p:sp>
            <p:nvSpPr>
              <p:cNvPr id="14" name="流程图: 摘录 13"/>
              <p:cNvSpPr/>
              <p:nvPr/>
            </p:nvSpPr>
            <p:spPr>
              <a:xfrm rot="16200000">
                <a:off x="5775" y="2479"/>
                <a:ext cx="748" cy="627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Times New Roman" panose="02020603050405020304" pitchFamily="34" charset="0"/>
                </a:endParaRPr>
              </a:p>
            </p:txBody>
          </p:sp>
          <p:sp>
            <p:nvSpPr>
              <p:cNvPr id="15" name="流程图: 摘录 14"/>
              <p:cNvSpPr/>
              <p:nvPr/>
            </p:nvSpPr>
            <p:spPr>
              <a:xfrm rot="5400000">
                <a:off x="9217" y="2498"/>
                <a:ext cx="779" cy="666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Times New Roman" panose="02020603050405020304" pitchFamily="34" charset="0"/>
                </a:endParaRPr>
              </a:p>
            </p:txBody>
          </p:sp>
          <p:sp>
            <p:nvSpPr>
              <p:cNvPr id="16" name="流程图: 摘录 15"/>
              <p:cNvSpPr/>
              <p:nvPr/>
            </p:nvSpPr>
            <p:spPr>
              <a:xfrm rot="5400000">
                <a:off x="9884" y="2466"/>
                <a:ext cx="779" cy="666"/>
              </a:xfrm>
              <a:prstGeom prst="flowChartExtract">
                <a:avLst/>
              </a:prstGeom>
              <a:solidFill>
                <a:srgbClr val="93939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Times New Roman" panose="02020603050405020304" pitchFamily="34" charset="0"/>
                </a:endParaRPr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6825" y="2371"/>
              <a:ext cx="2595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  <a:cs typeface="Times New Roman" panose="02020603050405020304" pitchFamily="34" charset="0"/>
                </a:rPr>
                <a:t>教材引入</a:t>
              </a:r>
              <a:endParaRPr lang="zh-CN" altLang="en-US" sz="28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34" charset="0"/>
              </a:endParaRPr>
            </a:p>
          </p:txBody>
        </p:sp>
      </p:grpSp>
      <p:sp>
        <p:nvSpPr>
          <p:cNvPr id="20" name="圆角矩形 19"/>
          <p:cNvSpPr/>
          <p:nvPr userDrawn="1"/>
        </p:nvSpPr>
        <p:spPr>
          <a:xfrm>
            <a:off x="506095" y="2009775"/>
            <a:ext cx="10949305" cy="383857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1096645" y="1085850"/>
            <a:ext cx="1581150" cy="466090"/>
            <a:chOff x="892" y="827"/>
            <a:chExt cx="2490" cy="734"/>
          </a:xfrm>
        </p:grpSpPr>
        <p:sp>
          <p:nvSpPr>
            <p:cNvPr id="4" name="圆角矩形标注 3"/>
            <p:cNvSpPr/>
            <p:nvPr/>
          </p:nvSpPr>
          <p:spPr>
            <a:xfrm>
              <a:off x="892" y="827"/>
              <a:ext cx="2181" cy="735"/>
            </a:xfrm>
            <a:prstGeom prst="wedgeRoundRectCallout">
              <a:avLst>
                <a:gd name="adj1" fmla="val -41323"/>
                <a:gd name="adj2" fmla="val 92660"/>
                <a:gd name="adj3" fmla="val 16667"/>
              </a:avLst>
            </a:prstGeom>
            <a:solidFill>
              <a:srgbClr val="909090"/>
            </a:solidFill>
            <a:ln>
              <a:solidFill>
                <a:srgbClr val="000000">
                  <a:alpha val="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Times New Roman" panose="02020603050405020304" pitchFamily="34" charset="0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892" y="827"/>
              <a:ext cx="2491" cy="735"/>
            </a:xfrm>
            <a:prstGeom prst="rect">
              <a:avLst/>
            </a:prstGeom>
            <a:noFill/>
            <a:ln>
              <a:solidFill>
                <a:srgbClr val="000000">
                  <a:alpha val="0"/>
                </a:srgbClr>
              </a:solidFill>
            </a:ln>
          </p:spPr>
          <p:txBody>
            <a:bodyPr wrap="square" rtlCol="0">
              <a:noAutofit/>
            </a:bodyPr>
            <a:lstStyle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幼圆" panose="02010509060101010101" charset="-122"/>
                  <a:ea typeface="幼圆" panose="02010509060101010101" charset="-122"/>
                  <a:cs typeface="Times New Roman" panose="02020603050405020304" pitchFamily="34" charset="0"/>
                </a:rPr>
                <a:t>技法演示</a:t>
              </a:r>
              <a:endParaRPr lang="zh-CN" altLang="en-US" sz="2400" b="1">
                <a:solidFill>
                  <a:schemeClr val="bg1"/>
                </a:solidFill>
                <a:latin typeface="幼圆" panose="02010509060101010101" charset="-122"/>
                <a:ea typeface="幼圆" panose="02010509060101010101" charset="-122"/>
                <a:cs typeface="Times New Roman" panose="02020603050405020304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MasterShapeName?linknodeid=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33888" y="164592"/>
            <a:ext cx="1325880" cy="429768"/>
          </a:xfrm>
          <a:prstGeom prst="rect">
            <a:avLst/>
          </a:prstGeom>
        </p:spPr>
      </p:pic>
      <p:sp>
        <p:nvSpPr>
          <p:cNvPr id="4" name="MasterShapeName?linknodeid=back_to_first_catalog">
            <a:hlinkClick r:id="rId2" action="ppaction://hlinksldjump"/>
          </p:cNvPr>
          <p:cNvSpPr/>
          <p:nvPr/>
        </p:nvSpPr>
        <p:spPr>
          <a:xfrm>
            <a:off x="10835640" y="182880"/>
            <a:ext cx="71323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rgbClr val="2255EE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目录</a:t>
            </a:r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pic>
        <p:nvPicPr>
          <p:cNvPr id="5" name="MasterShapeName?linknodeid=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8560" y="6080760"/>
            <a:ext cx="521208" cy="521208"/>
          </a:xfrm>
          <a:prstGeom prst="rect">
            <a:avLst/>
          </a:prstGeom>
        </p:spPr>
      </p:pic>
      <p:sp>
        <p:nvSpPr>
          <p:cNvPr id="6" name="MasterShapeName?linknodeid="/>
          <p:cNvSpPr/>
          <p:nvPr/>
        </p:nvSpPr>
        <p:spPr>
          <a:xfrm>
            <a:off x="11375136" y="6144768"/>
            <a:ext cx="493776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0C90A28-778A-4587-8B40-C2A3785DFDBB}" type="slidenum">
              <a:rPr lang="en-US" sz="2000" b="1" smtClean="0">
                <a:solidFill>
                  <a:srgbClr val="FFFFFF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/>
            </a:fld>
            <a:endParaRPr lang="en-US" sz="2000"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7" name="文本框 6"/>
          <p:cNvSpPr txBox="1"/>
          <p:nvPr userDrawn="1"/>
        </p:nvSpPr>
        <p:spPr>
          <a:xfrm>
            <a:off x="752475" y="1019810"/>
            <a:ext cx="19786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407CFF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例</a:t>
            </a:r>
            <a:r>
              <a:rPr lang="en-US" altLang="zh-CN" sz="2400">
                <a:solidFill>
                  <a:srgbClr val="407CFF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1 </a:t>
            </a:r>
            <a:endParaRPr lang="en-US" altLang="zh-CN" sz="2400">
              <a:solidFill>
                <a:srgbClr val="407CFF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3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3040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31ca67ec3.fixed?vbadefaultcenterpage=1&amp;parentnodeid=1fe3f7219"/>
          <p:cNvSpPr/>
          <p:nvPr/>
        </p:nvSpPr>
        <p:spPr>
          <a:xfrm>
            <a:off x="1097280" y="4818888"/>
            <a:ext cx="6839712" cy="1078992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5"/>
              </a:lnSpc>
            </a:pPr>
            <a:endParaRPr lang="en-US" sz="3200" b="1">
              <a:solidFill>
                <a:srgbClr val="0C3BD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78850" name="C_2_BD#31ca67ec3.fixed?vbadefaultcenterpage=1&amp;parentnodeid=1fe3f7219"/>
          <p:cNvSpPr/>
          <p:nvPr>
            <p:custDataLst>
              <p:tags r:id="rId3"/>
            </p:custDataLst>
          </p:nvPr>
        </p:nvSpPr>
        <p:spPr>
          <a:xfrm>
            <a:off x="1295400" y="2196465"/>
            <a:ext cx="8926195" cy="1373505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</a:rPr>
              <a:t>学习主题二</a:t>
            </a:r>
            <a:r>
              <a:rPr lang="en-US" altLang="zh-CN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</a:rPr>
              <a:t> </a:t>
            </a: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</a:rPr>
              <a:t>现代文阅读</a:t>
            </a:r>
            <a:r>
              <a:rPr lang="en-US" altLang="zh-CN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</a:rPr>
              <a:t>Ⅰ</a:t>
            </a:r>
            <a:endParaRPr lang="en-US" altLang="zh-CN" sz="4800" b="1">
              <a:solidFill>
                <a:srgbClr val="0C3BD2"/>
              </a:solidFill>
              <a:latin typeface="华文隶书" panose="02010800040101010101" charset="-122"/>
              <a:ea typeface="华文隶书" panose="02010800040101010101" charset="-122"/>
              <a:cs typeface="华文隶书" panose="02010800040101010101" charset="-122"/>
            </a:endParaRPr>
          </a:p>
          <a:p>
            <a:pPr algn="l" latinLnBrk="1">
              <a:lnSpc>
                <a:spcPts val="5100"/>
              </a:lnSpc>
            </a:pPr>
            <a:r>
              <a:rPr lang="en-US" altLang="zh-CN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——</a:t>
            </a:r>
            <a:r>
              <a:rPr lang="zh-CN" altLang="en-US" sz="4800" b="1">
                <a:solidFill>
                  <a:srgbClr val="0C3BD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文学类文本阅读</a:t>
            </a:r>
            <a:endParaRPr lang="zh-CN" altLang="en-US" sz="4800" b="1">
              <a:solidFill>
                <a:srgbClr val="0C3BD2"/>
              </a:solidFill>
              <a:latin typeface="华文隶书" panose="02010800040101010101" charset="-122"/>
              <a:ea typeface="华文隶书" panose="02010800040101010101" charset="-122"/>
              <a:cs typeface="华文隶书" panose="02010800040101010101" charset="-122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2423160" y="2820670"/>
            <a:ext cx="60090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4000" b="1">
                <a:solidFill>
                  <a:srgbClr val="0072E2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</a:rPr>
              <a:t>教考衔接:教材中的小说</a:t>
            </a:r>
            <a:endParaRPr lang="en-US" sz="4000" b="1">
              <a:solidFill>
                <a:srgbClr val="0072E2"/>
              </a:solidFill>
              <a:latin typeface="华文隶书" panose="02010800040101010101" charset="-122"/>
              <a:ea typeface="华文隶书" panose="02010800040101010101" charset="-122"/>
              <a:cs typeface="华文隶书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045" y="670560"/>
            <a:ext cx="6468110" cy="61239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149985" y="2631440"/>
            <a:ext cx="60090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4000" b="1">
                <a:solidFill>
                  <a:srgbClr val="0072E2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知识清单:小说</a:t>
            </a:r>
            <a:endParaRPr lang="en-US" sz="4000" b="1">
              <a:solidFill>
                <a:srgbClr val="0072E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767080" y="967105"/>
            <a:ext cx="1072515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一、小说的概念</a:t>
            </a: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       小说是以塑造人物形象为中心,通过完整的故事情节和具体的环境描写揭示社会矛盾、反映现实生活的一种文学体裁。
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50000"/>
              </a:lnSpc>
            </a:pP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二、小说“三要素”</a:t>
            </a: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        小说的“三要素”是人物、情节、环境。小说的主题是反映社会生活。因此,小说的文体特征由人物、情节、环境、主题四个关键词构成。高考小说阅读的命题也是围绕这几个关键词进行的。
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670560" y="901700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1.人物</a:t>
            </a:r>
            <a:endParaRPr lang="en-US" sz="2400" b="1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41350" y="1533525"/>
          <a:ext cx="10603865" cy="4414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5355"/>
                <a:gridCol w="9668510"/>
              </a:tblGrid>
              <a:tr h="165036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概念</a:t>
                      </a:r>
                      <a:endParaRPr 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小说反映社会生活的主要手段是塑造人物形象,这个人物是作者根据现实生活创造出来的,不同于真人真事,而是“杂取种种,合成一个”。这样的典型人物形象更集中,更有代表性。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3790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类型</a:t>
                      </a:r>
                      <a:endParaRPr 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小说中有作者着重刻画的主要人物,也有为了表现主要人物和展现小说主旨而塑造的次要人物。主要人物和次要人物之间是相辅相成的关系。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036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手法</a:t>
                      </a:r>
                      <a:endParaRPr 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小说塑造人物可以概括介绍,也可以具体描写;可以描写人物的外貌,也可以描写人物的心理活动;可以描写人物的行动、语言,也可以适当地插入作者的议论;可以正面起笔,也可以侧面烘托。</a:t>
                      </a:r>
                      <a:endParaRPr 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74675" y="1223010"/>
            <a:ext cx="50800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2.情节</a:t>
            </a:r>
            <a:endParaRPr lang="en-US" sz="2400" b="1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74675" y="1770380"/>
          <a:ext cx="10632440" cy="32365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7260"/>
                <a:gridCol w="9695180"/>
              </a:tblGrid>
              <a:tr h="140843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划分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情节一般包括开端、发展、高潮、结局四个部分,有的还包括序幕和尾声。把握好故事情节,是读懂小说的关键,也是整体感知文章的起点。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39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手法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在具体安排情节的过程中,需要运用一些技巧来处理段与段之间的关系,这样前后情节才能有机结合。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21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作用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　　小说情节起着展示人物性格、表现作品主题等作用。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52805" y="1468120"/>
          <a:ext cx="9494520" cy="45345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7565"/>
                <a:gridCol w="8656955"/>
              </a:tblGrid>
              <a:tr h="16573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概念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小说所塑造的人物形象和构设的故事情节,总是出现在一定的时空位置(即一定的历史时期和地域场所),这就是小说的环境,包括自然环境和社会环境两个方面。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22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手法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　　不论是自然环境还是社会环境,都要运用一定的手法去描写,让其与人物形象及小说主旨相适应。环境的描写手法十分丰富,既有不同的描写角度,又有修辞手法、表达方式等。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490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作用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50000"/>
                        </a:lnSpc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　　环境在揭示人物之间种种复杂的关系、烘托人物心情、推动情节的发展、渲染气氛等方面起着非常重要的作用。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777240" y="813435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　</a:t>
            </a:r>
            <a:r>
              <a:rPr lang="en-US" sz="24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3.</a:t>
            </a:r>
            <a:r>
              <a:rPr lang="zh-CN" sz="2400" b="1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环境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74650" y="622300"/>
            <a:ext cx="10992485" cy="62357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三、高考小说的选材特点</a:t>
            </a:r>
            <a:endParaRPr lang="en-US" sz="2300" b="1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       受高考语文试卷总字数的限制,高考小说选材篇幅较短,故事较简单,多取材于生活中的一个瞬间、一段插曲、一个场景、一个镜头,反映人物在一件事或一个场景中的行动片段,勾勒出人物的精神面貌,塑造出鲜活的人物形象,揭示出某个道理。其特点主要有以下几种。</a:t>
            </a:r>
            <a:endParaRPr lang="en-US" sz="23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 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1.选材以小见大。</a:t>
            </a:r>
            <a:r>
              <a:rPr lang="en-US" sz="23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高考小说所选的题材截取的生活面要小,只有这样才符合高考小说体裁表现的需要,这就是“以小见大”中的“小”。它虽然“小”,却有一定的生活容量,能反映社会生活,折射出重大问题,有丰富的意蕴,这就是“以小见大”中的“大”。</a:t>
            </a:r>
            <a:endParaRPr lang="en-US" sz="23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2.人物形象典型。</a:t>
            </a:r>
            <a:r>
              <a:rPr lang="en-US" sz="23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典型的人物形象是高考小说凸显主题的主要载体。读者可以通过具体的形象,在人物的喜怒哀乐中受到感染。曲折的命运、激烈的冲突、白描的手法等都是塑造人物形象的方法。高考小说在塑造人物形象时,主要描写主要人物的性格的某一方面或主要人物的情绪、心态。</a:t>
            </a:r>
            <a:endParaRPr lang="en-US" sz="23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  <a:p>
            <a:endParaRPr lang="en-US" sz="23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89585" y="890270"/>
            <a:ext cx="1099248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3.情节有吸引力。</a:t>
            </a:r>
            <a:r>
              <a:rPr lang="en-US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情节是高考小说吸引读者的关键。高考小说的情节发展一般比较快,前后事件较为紧凑,整个情节曲折新奇,常常突破思维定式,让读者吃惊。   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4.结尾含蓄隽永。</a:t>
            </a:r>
            <a:r>
              <a:rPr lang="en-US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高考小说的结尾是一门艺术,是一种境界,在很大程度上决定了高考小说的质量,这也是高考小说最突出的特色。高考小说的结尾往往既在情理之中又在预料之外,其精髓在于言有尽而意无穷,作品中的人物性格、深刻主题常常在结尾处变得明朗起来。考生在阅读高考小说时一定要关注其结尾。
</a:t>
            </a:r>
            <a:endParaRPr lang="en-US" sz="240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     </a:t>
            </a:r>
            <a:r>
              <a:rPr lang="en-US" sz="2300" b="1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 5.反映的主题新、深、辣。</a:t>
            </a:r>
            <a:r>
              <a:rPr lang="en-US" sz="240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所谓“新”,就是指作品表现的是新事物、新问题,有强烈的时代感;所谓“深”,就是指作品具有深度,能启迪思想,引人回味,让人领悟到某种哲理;所谓“辣”,就是指作品以情动人,震撼人心,深刻辛辣,一针见血。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149985" y="2631440"/>
            <a:ext cx="868235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4000" b="1">
                <a:solidFill>
                  <a:srgbClr val="0072E2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整体阅读:“背景+四步法”读懂小说</a:t>
            </a:r>
            <a:endParaRPr lang="en-US" sz="4000" b="1">
              <a:solidFill>
                <a:srgbClr val="0072E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27050" y="967105"/>
          <a:ext cx="10513695" cy="1010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93000"/>
                <a:gridCol w="3020695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江上【注】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alt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冯　至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       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①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子胥望着昭关以外的山水,世界好像换了一件新的衣裳</a:t>
                      </a:r>
                      <a:r>
                        <a:rPr lang="zh-CN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，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charset="-122"/>
                          <a:cs typeface="Times New Roman" panose="02020603050405020304" pitchFamily="34" charset="0"/>
                        </a:rPr>
                        <a:t>(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自然景物描写,也是心理描写,写出了获得新生的伍子胥心中的喜悦。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charset="-122"/>
                          <a:cs typeface="Times New Roman" panose="02020603050405020304" pitchFamily="34" charset="0"/>
                        </a:rPr>
                        <a:t>)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他自己却真实地获得了真实的生命。时节正是晚秋,眼前还是一片绿色,夏天仿佛还没有结束。向南望去,是一片人烟稀少的平原。</a:t>
                      </a:r>
                      <a:endParaRPr lang="en-US" sz="220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②他在这荒凉的原野里走了三四天,后来原野渐渐变成田畴,村落也随着出现了,子胥穿过几个村落,最后到了江边。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(诗化情境,晚秋尚是绿色,衬托伍子胥此时的境况——柳暗花明又一村,充满诗情画意,突出伍子胥死里逃生后轻松的心境。)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50000"/>
                        </a:lnSpc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       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背景介绍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:冯先生的《伍子胥》写于抗日战争时期,“伍子胥”是中华文化中“复仇”的符号之一,小说的创作用意与时代密切相关。</a:t>
                      </a:r>
                      <a:endParaRPr lang="en-US" sz="24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>
                        <a:lnSpc>
                          <a:spcPct val="150000"/>
                        </a:lnSpc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      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 第一步:划分层次,突破情节障碍。</a:t>
                      </a:r>
                      <a:endParaRPr lang="en-US" sz="24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>
                        <a:buNone/>
                      </a:pPr>
                      <a:endParaRPr lang="en-US" sz="24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0" name="文本框 99"/>
          <p:cNvSpPr txBox="1"/>
          <p:nvPr/>
        </p:nvSpPr>
        <p:spPr>
          <a:xfrm>
            <a:off x="820420" y="553085"/>
            <a:ext cx="98628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(2022年新高考Ⅰ卷)阅读下面的文字,完成后面的题目。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69265" y="813435"/>
          <a:ext cx="10622915" cy="582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88250"/>
                <a:gridCol w="3034665"/>
              </a:tblGrid>
              <a:tr h="33528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40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③太阳已经西斜,岸上三三两两集聚了十来个人:有的操着吴音,有的说着楚语。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(运用整句,突出江岸聚集之人来自不同的地域,汇集吴、楚民情,更显故事的自然之境与社会之境,营造出典型的社会氛围。)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有人在抱怨,二十年来,这一带总是打过来打过去,弄得田也不好耕,买卖也不好做。一个上了年纪的人说:“前几年吴王余昧死了,本应该传位给季札,但是季札死也不肯接受,退到延陵耕田去了。一个这样贤明的人偏偏不肯就王位,要保持他的高洁。”</a:t>
                      </a:r>
                      <a:endParaRPr lang="en-US" sz="220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 ④“他只自己保持高洁,而一般人都还在水火里过日子,——我恨这样的人,我们都是吃了他高洁的苦。”一个年轻人愤恨地说。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     步骤释义:</a:t>
                      </a:r>
                      <a:r>
                        <a:rPr lang="en-US" sz="24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阅读小说时首先要厘清作品的情节脉络,这既是小说的一个考查点,也是读懂小说的一个突破口。弄清楚小说的开端、发展、高潮、结局各部分的具体内容,并进行概括。</a:t>
                      </a:r>
                      <a:endParaRPr lang="en-US" sz="24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endParaRPr lang="en-US" sz="24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27050" y="967105"/>
          <a:ext cx="10513695" cy="1010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27315"/>
                <a:gridCol w="2786380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⑤那老年人却谅解季札:“士各有志。他用行为感动我们,不是比做国王有意义得多吗?——就以他在徐君墓旁挂剑的那件事而论,对于友情是怎样好的一幅画图!”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(“季札挂剑”这一典故,用来表示对亡友的吊唁、追怀,或用于形容人物恪守信义。这三段在对话中评论,使行文更自然流畅。小说通过年轻人和老年人的观点对比,写出众人对季札宁死不为王、退而耕田的态度不一,其中转折突出“那老年人”的谅解,意在说明士各有志,季札的行为感人——重义气,淡功名,引发伍子胥的反躬自省。)</a:t>
                      </a:r>
                      <a:endParaRPr lang="en-US" sz="22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步骤演示: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开端(①~②段):伍子胥逃亡,来到江边。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发展(③~⑨段):老人与年轻人的对话让伍子胥产生了对友情的渴望,伍子胥被渔夫的歌声吸引上船。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</a:endParaRPr>
                    </a:p>
                    <a:p>
                      <a:pPr indent="0" algn="l">
                        <a:buNone/>
                      </a:pPr>
                      <a:endParaRPr lang="en-US" altLang="en-US" sz="2200" b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27050" y="967105"/>
          <a:ext cx="10513695" cy="4864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27315"/>
                <a:gridCol w="2786380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⑥季札在死友墓旁挂剑的事,子胥从前也若有所闻,他再低下头看一看自己佩着的剑,不觉起了一个愿望:“我这时若有一个朋友,我也愿意把我的剑,当作一个友情的赠品,——而我永久只是一个人。”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(起过渡作用,既承接上文众人品评季札挂剑的情态,又开启下文伍子胥的就此发愿,突出伍子胥内心的孤寂、纠结以及渴求知己的强烈愿望,为下文写寻得渔夫朋友埋下伏笔。)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子胥这样想时,也就和那些人的谈话隔远了,江水里的云影在变幻,他又回到他自己身上。这时江水的上游忽然浮下一只渔船,船上回环不断地唱着歌: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日月昭昭乎侵已驰,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与子期乎芦之漪。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高潮(⑩~⑱段):伍子胥在江上被渔夫感化,想以剑馈赠。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结局(⑲~⑳段):伍子胥感念远去的渔夫。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第二步:关注描写,突破形象障碍。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999470" cy="57162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60620"/>
                <a:gridCol w="6038850"/>
              </a:tblGrid>
              <a:tr h="4572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907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⑦面前的景色,自己的身世,日月昭昭乎侵已驰,是怎样感动子胥的心!他听着歌声,身不由己地向芦苇丛中走去。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⑧西沉的太阳把芦花染成金色,半圆的月也显露在天空,映入江心,是江里边永久捉不到的一块宝石。渔夫的歌声又起了: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日已夕兮予心忧悲,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月已驰兮何不渡为?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⑨歌声越唱越近,渔舟在芦苇旁停住了。子胥身不由己地上了船。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</a:t>
                      </a: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第二步:关注描写,突破形象障碍。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 </a:t>
                      </a: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步骤释义: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小说常见的刻画人物的方法有肖像描写、动作描写、语言描写、神态描写、心理描写等正面描写,还有侧面描写。要着重分析人物的肖像描写,还要注意富有特征的细节描写,如一个不起眼的表情、一个不经意的动作,这些细节描写往往能揭示人物的心绪变化或思想感情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步骤演示: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小说的主要人物是伍子胥,次要人物是渔夫。他们之间有对话,也有对伍子胥的心理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608945" cy="5033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2835"/>
                <a:gridCol w="4436110"/>
              </a:tblGrid>
              <a:tr h="5549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802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⑩多少天的风尘仆仆,一走上船,呼吸着水上清新的空气,立即感到水的温柔。子胥无言,渔夫无语,耳边只有和谐的橹声,以及水上的泡沫随起随灭的声音。船到江中央,水流变得急聚了,世界回到原始一般的宁静。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</a:rPr>
                        <a:t>(心理描写,伍子胥风尘仆仆,眼前的一切——清新的空气、温柔的江水、和谐的橹声,尤其是那无言的渔父,让其回归“原始一般的宁静”。)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子胥对着这滔滔不断的流水,他想这是从郢城那里流来的。他立在船头,身影映在水里,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描写。两种心境、两个世界在小小的渔船上有了交集。伍子胥可谓伤痕累累,悲痛万分,复仇心切而又孤独无依。他感激渔夫“给”他的“引渡的恩惠”,从而使他能够擦去泪花,平静地面对仇恨。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</a:t>
                      </a: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第三步:抓住时空,突破环境障碍。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608945" cy="5033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95360"/>
                <a:gridCol w="2013585"/>
              </a:tblGrid>
              <a:tr h="5549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802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好像又回到郢城,因为那里的楼台也曾照映在这同一的水里。他望着江水发呆,不知这里边含有多少故乡流离失所的人的眼泪。父亲的、哥哥的尸体无人埋葬,也许早已被人抛入江心;他们得不到祭享的魂灵,想必正在这月夜的江上出没。郢城里的王公们都还在享受眼前的升平,谁知道这时正有一个人在遥远的江上,想把那污秽的城市洗刷一次呢。子胥的心随着月光膨胀起来……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</a:rPr>
                        <a:t>(江水勾起伍子胥的回忆。最后两句极妙,先从伍子胥的角度想到郢城的王公,再写郢城的王公不会想到自己浪迹天涯。伍子胥已是境遇窘迫,命悬一线,却仍心念家国,而那些“郢城里的王公们都还在享受眼前的升平”。伍子胥虽羁旅异乡,但始终与流离失所的百姓同频共振,令人潸然泪下。)</a:t>
                      </a:r>
                      <a:endParaRPr lang="en-US" sz="2200" b="0">
                        <a:solidFill>
                          <a:srgbClr val="000000"/>
                        </a:solidFill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</a:t>
                      </a: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步骤释义: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分析环境描写,了解它在文章中的作用,能帮助我们理解人物形象和小说的主题思想。小说的社会环境描写是为了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831850"/>
          <a:ext cx="10624185" cy="5728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62115"/>
                <a:gridCol w="3862070"/>
              </a:tblGrid>
              <a:tr h="50101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732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⑪他再看那渔夫有时抬起头望望远方,有时低下头看看江水,心境是多么平坦。子胥在他眼里是怎样一个人呢?一个不知从何处来,又不知向哪里去的远方的行人罢了。但是子胥,却觉得这渔夫是他流亡以来遇到的唯一的恩人,这引渡的恩惠有多么博大,尤其是那两首歌,是如何正恰中子胥的运命,怕只有最亲密的朋友才唱得出这样深切感人的歌词,而这歌词却又吐自一个异乡的、素不相识的人的口里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⑫船缓缓地前进着。两人在两个完全不同的世界,一个整日整夜浸在血的仇恨里,一个疏散于清淡的云水之乡。他看那渔夫摇橹的姿态,</a:t>
                      </a:r>
                      <a:r>
                        <a:rPr lang="zh-CN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他</a:t>
                      </a: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享受到一些从来不曾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交代时代背景、社会习俗、人与人之间的关系等,抓住这几点有利于深入理解小说的主题思想;小说的自然环境描写包括人物活动的时间、地点、季节、气候和景物等,对表现人物的身份、地位、性格,表达人物的心情,渲染气氛有很大作用。我们要学会联系人物的思想感情,结合具体内容进行分析。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608945" cy="5534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0030"/>
                <a:gridCol w="5288915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体验过的柔情。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往日的心总是箭一般地急,这时却唯恐把这段江水渡完,希望能多么久便多么久,与渔夫共同领会这美好的时刻。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</a:rPr>
                        <a:t>(爱憎分明,刚性男儿伍子胥,在渔夫的世界里得以柔化、舒缓;矛盾交织,一面是仇深似海,一面是清淡如水。“唯恐把这段江水渡完”,伍子胥是想留住这难得的宁静与美好。)</a:t>
                      </a:r>
                      <a:endParaRPr lang="en-US" sz="2200" b="0">
                        <a:solidFill>
                          <a:srgbClr val="000000"/>
                        </a:solidFill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⑬船靠岸了,子胥口里有些嗫嚅,但他最后不得不开口:“朋友,我把什么留给你作纪念呢?”渔夫倒有些惊奇了。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 </a:t>
                      </a: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步骤演示: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见文中①②③段分析内容。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 第四步:多方联系,突破主题障碍。</a:t>
                      </a:r>
                      <a:endParaRPr 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  步骤释义: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主题是小说的灵魂,小说的写作目的是反映社会生活,其主题是对社会生活的高度概括,而人物、情节、环境最终是为主题服务的。所以,在分析主题时要深入理解人物、情节、环境;特别要注意小说的标题和结尾,它们往往揭示了小说的主题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608945" cy="65405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99225"/>
                <a:gridCol w="4109720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⑭这时子胥已经解下他的剑,捧在渔夫的面前。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⑮渔夫吓得倒退了两步,他说:“我,江上的人,要这有什么用呢?”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⑯“这是我家传的宝物,我佩带它将及十年了。”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    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⑰“你要拿这当作报酬吗?”渔夫的生活是有限的,他常常看见有些行人,不知为什么离乡背井要走得那么远。既然远行,山水就成为他们的阻碍;他看惯了走到江边过不来的行人,是多么苦恼!他于是立下志愿,只要一有闲暇,就把那样的人顺便渡过来。 因为他引渡的时候多半在晚间,所以就即景生情,唱出那样的歌曲。“这值得什么报酬呢?”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操作要点: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①联系作品的时代背景,思考作品表现了什么时代主题。②从小说的标题、情节、人物入手,思考标题本身暗示(象征或揭示)了什么;小说主人公有什么“以小见大”的意义;等等。总之,要从多个角度思考作者在讴歌什么,批判什么,表达什么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967105"/>
          <a:ext cx="10687050" cy="55308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47660"/>
                <a:gridCol w="2739390"/>
              </a:tblGrid>
              <a:tr h="4546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7619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⑱伍子胥半吞半吐地说:“你渡我过了江,同时也渡过了我的仇恨。将来说不定会有那么一天,你再渡我回去。”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</a:rPr>
                        <a:t>(对话描写,一个“渡”字,连缀起三句妙语,其中深意,值得品味。)</a:t>
                      </a: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渔夫听了这句话,一点也不懂,他只拨转船头,向下游驶去。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⑲伍子胥独自立在江边,望着那只船越走越远了,最后他才自言自语地说:“你这无名的朋友,我现在空空地让你在我的面前消逝了,将来我却还要寻找你,不管是找到你的船,或是你的坟墓。”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</a:rPr>
                        <a:t>(照应前文季札挂剑的典故,伍子胥与渔夫萍水相逢,“一个整日整夜浸在血的仇恨里,一个疏散于清淡的云水之乡”,却得对方的引渡,不由得感慨:有如此唯一的恩人、无名的朋友,足矣!)</a:t>
                      </a:r>
                      <a:endParaRPr lang="en-US" sz="2200" b="0">
                        <a:solidFill>
                          <a:srgbClr val="000000"/>
                        </a:solidFill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      步骤演示:</a:t>
                      </a: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本文通过写伍子胥渡江时的所见所闻所感,展现了他的心路历程。“引渡的恩惠”除了渡江,更重要的是“渡心”。伍子胥在渔夫身上找到了完成复仇使命后自己人生的归宿。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9938385" y="4749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31800" y="1576705"/>
          <a:ext cx="10608945" cy="5732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84720"/>
                <a:gridCol w="3324225"/>
              </a:tblGrid>
              <a:tr h="505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文本内容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NEU-BZ-S92" charset="0"/>
                        </a:rPr>
                        <a:t>研读演示</a:t>
                      </a:r>
                      <a:endParaRPr lang="en-US" altLang="en-US" sz="2200" b="1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NEU-BZ-S92" charset="0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460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⑳他再一看他手中的剑,觉得这剑已经不是他自己的了:他好像是在替一个永久难忘的朋友保留着这支剑。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                                      (有删改)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en-US" sz="2200" b="0">
                          <a:solidFill>
                            <a:srgbClr val="0000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　　</a:t>
                      </a:r>
                      <a:r>
                        <a:rPr lang="en-US" sz="2200" b="0">
                          <a:solidFill>
                            <a:srgbClr val="000000"/>
                          </a:solidFill>
                        </a:rPr>
                        <a:t>【注】历史小说《伍子胥》写于1942~1943年,取材于春秋时期伍子胥的复仇故事,叙述他由楚至吴的辗转逃亡。小说共九节,《江上》为第六节,伍子胥过了昭关,继续跋涉,前往吴国。</a:t>
                      </a:r>
                      <a:endParaRPr lang="en-US" sz="2200" b="0">
                        <a:solidFill>
                          <a:srgbClr val="000000"/>
                        </a:solidFill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20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Times New Roman" panose="02020603050405020304" pitchFamily="34" charset="0"/>
                          <a:cs typeface="Times New Roman" panose="02020603050405020304" pitchFamily="34" charset="0"/>
                          <a:sym typeface="+mn-ea"/>
                        </a:rPr>
                        <a:t>选取此文,意在展示一个青年在“流亡”路上所接触的人、事让他逐渐走向成熟。</a:t>
                      </a:r>
                      <a:endParaRPr lang="en-US" sz="220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Times New Roman" panose="02020603050405020304" pitchFamily="34" charset="0"/>
                        <a:cs typeface="Times New Roman" panose="02020603050405020304" pitchFamily="34" charset="0"/>
                        <a:sym typeface="+mn-ea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9938385" y="1084580"/>
            <a:ext cx="920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（续表）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/>
          <p:cNvSpPr txBox="1"/>
          <p:nvPr/>
        </p:nvSpPr>
        <p:spPr>
          <a:xfrm>
            <a:off x="805180" y="715645"/>
            <a:ext cx="10437495" cy="335597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1.下列对文本相关内容和艺术特色的分析鉴赏,不正确的一项是(　　)。A.子胥过了昭关,所见风景与前面大不相同,那大片绿色和原野,也是子胥再次“获得了真实的生命”的心情写照。B.“唯恐把这段江水渡完”,表现了逃亡中的子胥的心态,只有在江上的这段短暂时光,他才能够平和地欣赏风景。C.子胥同渔夫道别,说话时“有些嗫嚅”“半吞半吐”,表现的是子胥渴望同渔夫交流,又碍于隐情而无法敞开心扉。D.“你渡我过了江,同时也渡过了我的仇恨”,子胥在江上领会到渔夫的“世界”,他对自己的使命有了更深的理解。
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05180" y="5437505"/>
            <a:ext cx="10034270" cy="11245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【</a:t>
            </a:r>
            <a:r>
              <a:rPr lang="zh-CN" altLang="en-US" sz="2400" b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解析】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“只有在江上的这段短暂时光,他才能够平和地欣赏风景”错,此时的伍子胥是在享受渔夫带给他的“一些从来不曾体验过的柔情”。</a:t>
            </a:r>
            <a:endParaRPr lang="en-US"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67825" y="840740"/>
            <a:ext cx="4502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B</a:t>
            </a:r>
            <a:endParaRPr lang="en-US" altLang="zh-CN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/>
          <p:cNvSpPr txBox="1"/>
          <p:nvPr/>
        </p:nvSpPr>
        <p:spPr>
          <a:xfrm>
            <a:off x="728345" y="915670"/>
            <a:ext cx="10139680" cy="30340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2.关于文中江边人们谈论季札的部分,下列说法不正确的一项是(　　)。A.那位老人欣赏季札不就王位的高洁,也称赞他以美好的行为感动了世人。B.那位年轻人认为季札不顾百姓死活,只顾独善其身,逃避了济世的责任。C.季札挂剑一事进一步说明了他的品行,也为后文的子胥赠剑做了铺垫。D.季札的退耕田园,与下文渔夫的泛舟江上,共同表达出本文的隐逸主题。
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90905" y="4081780"/>
            <a:ext cx="9632950" cy="140081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【</a:t>
            </a:r>
            <a:r>
              <a:rPr lang="zh-CN" altLang="en-US" sz="2400" b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解析】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“与下文渔夫的泛舟江上,共同表达出本文的隐逸主题”错。“渔夫的泛舟江上”只是渔人的客观生活状态,不是隐逸的表现。</a:t>
            </a:r>
            <a:endParaRPr lang="en-US"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148445" y="1073785"/>
            <a:ext cx="6965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D </a:t>
            </a:r>
            <a:endParaRPr lang="en-US" altLang="zh-CN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/>
          <p:cNvSpPr txBox="1"/>
          <p:nvPr/>
        </p:nvSpPr>
        <p:spPr>
          <a:xfrm>
            <a:off x="824230" y="1002665"/>
            <a:ext cx="10288270" cy="101727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3.舟行江上,子胥的思绪随着他在江上的所见所感而逐步生发展开。请结合文中相关部分简要分析。 
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24230" y="2115820"/>
            <a:ext cx="10331450" cy="194437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【答案】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示例:①伍子胥登上渔船,清新的空气、和谐的橹声等都使他感到安宁;②船到江中央,月涌江流,伍子胥的思绪随江水奔涌,复仇的情绪渐趋激昂;③渔船缓缓前行,伍子胥观察摇橹的渔夫,体会渔夫的世界,感念渔夫的恩惠,享受到不曾体验过的柔情。</a:t>
            </a:r>
            <a:endParaRPr lang="en-US"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103" name="文本框 102"/>
          <p:cNvSpPr txBox="1"/>
          <p:nvPr/>
        </p:nvSpPr>
        <p:spPr>
          <a:xfrm>
            <a:off x="824230" y="4250690"/>
            <a:ext cx="10331450" cy="194437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 </a:t>
            </a:r>
            <a:r>
              <a:rPr lang="en-US" sz="240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  <a:sym typeface="+mn-ea"/>
              </a:rPr>
              <a:t>解析】</a:t>
            </a:r>
            <a:r>
              <a:rPr lang="en-US" sz="240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题干中的“舟行江上”限定了解题范围,答题时要先从第⑩~⑫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段中找到不同阶段的所见所感,从而分析伍子胥思绪的变化。刚上船时, 清新的空气、和谐的橹声使他内心感到安宁;接着,船行到江中央,他看到月涌江流,心情有起伏, 产生了强烈的仇恨;最后,船缓缓行进,他的目光落在渔夫身上,他体会渔夫的世界,感念渔夫的恩惠,享受到不曾体验过的平静与柔情。</a:t>
            </a:r>
            <a:endParaRPr lang="en-US"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文本框 102"/>
          <p:cNvSpPr txBox="1"/>
          <p:nvPr/>
        </p:nvSpPr>
        <p:spPr>
          <a:xfrm>
            <a:off x="929005" y="709930"/>
            <a:ext cx="10092690" cy="194500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00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4.渔夫拒剑是一段广为流传的历史故事,渔夫是一位义士,明知伍子胥身份而冒死救他渡江,拒剑之后,更为了消除伍子胥的疑虑而自尽。本文将渔夫改写为一个普通渔人,这一改写带来了怎样的文学效果?谈谈你的理解。</a:t>
            </a:r>
            <a:endParaRPr lang="en-US" sz="2400" b="0">
              <a:solidFill>
                <a:srgbClr val="00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01065" y="2376170"/>
            <a:ext cx="10389870" cy="210502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</a:rPr>
              <a:t>【答案】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</a:rPr>
              <a:t>示例:①把渔夫改写为无意施恩的普通人,更显出平凡人“恩惠”的博大;②借渔夫来书写一个和平处世的境界,与伍子胥的世界形成对比;③放弃描述惊险的外部冲突,转向探究人物的内心冲突,有利于塑造人物形象;④使故事的传奇色彩有所减弱,而现实寓意则有所增强。</a:t>
            </a:r>
            <a:endParaRPr lang="en-US" sz="2400" b="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52145" y="4392930"/>
            <a:ext cx="10887710" cy="21583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0"/>
                <a:sym typeface="+mn-ea"/>
              </a:rPr>
              <a:t>解析】</a:t>
            </a:r>
            <a:r>
              <a:rPr lang="en-US" sz="2400">
                <a:solidFill>
                  <a:srgbClr val="FF0000"/>
                </a:solidFill>
                <a:latin typeface="Times New Roman" panose="02020603050405020304" pitchFamily="34" charset="0"/>
                <a:cs typeface="Times New Roman" panose="02020603050405020304" pitchFamily="34" charset="0"/>
                <a:sym typeface="+mn-ea"/>
              </a:rPr>
              <a:t>解答此题,需要对比义士渔夫和普通渔夫对本文的不同效果。在渔夫拒剑的历史故事中,渔夫与伍子胥都是故事的中心,表现了渔夫的气节,而本文将渔夫改写为一个普通人,既显示了平凡人(渔夫)恩惠的博大,也与伍子胥的世界形成对比,凸显了伍子胥内心的冲突,深化了小说的主题,增强了小说的现实意义。</a:t>
            </a:r>
            <a:endParaRPr lang="en-US" altLang="en-US" sz="2400">
              <a:solidFill>
                <a:srgbClr val="FF0000"/>
              </a:solidFill>
              <a:latin typeface="Times New Roman" panose="02020603050405020304" pitchFamily="34" charset="0"/>
              <a:cs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237341358.fixed?vbadefaultcenterpage=1&amp;parentnodeid=62da1db03"/>
          <p:cNvSpPr/>
          <p:nvPr/>
        </p:nvSpPr>
        <p:spPr>
          <a:xfrm>
            <a:off x="1317752" y="2967101"/>
            <a:ext cx="7196328" cy="923544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435"/>
              </a:lnSpc>
            </a:pPr>
            <a:r>
              <a:rPr lang="en-US" sz="4000" b="1">
                <a:solidFill>
                  <a:srgbClr val="0072E2"/>
                </a:solidFill>
                <a:latin typeface="Times New Roman" panose="02020603050405020304" pitchFamily="34" charset="0"/>
                <a:ea typeface="Times New Roman" panose="02020603050405020304" pitchFamily="34" charset="0"/>
                <a:cs typeface="Times New Roman" panose="02020603050405020304" pitchFamily="34" charset="0"/>
              </a:rPr>
              <a:t>学习任务1:速解综合选择题　</a:t>
            </a:r>
            <a:endParaRPr lang="en-US" sz="4000" b="1">
              <a:solidFill>
                <a:srgbClr val="0072E2"/>
              </a:solidFill>
              <a:latin typeface="Times New Roman" panose="02020603050405020304" pitchFamily="34" charset="0"/>
              <a:ea typeface="Times New Roman" panose="02020603050405020304" pitchFamily="34" charset="0"/>
              <a:cs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https://d.book118.com/535003040114011043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UNIT_TABLE_BEAUTIFY" val="smartTable{7ab2f6ff-3c1b-4093-adab-a298fdcb9d39}"/>
  <p:tag name="TABLE_ENDDRAG_ORIGIN_RECT" val="834*389"/>
  <p:tag name="TABLE_ENDDRAG_RECT" val="50*120*834*389"/>
</p:tagLst>
</file>

<file path=ppt/tags/tag3.xml><?xml version="1.0" encoding="utf-8"?>
<p:tagLst xmlns:p="http://schemas.openxmlformats.org/presentationml/2006/main">
  <p:tag name="KSO_WM_UNIT_TABLE_BEAUTIFY" val="smartTable{345da2e3-2d8c-4149-931c-399e95af4d6b}"/>
  <p:tag name="TABLE_ENDDRAG_ORIGIN_RECT" val="837*254"/>
  <p:tag name="TABLE_ENDDRAG_RECT" val="45*139*837*254"/>
</p:tagLst>
</file>

<file path=ppt/tags/tag4.xml><?xml version="1.0" encoding="utf-8"?>
<p:tagLst xmlns:p="http://schemas.openxmlformats.org/presentationml/2006/main">
  <p:tag name="KSO_WM_UNIT_TABLE_BEAUTIFY" val="smartTable{fca00533-91cb-4264-83d4-a433cd75f4a8}"/>
  <p:tag name="TABLE_ENDDRAG_ORIGIN_RECT" val="747*357"/>
  <p:tag name="TABLE_ENDDRAG_RECT" val="67*115*747*357"/>
</p:tagLst>
</file>

<file path=ppt/tags/tag5.xml><?xml version="1.0" encoding="utf-8"?>
<p:tagLst xmlns:p="http://schemas.openxmlformats.org/presentationml/2006/main">
  <p:tag name="KSO_WM_UNIT_TABLE_BEAUTIFY" val="smartTable{75bd5309-ea7e-4f5b-a1ee-1db9a7054494}"/>
  <p:tag name="TABLE_ENDDRAG_ORIGIN_RECT" val="827*114"/>
  <p:tag name="TABLE_ENDDRAG_RECT" val="61*129*827*114"/>
</p:tagLst>
</file>

<file path=ppt/tags/tag6.xml><?xml version="1.0" encoding="utf-8"?>
<p:tagLst xmlns:p="http://schemas.openxmlformats.org/presentationml/2006/main">
  <p:tag name="KSO_WM_UNIT_TABLE_BEAUTIFY" val="smartTable{6fe266e0-66d1-4947-88e7-9bd841192fc6}"/>
  <p:tag name="TABLE_ENDDRAG_ORIGIN_RECT" val="836*435"/>
  <p:tag name="TABLE_ENDDRAG_RECT" val="36*64*836*435"/>
</p:tagLst>
</file>

<file path=ppt/tags/tag7.xml><?xml version="1.0" encoding="utf-8"?>
<p:tagLst xmlns:p="http://schemas.openxmlformats.org/presentationml/2006/main">
  <p:tag name="KSO_WM_UNIT_TABLE_BEAUTIFY" val="smartTable{5d5aac93-7aba-4c3d-a1ff-2dc933a5f840}"/>
</p:tagLst>
</file>

<file path=ppt/tags/tag8.xml><?xml version="1.0" encoding="utf-8"?>
<p:tagLst xmlns:p="http://schemas.openxmlformats.org/presentationml/2006/main">
  <p:tag name="KSO_WM_UNIT_TABLE_BEAUTIFY" val="smartTable{1dc1f9a3-3e23-4b31-9fb2-3e434e861d93}"/>
</p:tagLst>
</file>

<file path=ppt/tags/tag9.xml><?xml version="1.0" encoding="utf-8"?>
<p:tagLst xmlns:p="http://schemas.openxmlformats.org/presentationml/2006/main">
  <p:tag name="KSO_WM_UNIT_TABLE_BEAUTIFY" val="smartTable{1dc1f9a3-3e23-4b31-9fb2-3e434e861d93}"/>
  <p:tag name="TABLE_ENDDRAG_ORIGIN_RECT" val="866*450"/>
  <p:tag name="TABLE_ENDDRAG_RECT" val="34*76*866*450"/>
</p:tagLst>
</file>

<file path=ppt/tags/tag10.xml><?xml version="1.0" encoding="utf-8"?>
<p:tagLst xmlns:p="http://schemas.openxmlformats.org/presentationml/2006/main">
  <p:tag name="KSO_WM_UNIT_TABLE_BEAUTIFY" val="smartTable{1dc1f9a3-3e23-4b31-9fb2-3e434e861d93}"/>
  <p:tag name="TABLE_ENDDRAG_ORIGIN_RECT" val="835*396"/>
  <p:tag name="TABLE_ENDDRAG_RECT" val="34*76*835*396"/>
</p:tagLst>
</file>

<file path=ppt/tags/tag11.xml><?xml version="1.0" encoding="utf-8"?>
<p:tagLst xmlns:p="http://schemas.openxmlformats.org/presentationml/2006/main">
  <p:tag name="KSO_WM_UNIT_TABLE_BEAUTIFY" val="smartTable{1dc1f9a3-3e23-4b31-9fb2-3e434e861d93}"/>
  <p:tag name="TABLE_ENDDRAG_ORIGIN_RECT" val="835*396"/>
  <p:tag name="TABLE_ENDDRAG_RECT" val="34*76*835*396"/>
</p:tagLst>
</file>

<file path=ppt/tags/tag12.xml><?xml version="1.0" encoding="utf-8"?>
<p:tagLst xmlns:p="http://schemas.openxmlformats.org/presentationml/2006/main">
  <p:tag name="KSO_WM_UNIT_TABLE_BEAUTIFY" val="smartTable{1dc1f9a3-3e23-4b31-9fb2-3e434e861d93}"/>
  <p:tag name="TABLE_ENDDRAG_ORIGIN_RECT" val="836*447"/>
  <p:tag name="TABLE_ENDDRAG_RECT" val="34*65*836*447"/>
</p:tagLst>
</file>

<file path=ppt/tags/tag13.xml><?xml version="1.0" encoding="utf-8"?>
<p:tagLst xmlns:p="http://schemas.openxmlformats.org/presentationml/2006/main">
  <p:tag name="KSO_WM_UNIT_TABLE_BEAUTIFY" val="smartTable{1dc1f9a3-3e23-4b31-9fb2-3e434e861d93}"/>
  <p:tag name="TABLE_ENDDRAG_ORIGIN_RECT" val="835*435"/>
  <p:tag name="TABLE_ENDDRAG_RECT" val="34*76*835*435"/>
</p:tagLst>
</file>

<file path=ppt/tags/tag14.xml><?xml version="1.0" encoding="utf-8"?>
<p:tagLst xmlns:p="http://schemas.openxmlformats.org/presentationml/2006/main">
  <p:tag name="KSO_WM_UNIT_TABLE_BEAUTIFY" val="smartTable{1dc1f9a3-3e23-4b31-9fb2-3e434e861d93}"/>
  <p:tag name="TABLE_ENDDRAG_ORIGIN_RECT" val="835*435"/>
  <p:tag name="TABLE_ENDDRAG_RECT" val="34*76*835*435"/>
</p:tagLst>
</file>

<file path=ppt/tags/tag15.xml><?xml version="1.0" encoding="utf-8"?>
<p:tagLst xmlns:p="http://schemas.openxmlformats.org/presentationml/2006/main">
  <p:tag name="KSO_WM_UNIT_TABLE_BEAUTIFY" val="smartTable{1dc1f9a3-3e23-4b31-9fb2-3e434e861d93}"/>
  <p:tag name="TABLE_ENDDRAG_ORIGIN_RECT" val="841*435"/>
  <p:tag name="TABLE_ENDDRAG_RECT" val="34*76*841*435"/>
</p:tagLst>
</file>

<file path=ppt/tags/tag16.xml><?xml version="1.0" encoding="utf-8"?>
<p:tagLst xmlns:p="http://schemas.openxmlformats.org/presentationml/2006/main">
  <p:tag name="KSO_WM_UNIT_TABLE_BEAUTIFY" val="smartTable{1dc1f9a3-3e23-4b31-9fb2-3e434e861d93}"/>
  <p:tag name="TABLE_ENDDRAG_ORIGIN_RECT" val="835*435"/>
  <p:tag name="TABLE_ENDDRAG_RECT" val="34*76*835*435"/>
</p:tagLst>
</file>

<file path=ppt/tags/tag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游ゴシック"/>
        <a:font script="Hang" typeface="맑은 고딕"/>
        <a:font script="Hans" typeface="Times New Roman"/>
        <a:font script="Hant" typeface="新細明體"/>
        <a:font script="Arab" typeface="Times New Roman"/>
        <a:font script="Hebr" typeface="Times New Roman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游ゴシック"/>
        <a:font script="Hang" typeface="맑은 고딕"/>
        <a:font script="Hans" typeface="Times New Roman"/>
        <a:font script="Hant" typeface="新細明體"/>
        <a:font script="Arab" typeface="Times New Roman"/>
        <a:font script="Hebr" typeface="Times New Roman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29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41">
      <vt:lpstr>Arial</vt:lpstr>
      <vt:lpstr>Calibri</vt:lpstr>
      <vt:lpstr>Calibri Light</vt:lpstr>
      <vt:lpstr>Times New Roman</vt:lpstr>
      <vt:lpstr>幼圆</vt:lpstr>
      <vt:lpstr>华文隶书</vt:lpstr>
      <vt:lpstr>等线 Light</vt:lpstr>
      <vt:lpstr>NEU-BZ-S92</vt:lpstr>
      <vt:lpstr>楷体</vt:lpstr>
      <vt:lpstr>仿宋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2024-09-05T01:11:33.747</cp:lastPrinted>
  <dcterms:created xsi:type="dcterms:W3CDTF">2024-09-04T17:11:33Z</dcterms:created>
  <dcterms:modified xsi:type="dcterms:W3CDTF">2024-09-04T17:11:35Z</dcterms:modified>
</cp:coreProperties>
</file>