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66F8A6C-1FD8-457E-B822-4FF32CEB2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CB3052-5D9B-40E0-BDBB-CEFDD03D46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9E5B62-DEE4-45A5-BABB-7F7C570ECD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389E8C9-1402-4F0B-8765-11DB872CD3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669513-D27A-4651-BD7E-BC7A7CC98B9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3ADAEB-D45E-4E1D-81CB-016DF30F3BD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FA0B889-DC2F-4A97-9C15-F84079D905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662310-91BF-4903-A3A0-21A6AC0EF0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059410-23CE-4EC7-A1AE-468A53331A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DD3B26-58F0-44D1-A48E-1A1E5C7D36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FD5666-0650-49C8-BB6F-72943E2BFC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5030040343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公共关系学课件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公共关系学概述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公共关系的核心概念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公共关系的工作流程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公共关系的实践应用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公共关系的未来发展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案例研究</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公共关系学概述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公共关系的定义与特点</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公共关系的定义</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公共关系是指组织与公众之间的双向沟通与互动，旨在建立和维护良好的公共形象和关系。</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公共关系的特点</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公共关系具有双向对称模型的特征，强调组织与公众之间的双向沟通、双向对称和双向作用。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公共关系的定义与特点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1581" r="11581"/>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3450" r="13450"/>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公共关系的重要性</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总结词</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公共关系能够帮助组织塑造和维护良好的形象，提高组织的知名度和美誉度。</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塑造良好形象</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公共关系能够促进组织与公众之间的信息交流，增强公众对组织的了解和信任。</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促进信息交流</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公共关系在危机事件中起到关键作用，能够协调组织应对危机，降低负面影响。</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危机管理</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公共关系的重要性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公共关系的历史与发展</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总结词</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公共关系的萌芽期，代表人物为艾维·李，他提出了“说真话”的公共关系原则。</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19世纪</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公共关系的成长期，代表人物为爱德华·伯内斯，他提出了双向对称模型，强调组织与公众之间的双向沟通。</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20世纪</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公共关系的全球化发展，随着信息技术的发展，公共关系在全球化背景下扮演着越来越重要的角色。</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21世纪</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公共关系的历史与发展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公共关系的核心概念</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042" r="14042"/>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双向对称模型是公共关系学中的核心概念，它强调公共关系实践中双向交流和对称信息的重要性。</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该模型认为公共关系不仅是组织向公众传递信息的单向过程，而是组织与公众之间双向对称的信息交流过程。</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通过双向对称模型，组织可以更好地理解公众的需求和期望，从而更好地满足公众的利益，提升组织的形象和声誉。</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双向对称模型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39110" y="3232606"/>
            <a:ext cx="471422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双向对称模型中的信息要素强调组织不仅需要向公众传递信息，还需要接收并回应公众的信息反馈。</a:t>
            </a:r>
          </a:p>
        </p:txBody>
      </p:sp>
      <p:sp>
        <p:nvSpPr>
          <p:cNvPr id="3" name="TextBox 3"/>
          <p:cNvSpPr txBox="1"/>
          <p:nvPr/>
        </p:nvSpPr>
        <p:spPr>
          <a:xfrm>
            <a:off x="539110" y="4962429"/>
            <a:ext cx="4714229"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双向对称模型中的要素还包括双向对称模型中的其他重要组成部分，如双向对称模型中的利益、双向对称模型中的双向对称模型中的责任等。</a:t>
            </a:r>
          </a:p>
        </p:txBody>
      </p:sp>
      <p:pic>
        <p:nvPicPr>
          <p:cNvPr id="4" name="Picture 4"/>
          <p:cNvPicPr>
            <a:picLocks noChangeAspect="1"/>
          </p:cNvPicPr>
          <p:nvPr/>
        </p:nvPicPr>
        <p:blipFill>
          <a:blip r:embed="rId2"/>
          <a:srcRect l="16667" r="16667"/>
          <a:stretch>
            <a:fillRect/>
          </a:stretch>
        </p:blipFill>
        <p:spPr>
          <a:xfrm>
            <a:off x="6927890" y="1290438"/>
            <a:ext cx="4828525" cy="4828525"/>
          </a:xfrm>
          <a:prstGeom prst="ellipse">
            <a:avLst/>
          </a:prstGeom>
        </p:spPr>
      </p:pic>
      <p:grpSp>
        <p:nvGrpSpPr>
          <p:cNvPr id="5" name="Group 5"/>
          <p:cNvGrpSpPr/>
          <p:nvPr/>
        </p:nvGrpSpPr>
        <p:grpSpPr>
          <a:xfrm>
            <a:off x="5396305" y="4914086"/>
            <a:ext cx="1091477" cy="1091477"/>
            <a:chOff x="5396305" y="4914086"/>
            <a:chExt cx="1091477" cy="1091477"/>
          </a:xfrm>
        </p:grpSpPr>
        <p:sp>
          <p:nvSpPr>
            <p:cNvPr id="6" name="AutoShape 6"/>
            <p:cNvSpPr/>
            <p:nvPr/>
          </p:nvSpPr>
          <p:spPr>
            <a:xfrm>
              <a:off x="5396305" y="4914086"/>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39437" y="5154753"/>
              <a:ext cx="610142" cy="610142"/>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5396305" y="3160304"/>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396305" y="1478824"/>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628547" y="3392546"/>
            <a:ext cx="626995" cy="626995"/>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68096" y="1750615"/>
            <a:ext cx="547896" cy="547896"/>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39110" y="1502783"/>
            <a:ext cx="471422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信息：组织与公众之间传递的信息应该是真实、准确和及时的。</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双向对称模型中的要素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双向对称模型还可以帮助组织及时发现并解决与公众之间的矛盾和问题，增强组织的社会责任感和公信力。</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双向对称模型在公共关系实践中具有广泛的应用，它可以帮助组织更好地处理与公众的关系，提升组织的形象和声誉。</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双向对称模型可以帮助组织更好地了解公众的需求和期望，从而制定更加符合公众利益的策略和措施。</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双向对称模型的应用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8042" b="804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t="14375" b="14375"/>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t="12500" b="12500"/>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双向对称模型是公共关系学中的基本原则之一，它强调公共关系实践中双向交流和对称信息的重要性。</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公共关系的基本原则还包括真实性原则、及时性原则、责任性原则等。</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这些原则共同构成了公共关系的基本框架，为组织开展有效的公共关系实践提供了指导。</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公共关系的基本原则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000" r="16000"/>
          <a:stretch>
            <a:fillRect/>
          </a:stretch>
        </p:blipFill>
        <p:spPr>
          <a:xfrm>
            <a:off x="539110" y="1500306"/>
            <a:ext cx="4453160" cy="4453160"/>
          </a:xfrm>
          <a:prstGeom prst="rect">
            <a:avLst/>
          </a:prstGeom>
        </p:spPr>
      </p:pic>
      <p:sp>
        <p:nvSpPr>
          <p:cNvPr id="3" name="TextBox 3"/>
          <p:cNvSpPr txBox="1"/>
          <p:nvPr/>
        </p:nvSpPr>
        <p:spPr>
          <a:xfrm>
            <a:off x="6827317" y="1652939"/>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公共关系的伦理问题是公共关系学中重要的研究领域之一，它涉及到公共关系实践中道德和价值观的考量。</a:t>
            </a:r>
          </a:p>
        </p:txBody>
      </p:sp>
      <p:sp>
        <p:nvSpPr>
          <p:cNvPr id="4" name="AutoShape 4"/>
          <p:cNvSpPr/>
          <p:nvPr/>
        </p:nvSpPr>
        <p:spPr>
          <a:xfrm>
            <a:off x="5303897" y="1500306"/>
            <a:ext cx="1289643" cy="4453160"/>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827317" y="3205107"/>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在公共关系实践中，组织需要遵循一定的伦理准则，确保公共关系活动合法、公正、真实和透明。</a:t>
            </a:r>
          </a:p>
        </p:txBody>
      </p:sp>
      <p:sp>
        <p:nvSpPr>
          <p:cNvPr id="6" name="TextBox 6"/>
          <p:cNvSpPr txBox="1"/>
          <p:nvPr/>
        </p:nvSpPr>
        <p:spPr>
          <a:xfrm>
            <a:off x="6827317" y="4795486"/>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公共关系的伦理问题还包括隐私权保护、利益冲突、误导性信息等问题，这些问题需要组织在实践中认真对待并加以解决。</a:t>
            </a:r>
          </a:p>
        </p:txBody>
      </p:sp>
      <p:sp>
        <p:nvSpPr>
          <p:cNvPr id="7" name="Freeform 7"/>
          <p:cNvSpPr/>
          <p:nvPr/>
        </p:nvSpPr>
        <p:spPr>
          <a:xfrm>
            <a:off x="5682324" y="1976969"/>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751818" y="3549091"/>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738407" y="5059127"/>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公共关系的伦理问题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公共关系的工作流程</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公共关系计划</a:t>
              </a:r>
            </a:p>
          </p:txBody>
        </p:sp>
      </p:grpSp>
      <p:grpSp>
        <p:nvGrpSpPr>
          <p:cNvPr id="32" name="Group 32"/>
          <p:cNvGrpSpPr/>
          <p:nvPr/>
        </p:nvGrpSpPr>
        <p:grpSpPr>
          <a:xfrm>
            <a:off x="768919" y="1491953"/>
            <a:ext cx="4011236" cy="490334"/>
            <a:chOff x="768919" y="1491953"/>
            <a:chExt cx="4011236" cy="490334"/>
          </a:xfrm>
        </p:grpSpPr>
        <p:sp>
          <p:nvSpPr>
            <p:cNvPr id="33" name="TextBox 33"/>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目标设定</a:t>
              </a:r>
            </a:p>
          </p:txBody>
        </p:sp>
      </p:grpSp>
      <p:grpSp>
        <p:nvGrpSpPr>
          <p:cNvPr id="34" name="Group 34"/>
          <p:cNvGrpSpPr/>
          <p:nvPr/>
        </p:nvGrpSpPr>
        <p:grpSpPr>
          <a:xfrm>
            <a:off x="644725" y="1982286"/>
            <a:ext cx="4133850" cy="851387"/>
            <a:chOff x="644725" y="1982286"/>
            <a:chExt cx="4133850" cy="851387"/>
          </a:xfrm>
        </p:grpSpPr>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明确公共关系的目标，如提升品牌形象、加强与利益相关者的沟通等。</a:t>
              </a:r>
            </a:p>
          </p:txBody>
        </p:sp>
      </p:grpSp>
      <p:grpSp>
        <p:nvGrpSpPr>
          <p:cNvPr id="36" name="Group 36"/>
          <p:cNvGrpSpPr/>
          <p:nvPr/>
        </p:nvGrpSpPr>
        <p:grpSpPr>
          <a:xfrm>
            <a:off x="6102515" y="1491953"/>
            <a:ext cx="4010978" cy="490334"/>
            <a:chOff x="6102515" y="1491953"/>
            <a:chExt cx="4010978" cy="490334"/>
          </a:xfrm>
        </p:grpSpPr>
        <p:sp>
          <p:nvSpPr>
            <p:cNvPr id="37" name="TextBox 37"/>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策略制定</a:t>
              </a:r>
            </a:p>
          </p:txBody>
        </p:sp>
      </p:grpSp>
      <p:grpSp>
        <p:nvGrpSpPr>
          <p:cNvPr id="38" name="Group 38"/>
          <p:cNvGrpSpPr/>
          <p:nvPr/>
        </p:nvGrpSpPr>
        <p:grpSpPr>
          <a:xfrm>
            <a:off x="6102515" y="1982286"/>
            <a:ext cx="4133850" cy="851387"/>
            <a:chOff x="6102515" y="1982286"/>
            <a:chExt cx="4133850" cy="851387"/>
          </a:xfrm>
        </p:grpSpPr>
        <p:sp>
          <p:nvSpPr>
            <p:cNvPr id="39" name="TextBox 39"/>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根据调研结果，制定相应的公共关系策略，包括传播渠道、信息内容、时间安排等。</a:t>
              </a:r>
            </a:p>
          </p:txBody>
        </p:sp>
      </p:grpSp>
      <p:grpSp>
        <p:nvGrpSpPr>
          <p:cNvPr id="40" name="Group 40"/>
          <p:cNvGrpSpPr/>
          <p:nvPr/>
        </p:nvGrpSpPr>
        <p:grpSpPr>
          <a:xfrm>
            <a:off x="2297292" y="4606720"/>
            <a:ext cx="4011236" cy="490334"/>
            <a:chOff x="2297292" y="4606720"/>
            <a:chExt cx="4011236" cy="490334"/>
          </a:xfrm>
        </p:grpSpPr>
        <p:sp>
          <p:nvSpPr>
            <p:cNvPr id="41" name="TextBox 41"/>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b="1">
                  <a:solidFill>
                    <a:schemeClr val="accent1">
                      <a:alpha val="100000"/>
                    </a:schemeClr>
                  </a:solidFill>
                  <a:latin typeface="Microsoft Yahei"/>
                  <a:ea typeface="Microsoft Yahei"/>
                  <a:cs typeface="Microsoft Yahei"/>
                </a:rPr>
                <a:t>调研分析</a:t>
              </a:r>
            </a:p>
          </p:txBody>
        </p:sp>
      </p:grpSp>
      <p:grpSp>
        <p:nvGrpSpPr>
          <p:cNvPr id="42" name="Group 42"/>
          <p:cNvGrpSpPr/>
          <p:nvPr/>
        </p:nvGrpSpPr>
        <p:grpSpPr>
          <a:xfrm>
            <a:off x="2173097" y="5097054"/>
            <a:ext cx="4133850" cy="851387"/>
            <a:chOff x="2173097" y="5097054"/>
            <a:chExt cx="4133850" cy="851387"/>
          </a:xfrm>
        </p:grpSpPr>
        <p:sp>
          <p:nvSpPr>
            <p:cNvPr id="43" name="TextBox 43"/>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了解目标受众的需求、期望和利益，分析组织形象和声誉现状。</a:t>
              </a:r>
            </a:p>
          </p:txBody>
        </p:sp>
      </p:grpSp>
      <p:grpSp>
        <p:nvGrpSpPr>
          <p:cNvPr id="44" name="Group 44"/>
          <p:cNvGrpSpPr/>
          <p:nvPr/>
        </p:nvGrpSpPr>
        <p:grpSpPr>
          <a:xfrm>
            <a:off x="7630887" y="4606720"/>
            <a:ext cx="4010978" cy="490334"/>
            <a:chOff x="7630887" y="4606720"/>
            <a:chExt cx="4010978" cy="490334"/>
          </a:xfrm>
        </p:grpSpPr>
        <p:sp>
          <p:nvSpPr>
            <p:cNvPr id="45" name="TextBox 45"/>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预算分配</a:t>
              </a:r>
            </a:p>
          </p:txBody>
        </p:sp>
      </p:grpSp>
      <p:grpSp>
        <p:nvGrpSpPr>
          <p:cNvPr id="46" name="Group 46"/>
          <p:cNvGrpSpPr/>
          <p:nvPr/>
        </p:nvGrpSpPr>
        <p:grpSpPr>
          <a:xfrm>
            <a:off x="7630887" y="5097054"/>
            <a:ext cx="4133850" cy="851387"/>
            <a:chOff x="7630887" y="5097054"/>
            <a:chExt cx="4133850" cy="851387"/>
          </a:xfrm>
        </p:grpSpPr>
        <p:sp>
          <p:nvSpPr>
            <p:cNvPr id="47" name="TextBox 47"/>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为公共关系计划分配合理的预算，确保各项活动的顺利实施。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0327" r="1032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与各类媒体建立合作关系，如电视台、广播电台、报纸、网络等，确保信息传播的广泛覆盖。</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媒体合作</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活动策划</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内容制作</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传播执行</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组织各类公关活动，如新闻发布会、公益活动、展览等，提高组织知名度和美誉度。</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根据策略制定信息内容，包括新闻稿、宣传册、社交媒体帖子等，确保信息的一致性和吸引力。</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通过各种渠道发布信息内容，与目标受众进行有效的沟通和互动。</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公共关系实施</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https://d.book118.com/535030040343011034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2024-08-30T18:47:33.651</cp:lastPrinted>
  <dcterms:created xsi:type="dcterms:W3CDTF">2024-08-30T10:47:33Z</dcterms:created>
  <dcterms:modified xsi:type="dcterms:W3CDTF">2024-08-30T10:47:35Z</dcterms:modified>
</cp:coreProperties>
</file>