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91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4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tags" Target="tags/tag325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" Target="slides/slide1.xml" /><Relationship Id="rId30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B7AC40-41C5-4E87-99C9-433C8CB74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BB48A2-1E01-4EE5-8DEA-62447318F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D688FB-5033-435D-AA47-A44CC2395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6B361A-93B3-4DBC-9247-A3FB92A03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DE16AA-5FAE-40AF-AE69-0569D6038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9A29C0-E262-459A-A0BD-731E83250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174B68-9971-4CA1-A29C-2FEE8CEF8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964056-54A0-45CD-B2DA-C6EE98EBE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B0F3BE-39D7-4C99-A057-5770D12ED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9D3F80-0343-4F04-A3D7-E2C4D2B04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312596-290A-4271-9A84-2CBCE3118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905" r:id="rId2"/>
    <p:sldLayoutId id="2147483906" r:id="rId3"/>
    <p:sldLayoutId id="2147483907" r:id="rId4"/>
    <p:sldLayoutId id="2147483908" r:id="rId5"/>
    <p:sldLayoutId id="2147483909" r:id="rId6"/>
    <p:sldLayoutId id="2147483910" r:id="rId7"/>
    <p:sldLayoutId id="2147483911" r:id="rId8"/>
    <p:sldLayoutId id="2147483912" r:id="rId9"/>
    <p:sldLayoutId id="2147483913" r:id="rId10"/>
    <p:sldLayoutId id="214748391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14" Type="http://schemas.openxmlformats.org/officeDocument/2006/relationships/tags" Target="../tags/tag195.xml" /><Relationship Id="rId15" Type="http://schemas.openxmlformats.org/officeDocument/2006/relationships/tags" Target="../tags/tag196.xml" /><Relationship Id="rId16" Type="http://schemas.openxmlformats.org/officeDocument/2006/relationships/tags" Target="../tags/tag197.xml" /><Relationship Id="rId17" Type="http://schemas.openxmlformats.org/officeDocument/2006/relationships/tags" Target="../tags/tag198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tags" Target="../tags/tag214.xml" /><Relationship Id="rId15" Type="http://schemas.openxmlformats.org/officeDocument/2006/relationships/tags" Target="../tags/tag215.xml" /><Relationship Id="rId16" Type="http://schemas.openxmlformats.org/officeDocument/2006/relationships/tags" Target="../tags/tag216.xml" /><Relationship Id="rId17" Type="http://schemas.openxmlformats.org/officeDocument/2006/relationships/tags" Target="../tags/tag217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tags" Target="../tags/tag246.xml" /><Relationship Id="rId13" Type="http://schemas.openxmlformats.org/officeDocument/2006/relationships/tags" Target="../tags/tag247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9.xml" /><Relationship Id="rId11" Type="http://schemas.openxmlformats.org/officeDocument/2006/relationships/tags" Target="../tags/tag260.xml" /><Relationship Id="rId12" Type="http://schemas.openxmlformats.org/officeDocument/2006/relationships/tags" Target="../tags/tag261.xml" /><Relationship Id="rId13" Type="http://schemas.openxmlformats.org/officeDocument/2006/relationships/tags" Target="../tags/tag262.xml" /><Relationship Id="rId14" Type="http://schemas.openxmlformats.org/officeDocument/2006/relationships/tags" Target="../tags/tag263.xml" /><Relationship Id="rId15" Type="http://schemas.openxmlformats.org/officeDocument/2006/relationships/tags" Target="../tags/tag264.xml" /><Relationship Id="rId16" Type="http://schemas.openxmlformats.org/officeDocument/2006/relationships/tags" Target="../tags/tag265.xml" /><Relationship Id="rId17" Type="http://schemas.openxmlformats.org/officeDocument/2006/relationships/tags" Target="../tags/tag266.xml" /><Relationship Id="rId18" Type="http://schemas.openxmlformats.org/officeDocument/2006/relationships/tags" Target="../tags/tag267.xml" /><Relationship Id="rId19" Type="http://schemas.openxmlformats.org/officeDocument/2006/relationships/tags" Target="../tags/tag268.xml" /><Relationship Id="rId2" Type="http://schemas.openxmlformats.org/officeDocument/2006/relationships/tags" Target="../tags/tag251.xml" /><Relationship Id="rId20" Type="http://schemas.openxmlformats.org/officeDocument/2006/relationships/tags" Target="../tags/tag269.xml" /><Relationship Id="rId21" Type="http://schemas.openxmlformats.org/officeDocument/2006/relationships/tags" Target="../tags/tag270.xml" /><Relationship Id="rId22" Type="http://schemas.openxmlformats.org/officeDocument/2006/relationships/tags" Target="../tags/tag271.xml" /><Relationship Id="rId23" Type="http://schemas.openxmlformats.org/officeDocument/2006/relationships/tags" Target="../tags/tag272.xml" /><Relationship Id="rId24" Type="http://schemas.openxmlformats.org/officeDocument/2006/relationships/tags" Target="../tags/tag273.xml" /><Relationship Id="rId25" Type="http://schemas.openxmlformats.org/officeDocument/2006/relationships/tags" Target="../tags/tag274.xml" /><Relationship Id="rId26" Type="http://schemas.openxmlformats.org/officeDocument/2006/relationships/tags" Target="../tags/tag275.xml" /><Relationship Id="rId27" Type="http://schemas.openxmlformats.org/officeDocument/2006/relationships/tags" Target="../tags/tag276.xml" /><Relationship Id="rId28" Type="http://schemas.openxmlformats.org/officeDocument/2006/relationships/tags" Target="../tags/tag277.xml" /><Relationship Id="rId29" Type="http://schemas.openxmlformats.org/officeDocument/2006/relationships/tags" Target="../tags/tag278.xml" /><Relationship Id="rId3" Type="http://schemas.openxmlformats.org/officeDocument/2006/relationships/tags" Target="../tags/tag252.xml" /><Relationship Id="rId30" Type="http://schemas.openxmlformats.org/officeDocument/2006/relationships/tags" Target="../tags/tag279.xml" /><Relationship Id="rId31" Type="http://schemas.openxmlformats.org/officeDocument/2006/relationships/tags" Target="../tags/tag280.xml" /><Relationship Id="rId32" Type="http://schemas.openxmlformats.org/officeDocument/2006/relationships/tags" Target="../tags/tag281.xml" /><Relationship Id="rId33" Type="http://schemas.openxmlformats.org/officeDocument/2006/relationships/tags" Target="../tags/tag282.xml" /><Relationship Id="rId34" Type="http://schemas.openxmlformats.org/officeDocument/2006/relationships/tags" Target="../tags/tag283.xml" /><Relationship Id="rId35" Type="http://schemas.openxmlformats.org/officeDocument/2006/relationships/tags" Target="../tags/tag284.xml" /><Relationship Id="rId36" Type="http://schemas.openxmlformats.org/officeDocument/2006/relationships/tags" Target="../tags/tag285.xml" /><Relationship Id="rId4" Type="http://schemas.openxmlformats.org/officeDocument/2006/relationships/tags" Target="../tags/tag253.xml" /><Relationship Id="rId5" Type="http://schemas.openxmlformats.org/officeDocument/2006/relationships/tags" Target="../tags/tag254.xml" /><Relationship Id="rId6" Type="http://schemas.openxmlformats.org/officeDocument/2006/relationships/tags" Target="../tags/tag255.xml" /><Relationship Id="rId7" Type="http://schemas.openxmlformats.org/officeDocument/2006/relationships/tags" Target="../tags/tag256.xml" /><Relationship Id="rId8" Type="http://schemas.openxmlformats.org/officeDocument/2006/relationships/tags" Target="../tags/tag257.xml" /><Relationship Id="rId9" Type="http://schemas.openxmlformats.org/officeDocument/2006/relationships/tags" Target="../tags/tag25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4.xml" /><Relationship Id="rId11" Type="http://schemas.openxmlformats.org/officeDocument/2006/relationships/tags" Target="../tags/tag295.xml" /><Relationship Id="rId12" Type="http://schemas.openxmlformats.org/officeDocument/2006/relationships/tags" Target="../tags/tag296.xml" /><Relationship Id="rId13" Type="http://schemas.openxmlformats.org/officeDocument/2006/relationships/tags" Target="../tags/tag297.xml" /><Relationship Id="rId2" Type="http://schemas.openxmlformats.org/officeDocument/2006/relationships/tags" Target="../tags/tag286.xml" /><Relationship Id="rId3" Type="http://schemas.openxmlformats.org/officeDocument/2006/relationships/tags" Target="../tags/tag287.xml" /><Relationship Id="rId4" Type="http://schemas.openxmlformats.org/officeDocument/2006/relationships/tags" Target="../tags/tag288.xml" /><Relationship Id="rId5" Type="http://schemas.openxmlformats.org/officeDocument/2006/relationships/tags" Target="../tags/tag289.xml" /><Relationship Id="rId6" Type="http://schemas.openxmlformats.org/officeDocument/2006/relationships/tags" Target="../tags/tag290.xml" /><Relationship Id="rId7" Type="http://schemas.openxmlformats.org/officeDocument/2006/relationships/tags" Target="../tags/tag291.xml" /><Relationship Id="rId8" Type="http://schemas.openxmlformats.org/officeDocument/2006/relationships/tags" Target="../tags/tag292.xml" /><Relationship Id="rId9" Type="http://schemas.openxmlformats.org/officeDocument/2006/relationships/tags" Target="../tags/tag29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2" Type="http://schemas.openxmlformats.org/officeDocument/2006/relationships/tags" Target="../tags/tag298.xml" /><Relationship Id="rId3" Type="http://schemas.openxmlformats.org/officeDocument/2006/relationships/tags" Target="../tags/tag299.xml" /><Relationship Id="rId4" Type="http://schemas.openxmlformats.org/officeDocument/2006/relationships/tags" Target="../tags/tag300.xml" /><Relationship Id="rId5" Type="http://schemas.openxmlformats.org/officeDocument/2006/relationships/tags" Target="../tags/tag301.xml" /><Relationship Id="rId6" Type="http://schemas.openxmlformats.org/officeDocument/2006/relationships/tags" Target="../tags/tag302.xml" /><Relationship Id="rId7" Type="http://schemas.openxmlformats.org/officeDocument/2006/relationships/tags" Target="../tags/tag303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8.xml" /><Relationship Id="rId11" Type="http://schemas.openxmlformats.org/officeDocument/2006/relationships/tags" Target="../tags/tag319.xml" /><Relationship Id="rId12" Type="http://schemas.openxmlformats.org/officeDocument/2006/relationships/tags" Target="../tags/tag320.xml" /><Relationship Id="rId13" Type="http://schemas.openxmlformats.org/officeDocument/2006/relationships/tags" Target="../tags/tag321.xml" /><Relationship Id="rId2" Type="http://schemas.openxmlformats.org/officeDocument/2006/relationships/tags" Target="../tags/tag310.xml" /><Relationship Id="rId3" Type="http://schemas.openxmlformats.org/officeDocument/2006/relationships/tags" Target="../tags/tag311.xml" /><Relationship Id="rId4" Type="http://schemas.openxmlformats.org/officeDocument/2006/relationships/tags" Target="../tags/tag312.xml" /><Relationship Id="rId5" Type="http://schemas.openxmlformats.org/officeDocument/2006/relationships/tags" Target="../tags/tag313.xml" /><Relationship Id="rId6" Type="http://schemas.openxmlformats.org/officeDocument/2006/relationships/tags" Target="../tags/tag314.xml" /><Relationship Id="rId7" Type="http://schemas.openxmlformats.org/officeDocument/2006/relationships/tags" Target="../tags/tag315.xml" /><Relationship Id="rId8" Type="http://schemas.openxmlformats.org/officeDocument/2006/relationships/tags" Target="../tags/tag316.xml" /><Relationship Id="rId9" Type="http://schemas.openxmlformats.org/officeDocument/2006/relationships/tags" Target="../tags/tag317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22.xml" /><Relationship Id="rId3" Type="http://schemas.openxmlformats.org/officeDocument/2006/relationships/tags" Target="../tags/tag323.xml" /><Relationship Id="rId4" Type="http://schemas.openxmlformats.org/officeDocument/2006/relationships/tags" Target="../tags/tag324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03423233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《国立阳明大学》PPT课件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PPT课件介绍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国立阳明大学历史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国立阳明大学文化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国立阳明大学教学特色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国立阳明大学科研实力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PPT课件介绍</a:t>
            </a:r>
            <a:endParaRPr lang="zh-CN" altLang="en-US"/>
          </a:p>
        </p:txBody>
      </p:sp>
      <p:sp>
        <p:nvSpPr>
          <p:cNvPr id="10492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PPT课件背景</a:t>
            </a:r>
            <a:endParaRPr lang="zh-CN" altLang="en-US"/>
          </a:p>
        </p:txBody>
      </p:sp>
      <p:sp>
        <p:nvSpPr>
          <p:cNvPr id="104931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《国立阳明大学》PPT课件的背景介绍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PPT课件的创作背景和目的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PPT课件的内容和结构介绍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PPT课件的特点和亮点介绍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PPT课件目的</a:t>
            </a:r>
            <a:endParaRPr lang="zh-CN" altLang="en-US"/>
          </a:p>
        </p:txBody>
      </p:sp>
      <p:sp>
        <p:nvSpPr>
          <p:cNvPr id="104937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7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介绍《国立阳明大学》的背景和历史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7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展示《国立阳明大学》的教学理念和特色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8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8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介绍《国立阳明大学》的师资力量和教学资源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8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宣传《国立阳明大学》的学术成果和影响力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4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PPT课件结构</a:t>
            </a:r>
            <a:endParaRPr lang="zh-CN" altLang="en-US"/>
          </a:p>
        </p:txBody>
      </p:sp>
      <p:sp>
        <p:nvSpPr>
          <p:cNvPr id="104942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内容页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封面页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目录页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结尾页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国立阳明大学历史</a:t>
            </a:r>
            <a:endParaRPr lang="zh-CN" altLang="en-US"/>
          </a:p>
        </p:txBody>
      </p:sp>
      <p:sp>
        <p:nvSpPr>
          <p:cNvPr id="10494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/>
        <p:cNvGrpSpPr/>
        <p:nvPr/>
      </p:nvGrpSpPr>
      <p:grpSpPr>
        <a:xfrm>
          <a:off x="0" y="0"/>
          <a:ext cx="0" cy="0"/>
        </a:xfrm>
      </p:grpSpPr>
      <p:sp>
        <p:nvSpPr>
          <p:cNvPr id="10496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创立背景</a:t>
            </a:r>
            <a:endParaRPr lang="zh-CN" altLang="en-US"/>
          </a:p>
        </p:txBody>
      </p:sp>
      <p:sp>
        <p:nvSpPr>
          <p:cNvPr id="104960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创立宗旨：培养具有现代化知识和能力的人才，推动中国现代化进程。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创立背景：清末民初时期，中国面临民族危机，急需培养现代化人才，为救亡图存而创立。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创立者：王阳明及其弟子们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创立意义：为中国现代化进程奠定了基础，培养了众多杰出人才，对中国现代化进程产生了深远影响。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496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发展历程</a:t>
            </a:r>
            <a:endParaRPr lang="zh-CN" altLang="en-US"/>
          </a:p>
        </p:txBody>
      </p:sp>
      <p:sp>
        <p:nvSpPr>
          <p:cNvPr id="1049672" name="矩形 31"/>
          <p:cNvSpPr/>
          <p:nvPr>
            <p:custDataLst>
              <p:tags r:id="rId2"/>
            </p:custDataLst>
          </p:nvPr>
        </p:nvSpPr>
        <p:spPr>
          <a:xfrm>
            <a:off x="3822005" y="136440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创立初期：1928年，国民政府在杭州创立了国立阳明大学，以纪念王阳明先生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4" name="矩形 4"/>
          <p:cNvSpPr/>
          <p:nvPr>
            <p:custDataLst>
              <p:tags r:id="rId3"/>
            </p:custDataLst>
          </p:nvPr>
        </p:nvSpPr>
        <p:spPr>
          <a:xfrm>
            <a:off x="3822005" y="218675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抗战时期：学校迁至贵州，坚持办学，为国家培养人才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6" name="矩形 5"/>
          <p:cNvSpPr/>
          <p:nvPr>
            <p:custDataLst>
              <p:tags r:id="rId4"/>
            </p:custDataLst>
          </p:nvPr>
        </p:nvSpPr>
        <p:spPr>
          <a:xfrm>
            <a:off x="3822005" y="3009105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解放后：学校更名为“贵州师范大学”，继续为教育事业贡献力量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8" name="矩形 7"/>
          <p:cNvSpPr/>
          <p:nvPr>
            <p:custDataLst>
              <p:tags r:id="rId5"/>
            </p:custDataLst>
          </p:nvPr>
        </p:nvSpPr>
        <p:spPr>
          <a:xfrm>
            <a:off x="3822005" y="3831457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改革开放后：学校发展迅速，成为全国重点大学之一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0" name="矩形 3"/>
          <p:cNvSpPr/>
          <p:nvPr>
            <p:custDataLst>
              <p:tags r:id="rId6"/>
            </p:custDataLst>
          </p:nvPr>
        </p:nvSpPr>
        <p:spPr>
          <a:xfrm>
            <a:off x="3822005" y="465381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2005年：更名为“阳明学院”，成为全国唯一以阳明命名的学院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2" name="矩形 6"/>
          <p:cNvSpPr/>
          <p:nvPr>
            <p:custDataLst>
              <p:tags r:id="rId7"/>
            </p:custDataLst>
          </p:nvPr>
        </p:nvSpPr>
        <p:spPr>
          <a:xfrm>
            <a:off x="3822005" y="547616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2018年：更名为“国立阳明大学”，恢复原名，并成为全国重点大学之一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/>
        <p:cNvGrpSpPr/>
        <p:nvPr/>
      </p:nvGrpSpPr>
      <p:grpSpPr>
        <a:xfrm>
          <a:off x="0" y="0"/>
          <a:ext cx="0" cy="0"/>
        </a:xfrm>
      </p:grpSpPr>
      <p:sp>
        <p:nvSpPr>
          <p:cNvPr id="10497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重要事件</a:t>
            </a:r>
            <a:endParaRPr lang="zh-CN" altLang="en-US"/>
          </a:p>
        </p:txBody>
      </p:sp>
      <p:sp>
        <p:nvSpPr>
          <p:cNvPr id="104971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2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创立背景：介绍国立阳明大学的创立背景和历史沿革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2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2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重要里程碑：介绍国立阳明大学发展过程中的重要事件和里程碑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3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3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历史贡献：介绍国立阳明大学在学术、文化、社会等方面的历史贡献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3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3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传承与发展：介绍国立阳明大学的传承和发展历程，以及未来的发展方向和目标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/>
        <p:cNvGrpSpPr/>
        <p:nvPr/>
      </p:nvGrpSpPr>
      <p:grpSpPr>
        <a:xfrm>
          <a:off x="0" y="0"/>
          <a:ext cx="0" cy="0"/>
        </a:xfrm>
      </p:grpSpPr>
      <p:sp>
        <p:nvSpPr>
          <p:cNvPr id="10497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成功因素</a:t>
            </a:r>
            <a:endParaRPr lang="zh-CN" altLang="en-US"/>
          </a:p>
        </p:txBody>
      </p:sp>
      <p:sp>
        <p:nvSpPr>
          <p:cNvPr id="104977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8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8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8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9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9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丰富的学术资源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9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良好的学术氛围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9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优秀的师资力量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9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先进的教学设施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/>
        <p:cNvGrpSpPr/>
        <p:nvPr/>
      </p:nvGrpSpPr>
      <p:grpSpPr>
        <a:xfrm>
          <a:off x="0" y="0"/>
          <a:ext cx="0" cy="0"/>
        </a:xfrm>
      </p:grpSpPr>
      <p:sp>
        <p:nvSpPr>
          <p:cNvPr id="1049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国立阳明大学文化</a:t>
            </a:r>
            <a:endParaRPr lang="zh-CN" altLang="en-US"/>
          </a:p>
        </p:txBody>
      </p:sp>
      <p:sp>
        <p:nvSpPr>
          <p:cNvPr id="1049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FOUR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/>
        <p:cNvGrpSpPr/>
        <p:nvPr/>
      </p:nvGrpSpPr>
      <p:grpSpPr>
        <a:xfrm>
          <a:off x="0" y="0"/>
          <a:ext cx="0" cy="0"/>
        </a:xfrm>
      </p:grpSpPr>
      <p:sp>
        <p:nvSpPr>
          <p:cNvPr id="10499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校训、校歌、校徽</a:t>
            </a:r>
            <a:endParaRPr lang="zh-CN" altLang="en-US"/>
          </a:p>
        </p:txBody>
      </p:sp>
      <p:sp>
        <p:nvSpPr>
          <p:cNvPr id="1049946" name="任意多边形: 形状 16"/>
          <p:cNvSpPr/>
          <p:nvPr>
            <p:custDataLst>
              <p:tags r:id="rId2"/>
            </p:custDataLst>
          </p:nvPr>
        </p:nvSpPr>
        <p:spPr>
          <a:xfrm>
            <a:off x="838200" y="1761002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948" name="Freeform 488"/>
          <p:cNvSpPr/>
          <p:nvPr>
            <p:custDataLst>
              <p:tags r:id="rId3"/>
            </p:custDataLst>
          </p:nvPr>
        </p:nvSpPr>
        <p:spPr>
          <a:xfrm rot="5400000">
            <a:off x="5252564" y="1747497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950" name="序号"/>
          <p:cNvSpPr txBox="1"/>
          <p:nvPr>
            <p:custDataLst>
              <p:tags r:id="rId4"/>
            </p:custDataLst>
          </p:nvPr>
        </p:nvSpPr>
        <p:spPr>
          <a:xfrm>
            <a:off x="5374116" y="1967641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rPr>
              <a:t>01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17D594">
                    <a:alpha val="48000"/>
                  </a:srgbClr>
                </a:outerShdw>
              </a:effectLst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952" name="标题"/>
          <p:cNvSpPr txBox="1"/>
          <p:nvPr>
            <p:custDataLst>
              <p:tags r:id="rId5"/>
            </p:custDataLst>
          </p:nvPr>
        </p:nvSpPr>
        <p:spPr>
          <a:xfrm>
            <a:off x="1210284" y="1812324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1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校训：知行合一</a:t>
            </a:r>
            <a:endParaRPr kumimoji="0" lang="zh-CN" altLang="en-US" sz="11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954" name="正文"/>
          <p:cNvSpPr txBox="1"/>
          <p:nvPr>
            <p:custDataLst>
              <p:tags r:id="rId6"/>
            </p:custDataLst>
          </p:nvPr>
        </p:nvSpPr>
        <p:spPr>
          <a:xfrm>
            <a:off x="1210284" y="2252613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956" name="任意多边形: 形状 17"/>
          <p:cNvSpPr/>
          <p:nvPr>
            <p:custDataLst>
              <p:tags r:id="rId7"/>
            </p:custDataLst>
          </p:nvPr>
        </p:nvSpPr>
        <p:spPr>
          <a:xfrm flipH="1">
            <a:off x="6037925" y="2285027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958" name="Freeform 488"/>
          <p:cNvSpPr/>
          <p:nvPr>
            <p:custDataLst>
              <p:tags r:id="rId8"/>
            </p:custDataLst>
          </p:nvPr>
        </p:nvSpPr>
        <p:spPr>
          <a:xfrm rot="5400000">
            <a:off x="6147997" y="2271521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960" name="序号"/>
          <p:cNvSpPr txBox="1"/>
          <p:nvPr>
            <p:custDataLst>
              <p:tags r:id="rId9"/>
            </p:custDataLst>
          </p:nvPr>
        </p:nvSpPr>
        <p:spPr>
          <a:xfrm>
            <a:off x="6251992" y="2486263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effectLst>
                  <a:outerShdw blurRad="101600" sx="102000" sy="102000" algn="ctr" rotWithShape="0">
                    <a:schemeClr val="accent4">
                      <a:alpha val="48000"/>
                    </a:schemeClr>
                  </a:outerShdw>
                </a:effectLst>
              </a:rPr>
              <a:t>02</a:t>
            </a:r>
            <a:endParaRPr lang="en-US">
              <a:effectLst>
                <a:outerShdw blurRad="101600" sx="102000" sy="102000" algn="ctr" rotWithShape="0">
                  <a:schemeClr val="accent4">
                    <a:alpha val="48000"/>
                  </a:schemeClr>
                </a:outerShdw>
              </a:effectLst>
            </a:endParaRPr>
          </a:p>
        </p:txBody>
      </p:sp>
      <p:sp>
        <p:nvSpPr>
          <p:cNvPr id="1049962" name="任意多边形: 形状 2"/>
          <p:cNvSpPr/>
          <p:nvPr>
            <p:custDataLst>
              <p:tags r:id="rId10"/>
            </p:custDataLst>
          </p:nvPr>
        </p:nvSpPr>
        <p:spPr>
          <a:xfrm>
            <a:off x="838200" y="2809051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49964" name="Freeform 488"/>
          <p:cNvSpPr/>
          <p:nvPr>
            <p:custDataLst>
              <p:tags r:id="rId11"/>
            </p:custDataLst>
          </p:nvPr>
        </p:nvSpPr>
        <p:spPr>
          <a:xfrm rot="5400000">
            <a:off x="5252564" y="2794870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966" name="序号"/>
          <p:cNvSpPr txBox="1"/>
          <p:nvPr>
            <p:custDataLst>
              <p:tags r:id="rId12"/>
            </p:custDataLst>
          </p:nvPr>
        </p:nvSpPr>
        <p:spPr>
          <a:xfrm>
            <a:off x="5374116" y="3015689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03</a:t>
            </a:r>
            <a:endParaRPr lang="en-US"/>
          </a:p>
        </p:txBody>
      </p:sp>
      <p:sp>
        <p:nvSpPr>
          <p:cNvPr id="1049968" name="任意多边形: 形状 32"/>
          <p:cNvSpPr/>
          <p:nvPr>
            <p:custDataLst>
              <p:tags r:id="rId13"/>
            </p:custDataLst>
          </p:nvPr>
        </p:nvSpPr>
        <p:spPr>
          <a:xfrm flipH="1">
            <a:off x="6037925" y="3329023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49970" name="Freeform 488"/>
          <p:cNvSpPr/>
          <p:nvPr>
            <p:custDataLst>
              <p:tags r:id="rId14"/>
            </p:custDataLst>
          </p:nvPr>
        </p:nvSpPr>
        <p:spPr>
          <a:xfrm rot="5400000">
            <a:off x="6147997" y="3314842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972" name="序号"/>
          <p:cNvSpPr txBox="1"/>
          <p:nvPr>
            <p:custDataLst>
              <p:tags r:id="rId15"/>
            </p:custDataLst>
          </p:nvPr>
        </p:nvSpPr>
        <p:spPr>
          <a:xfrm>
            <a:off x="6251992" y="3526883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304FFE">
                      <a:alpha val="48000"/>
                    </a:srgb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04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304FFE">
                    <a:alpha val="48000"/>
                  </a:srgbClr>
                </a:outerShdw>
              </a:effectLst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974" name="任意多边形: 形状 12"/>
          <p:cNvSpPr/>
          <p:nvPr>
            <p:custDataLst>
              <p:tags r:id="rId16"/>
            </p:custDataLst>
          </p:nvPr>
        </p:nvSpPr>
        <p:spPr>
          <a:xfrm>
            <a:off x="838200" y="3857099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49976" name="Freeform 488"/>
          <p:cNvSpPr/>
          <p:nvPr>
            <p:custDataLst>
              <p:tags r:id="rId17"/>
            </p:custDataLst>
          </p:nvPr>
        </p:nvSpPr>
        <p:spPr>
          <a:xfrm rot="5400000">
            <a:off x="5252564" y="3842918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978" name="序号"/>
          <p:cNvSpPr txBox="1"/>
          <p:nvPr>
            <p:custDataLst>
              <p:tags r:id="rId18"/>
            </p:custDataLst>
          </p:nvPr>
        </p:nvSpPr>
        <p:spPr>
          <a:xfrm>
            <a:off x="5374116" y="4063062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05</a:t>
            </a:r>
            <a:endParaRPr lang="en-US"/>
          </a:p>
        </p:txBody>
      </p:sp>
      <p:sp>
        <p:nvSpPr>
          <p:cNvPr id="1049980" name="任意多边形: 形状 22"/>
          <p:cNvSpPr/>
          <p:nvPr>
            <p:custDataLst>
              <p:tags r:id="rId19"/>
            </p:custDataLst>
          </p:nvPr>
        </p:nvSpPr>
        <p:spPr>
          <a:xfrm flipH="1">
            <a:off x="6037925" y="4372345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49982" name="Freeform 488"/>
          <p:cNvSpPr/>
          <p:nvPr>
            <p:custDataLst>
              <p:tags r:id="rId20"/>
            </p:custDataLst>
          </p:nvPr>
        </p:nvSpPr>
        <p:spPr>
          <a:xfrm rot="5400000">
            <a:off x="6147997" y="4358839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984" name="序号"/>
          <p:cNvSpPr txBox="1"/>
          <p:nvPr>
            <p:custDataLst>
              <p:tags r:id="rId21"/>
            </p:custDataLst>
          </p:nvPr>
        </p:nvSpPr>
        <p:spPr>
          <a:xfrm>
            <a:off x="6251992" y="4570880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304FFE">
                      <a:alpha val="48000"/>
                    </a:srgb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06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304FFE">
                    <a:alpha val="48000"/>
                  </a:srgbClr>
                </a:outerShdw>
              </a:effectLst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986" name="任意多边形: 形状 27"/>
          <p:cNvSpPr/>
          <p:nvPr>
            <p:custDataLst>
              <p:tags r:id="rId22"/>
            </p:custDataLst>
          </p:nvPr>
        </p:nvSpPr>
        <p:spPr>
          <a:xfrm>
            <a:off x="838200" y="4904473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49988" name="Freeform 488"/>
          <p:cNvSpPr/>
          <p:nvPr>
            <p:custDataLst>
              <p:tags r:id="rId23"/>
            </p:custDataLst>
          </p:nvPr>
        </p:nvSpPr>
        <p:spPr>
          <a:xfrm rot="5400000">
            <a:off x="5252564" y="4890967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990" name="序号"/>
          <p:cNvSpPr txBox="1"/>
          <p:nvPr>
            <p:custDataLst>
              <p:tags r:id="rId24"/>
            </p:custDataLst>
          </p:nvPr>
        </p:nvSpPr>
        <p:spPr>
          <a:xfrm>
            <a:off x="5374116" y="5111111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07</a:t>
            </a:r>
            <a:endParaRPr lang="en-US"/>
          </a:p>
        </p:txBody>
      </p:sp>
      <p:sp>
        <p:nvSpPr>
          <p:cNvPr id="1049992" name="标题"/>
          <p:cNvSpPr txBox="1"/>
          <p:nvPr>
            <p:custDataLst>
              <p:tags r:id="rId25"/>
            </p:custDataLst>
          </p:nvPr>
        </p:nvSpPr>
        <p:spPr>
          <a:xfrm>
            <a:off x="7392555" y="2324869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含义：强调理论与实践相结合，注重实践能力的培养  校歌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994" name="正文"/>
          <p:cNvSpPr txBox="1"/>
          <p:nvPr>
            <p:custDataLst>
              <p:tags r:id="rId26"/>
            </p:custDataLst>
          </p:nvPr>
        </p:nvSpPr>
        <p:spPr>
          <a:xfrm>
            <a:off x="7392555" y="2765157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校歌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996" name="标题"/>
          <p:cNvSpPr txBox="1"/>
          <p:nvPr>
            <p:custDataLst>
              <p:tags r:id="rId27"/>
            </p:custDataLst>
          </p:nvPr>
        </p:nvSpPr>
        <p:spPr>
          <a:xfrm>
            <a:off x="1210284" y="2861048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1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校歌：《阳明之歌》</a:t>
            </a:r>
            <a:endParaRPr kumimoji="0" lang="zh-CN" altLang="en-US" sz="11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998" name="正文"/>
          <p:cNvSpPr txBox="1"/>
          <p:nvPr>
            <p:custDataLst>
              <p:tags r:id="rId28"/>
            </p:custDataLst>
          </p:nvPr>
        </p:nvSpPr>
        <p:spPr>
          <a:xfrm>
            <a:off x="1210284" y="3301336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50000" name="标题"/>
          <p:cNvSpPr txBox="1"/>
          <p:nvPr>
            <p:custDataLst>
              <p:tags r:id="rId29"/>
            </p:custDataLst>
          </p:nvPr>
        </p:nvSpPr>
        <p:spPr>
          <a:xfrm>
            <a:off x="7392555" y="3374268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歌词：歌颂阳明精神，表达对母校的热爱与敬意  校徽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50002" name="正文"/>
          <p:cNvSpPr txBox="1"/>
          <p:nvPr>
            <p:custDataLst>
              <p:tags r:id="rId30"/>
            </p:custDataLst>
          </p:nvPr>
        </p:nvSpPr>
        <p:spPr>
          <a:xfrm>
            <a:off x="7392555" y="3814556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校徽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50004" name="标题"/>
          <p:cNvSpPr txBox="1"/>
          <p:nvPr>
            <p:custDataLst>
              <p:tags r:id="rId31"/>
            </p:custDataLst>
          </p:nvPr>
        </p:nvSpPr>
        <p:spPr>
          <a:xfrm>
            <a:off x="1210284" y="3903694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1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校徽：圆形徽章</a:t>
            </a:r>
            <a:endParaRPr kumimoji="0" lang="zh-CN" altLang="en-US" sz="11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50006" name="正文"/>
          <p:cNvSpPr txBox="1"/>
          <p:nvPr>
            <p:custDataLst>
              <p:tags r:id="rId32"/>
            </p:custDataLst>
          </p:nvPr>
        </p:nvSpPr>
        <p:spPr>
          <a:xfrm>
            <a:off x="1210284" y="4343983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50008" name="标题"/>
          <p:cNvSpPr txBox="1"/>
          <p:nvPr>
            <p:custDataLst>
              <p:tags r:id="rId33"/>
            </p:custDataLst>
          </p:nvPr>
        </p:nvSpPr>
        <p:spPr>
          <a:xfrm>
            <a:off x="7392555" y="4425693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图案：中间为“国立阳明大学”字样，周围环绕着阳明精神象征的图案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50010" name="正文"/>
          <p:cNvSpPr txBox="1"/>
          <p:nvPr>
            <p:custDataLst>
              <p:tags r:id="rId34"/>
            </p:custDataLst>
          </p:nvPr>
        </p:nvSpPr>
        <p:spPr>
          <a:xfrm>
            <a:off x="7392555" y="4865981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50012" name="标题"/>
          <p:cNvSpPr txBox="1"/>
          <p:nvPr>
            <p:custDataLst>
              <p:tags r:id="rId35"/>
            </p:custDataLst>
          </p:nvPr>
        </p:nvSpPr>
        <p:spPr>
          <a:xfrm>
            <a:off x="1210284" y="4938237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含义：象征着阳明精神与文化的传承与发展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50014" name="正文"/>
          <p:cNvSpPr txBox="1"/>
          <p:nvPr>
            <p:custDataLst>
              <p:tags r:id="rId36"/>
            </p:custDataLst>
          </p:nvPr>
        </p:nvSpPr>
        <p:spPr>
          <a:xfrm>
            <a:off x="1210284" y="5378525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/>
        <p:cNvGrpSpPr/>
        <p:nvPr/>
      </p:nvGrpSpPr>
      <p:grpSpPr>
        <a:xfrm>
          <a:off x="0" y="0"/>
          <a:ext cx="0" cy="0"/>
        </a:xfrm>
      </p:grpSpPr>
      <p:sp>
        <p:nvSpPr>
          <p:cNvPr id="10500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校园文化活动</a:t>
            </a:r>
            <a:endParaRPr lang="zh-CN" altLang="en-US"/>
          </a:p>
        </p:txBody>
      </p:sp>
      <p:sp>
        <p:nvSpPr>
          <p:cNvPr id="105005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5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学术讲座：邀请国内外知名学者、专家进行学术交流和分享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5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5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5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文艺比赛：举办各类文艺比赛，展示学生的才艺和创意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6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6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6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志愿服务：组织学生参与社会公益活动，培养社会责任感和奉献精神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6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6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7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体育比赛：举办各类体育比赛，增强学生身体素质和团队合作精神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7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/>
        <p:cNvGrpSpPr/>
        <p:nvPr/>
      </p:nvGrpSpPr>
      <p:grpSpPr>
        <a:xfrm>
          <a:off x="0" y="0"/>
          <a:ext cx="0" cy="0"/>
        </a:xfrm>
      </p:grpSpPr>
      <p:sp>
        <p:nvSpPr>
          <p:cNvPr id="10501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学术氛围</a:t>
            </a:r>
            <a:endParaRPr lang="zh-CN" altLang="en-US"/>
          </a:p>
        </p:txBody>
      </p:sp>
      <p:sp>
        <p:nvSpPr>
          <p:cNvPr id="105010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1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11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1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11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1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12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2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12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学术规范：严格遵守学术规范，注重学术道德和诚信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12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学科交叉：鼓励跨学科交流，促进学科交叉融合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12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学术自由：鼓励师生自由探索、创新，提倡独立思考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13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学术交流：举办各种学术会议、讲座，促进学术交流与合作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/>
        <p:cNvGrpSpPr/>
        <p:nvPr/>
      </p:nvGrpSpPr>
      <p:grpSpPr>
        <a:xfrm>
          <a:off x="0" y="0"/>
          <a:ext cx="0" cy="0"/>
        </a:xfrm>
      </p:grpSpPr>
      <p:sp>
        <p:nvSpPr>
          <p:cNvPr id="10501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价值观</a:t>
            </a:r>
            <a:endParaRPr lang="zh-CN" altLang="en-US"/>
          </a:p>
        </p:txBody>
      </p:sp>
      <p:sp>
        <p:nvSpPr>
          <p:cNvPr id="105016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爱国情怀：国立阳明大学师生始终秉持爱国精神，为民族复兴贡献力量。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6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70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72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学术自由：学校倡导学术自由，鼓励师生勇于探索、创新，推动学术进步。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74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76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78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社会责任：国立阳明大学积极履行社会责任，为社会培养优秀人才，推动社会进步。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80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82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84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诚信为本：学校注重诚信教育，倡导师生以诚待人，树立良好校风。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86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88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3" name=""/>
        <p:cNvGrpSpPr/>
        <p:nvPr/>
      </p:nvGrpSpPr>
      <p:grpSpPr>
        <a:xfrm>
          <a:off x="0" y="0"/>
          <a:ext cx="0" cy="0"/>
        </a:xfrm>
      </p:grpSpPr>
      <p:sp>
        <p:nvSpPr>
          <p:cNvPr id="10502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国立阳明大学教学特色</a:t>
            </a:r>
            <a:endParaRPr lang="zh-CN" altLang="en-US"/>
          </a:p>
        </p:txBody>
      </p:sp>
      <p:sp>
        <p:nvSpPr>
          <p:cNvPr id="10502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FIVE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https://d.book118.com/535034232332011034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01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3"/>
</p:tagLst>
</file>

<file path=ppt/tags/tag250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1_2"/>
  <p:tag name="KSO_WM_UNIT_INDEX" val="1_1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6*l_h_i*1_1_3"/>
  <p:tag name="KSO_WM_UNIT_INDEX" val="1_1_3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1_1"/>
  <p:tag name="KSO_WM_UNIT_INDEX" val="1_1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f*1_1_1"/>
  <p:tag name="KSO_WM_UNIT_INDEX" val="1_1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2_2"/>
  <p:tag name="KSO_WM_UNIT_INDEX" val="1_2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6*l_h_i*1_2_3"/>
  <p:tag name="KSO_WM_UNIT_INDEX" val="1_2_3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8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2_1"/>
  <p:tag name="KSO_WM_UNIT_INDEX" val="1_2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3_2"/>
  <p:tag name="KSO_WM_UNIT_INDEX" val="1_3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6*l_h_i*1_3_3"/>
  <p:tag name="KSO_WM_UNIT_INDEX" val="1_3_3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3_1"/>
  <p:tag name="KSO_WM_UNIT_INDEX" val="1_3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4_2"/>
  <p:tag name="KSO_WM_UNIT_INDEX" val="1_4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6*l_h_i*1_4_3"/>
  <p:tag name="KSO_WM_UNIT_INDEX" val="1_4_3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304ffe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4_1"/>
  <p:tag name="KSO_WM_UNIT_INDEX" val="1_4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5_2"/>
  <p:tag name="KSO_WM_UNIT_INDEX" val="1_5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6*l_h_i*1_5_3"/>
  <p:tag name="KSO_WM_UNIT_INDEX" val="1_5_3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5_1"/>
  <p:tag name="KSO_WM_UNIT_INDEX" val="1_5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6_2"/>
  <p:tag name="KSO_WM_UNIT_INDEX" val="1_6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6*l_h_i*1_6_3"/>
  <p:tag name="KSO_WM_UNIT_INDEX" val="1_6_3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304ffe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6_1"/>
  <p:tag name="KSO_WM_UNIT_INDEX" val="1_6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7_2"/>
  <p:tag name="KSO_WM_UNIT_INDEX" val="1_7_2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6*l_h_i*1_7_3"/>
  <p:tag name="KSO_WM_UNIT_INDEX" val="1_7_3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7_1"/>
  <p:tag name="KSO_WM_UNIT_INDEX" val="1_7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f*1_2_1"/>
  <p:tag name="KSO_WM_UNIT_INDEX" val="1_2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f*1_3_1"/>
  <p:tag name="KSO_WM_UNIT_INDEX" val="1_3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f*1_4_1"/>
  <p:tag name="KSO_WM_UNIT_INDEX" val="1_4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f*1_5_1"/>
  <p:tag name="KSO_WM_UNIT_INDEX" val="1_5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f*1_6_1"/>
  <p:tag name="KSO_WM_UNIT_INDEX" val="1_6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f*1_7_1"/>
  <p:tag name="KSO_WM_UNIT_INDEX" val="1_7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FIVE"/>
  <p:tag name="KSO_WM_UNIT_TYPE" val="e"/>
  <p:tag name="KSO_WM_UNIT_VALUE" val="13"/>
</p:tagLst>
</file>

<file path=ppt/tags/tag324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32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23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28">
      <vt:lpstr>Arial</vt:lpstr>
      <vt:lpstr>Calibri</vt:lpstr>
      <vt:lpstr>微软雅黑</vt:lpstr>
      <vt:lpstr>Wingdings</vt:lpstr>
      <vt:lpstr>Office Theme</vt:lpstr>
      <vt:lpstr>《国立阳明大学》PPT课件</vt:lpstr>
      <vt:lpstr>目录</vt:lpstr>
      <vt:lpstr>单击此处添加章节标题</vt:lpstr>
      <vt:lpstr>PPT课件介绍</vt:lpstr>
      <vt:lpstr>PowerPoint Presentation</vt:lpstr>
      <vt:lpstr>PPT课件背景</vt:lpstr>
      <vt:lpstr>PPT课件目的</vt:lpstr>
      <vt:lpstr>PPT课件结构</vt:lpstr>
      <vt:lpstr>国立阳明大学历史</vt:lpstr>
      <vt:lpstr>PowerPoint Presentation</vt:lpstr>
      <vt:lpstr>创立背景</vt:lpstr>
      <vt:lpstr>发展历程</vt:lpstr>
      <vt:lpstr>重要事件</vt:lpstr>
      <vt:lpstr>成功因素</vt:lpstr>
      <vt:lpstr>国立阳明大学文化</vt:lpstr>
      <vt:lpstr>PowerPoint Presentation</vt:lpstr>
      <vt:lpstr>校训、校歌、校徽</vt:lpstr>
      <vt:lpstr>校园文化活动</vt:lpstr>
      <vt:lpstr>学术氛围</vt:lpstr>
      <vt:lpstr>价值观</vt:lpstr>
      <vt:lpstr>国立阳明大学教学特色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2024-08-30T16:58:57.431</cp:lastPrinted>
  <dcterms:created xsi:type="dcterms:W3CDTF">2024-08-30T08:58:57Z</dcterms:created>
  <dcterms:modified xsi:type="dcterms:W3CDTF">2024-08-30T08:58:59Z</dcterms:modified>
</cp:coreProperties>
</file>