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0AF14BE-E2A4-4593-91A8-B046901385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C6D443-4207-4FF9-88F0-DE27F593E1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1141686-5E4E-4BFC-910D-0B82F490BD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FE1CA46-AA87-470C-8618-50966C7173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5F044C8-3293-4B0D-8BC1-A8519F7C7B6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1C97971-1739-413A-B999-10AB963E8DC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0BE9D64-AA6F-44BE-B4DF-CA9D78D44C2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89A129-C9C2-4B85-8699-8256589F11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C6DD83C-F259-4E96-9DE4-07DFEDA537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646CF9-5C05-405D-B010-629E12CF5C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D0D3E1-F1E0-4CDC-9A74-67917A37C0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矩形 5"/>
          <p:cNvSpPr/>
          <p:nvPr userDrawn="1"/>
        </p:nvSpPr>
        <p:spPr>
          <a:xfrm>
            <a:off x="0" y="1"/>
            <a:ext cx="12192000" cy="6857999"/>
          </a:xfrm>
          <a:prstGeom prst="rect">
            <a:avLst/>
          </a:prstGeom>
          <a:gradFill>
            <a:gsLst>
              <a:gs pos="10000">
                <a:schemeClr val="accent6"/>
              </a:gs>
              <a:gs pos="30000">
                <a:schemeClr val="accent4">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文本占位符 17"/>
          <p:cNvSpPr>
            <a:spLocks noGrp="1"/>
          </p:cNvSpPr>
          <p:nvPr>
            <p:ph type="body" sz="quarter" idx="11" hasCustomPrompt="1"/>
          </p:nvPr>
        </p:nvSpPr>
        <p:spPr>
          <a:xfrm>
            <a:off x="392698" y="4448586"/>
            <a:ext cx="2941831" cy="646331"/>
          </a:xfrm>
        </p:spPr>
        <p:txBody>
          <a:bodyPr wrap="none" anchor="b">
            <a:spAutoFit/>
          </a:bodyPr>
          <a:lstStyle>
            <a:lvl1pPr marL="0" indent="0" algn="l">
              <a:buNone/>
              <a:defRPr sz="4000" b="0" i="0" spc="30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
        <p:nvSpPr>
          <p:cNvPr id="5" name="标题 1"/>
          <p:cNvSpPr>
            <a:spLocks noGrp="1"/>
          </p:cNvSpPr>
          <p:nvPr>
            <p:ph type="ctrTitle" idx="4294967295" hasCustomPrompt="1"/>
          </p:nvPr>
        </p:nvSpPr>
        <p:spPr>
          <a:xfrm>
            <a:off x="392698" y="5131305"/>
            <a:ext cx="6019597" cy="1311128"/>
          </a:xfrm>
        </p:spPr>
        <p:txBody>
          <a:bodyPr wrap="none" anchor="b">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Tree>
  </p:cSld>
  <p:clrMapOvr>
    <a:masterClrMapping/>
  </p:clrMapOvr>
  <p:transition/>
  <p:timing/>
  <p:extLst>
    <p:ext uri="{DCECCB84-F9BA-43D5-87BE-67443E8EF086}">
      <p15:sldGuideLst xmlns=""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1" name=""/>
        <p:cNvGrpSpPr/>
        <p:nvPr/>
      </p:nvGrpSpPr>
      <p:grpSpPr>
        <a:xfrm>
          <a:off x="0" y="0"/>
          <a:ext cx="0" cy="0"/>
        </a:xfrm>
      </p:grpSpPr>
      <p:sp>
        <p:nvSpPr>
          <p:cNvPr id="7" name="标题 1"/>
          <p:cNvSpPr>
            <a:spLocks noGrp="1"/>
          </p:cNvSpPr>
          <p:nvPr>
            <p:ph type="title" idx="4294967295"/>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 name=""/>
        <p:cNvGrpSpPr/>
        <p:nvPr/>
      </p:nvGrpSpPr>
      <p:grpSpPr>
        <a:xfrm>
          <a:off x="0" y="0"/>
          <a:ext cx="0" cy="0"/>
        </a:xfrm>
      </p:grpSpPr>
      <p:pic>
        <p:nvPicPr>
          <p:cNvPr id="13" name="图片 12"/>
          <p:cNvPicPr>
            <a:picLocks noChangeAspect="1"/>
          </p:cNvPicPr>
          <p:nvPr userDrawn="1"/>
        </p:nvPicPr>
        <p:blipFill>
          <a:blip r:embed="rId1"/>
          <a:stretch>
            <a:fillRect/>
          </a:stretch>
        </p:blipFill>
        <p:spPr>
          <a:xfrm>
            <a:off x="0" y="-1"/>
            <a:ext cx="12192000" cy="6858000"/>
          </a:xfrm>
          <a:prstGeom prst="rect">
            <a:avLst/>
          </a:prstGeom>
        </p:spPr>
      </p:pic>
      <p:sp>
        <p:nvSpPr>
          <p:cNvPr id="14"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5"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
        <p:nvSpPr>
          <p:cNvPr id="17" name="矩形 1"/>
          <p:cNvSpPr/>
          <p:nvPr userDrawn="1"/>
        </p:nvSpPr>
        <p:spPr>
          <a:xfrm>
            <a:off x="0" y="1"/>
            <a:ext cx="12192000" cy="6857999"/>
          </a:xfrm>
          <a:prstGeom prst="rect">
            <a:avLst/>
          </a:prstGeom>
          <a:gradFill>
            <a:gsLst>
              <a:gs pos="10000">
                <a:schemeClr val="accent6"/>
              </a:gs>
              <a:gs pos="30000">
                <a:schemeClr val="accent4">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 name=""/>
        <p:cNvGrpSpPr/>
        <p:nvPr/>
      </p:nvGrpSpPr>
      <p:grpSpPr>
        <a:xfrm>
          <a:off x="0" y="0"/>
          <a:ext cx="0" cy="0"/>
        </a:xfrm>
      </p:grpSpPr>
      <p:pic>
        <p:nvPicPr>
          <p:cNvPr id="19"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20"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1"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2"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3"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nvGrpSpPr>
      <p:grpSpPr>
        <a:xfrm>
          <a:off x="0" y="0"/>
          <a:ext cx="0" cy="0"/>
        </a:xfrm>
      </p:grpSpPr>
      <p:sp>
        <p:nvSpPr>
          <p:cNvPr id="25"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6"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7"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1" name=""/>
        <p:cNvGrpSpPr/>
        <p:nvPr/>
      </p:nvGrpSpPr>
      <p:grpSpPr>
        <a:xfrm>
          <a:off x="0" y="0"/>
          <a:ext cx="0" cy="0"/>
        </a:xfrm>
      </p:grpSpPr>
      <p:pic>
        <p:nvPicPr>
          <p:cNvPr id="29" name="图片 5"/>
          <p:cNvPicPr>
            <a:picLocks noChangeAspect="1"/>
          </p:cNvPicPr>
          <p:nvPr userDrawn="1"/>
        </p:nvPicPr>
        <p:blipFill>
          <a:blip r:embed="rId1"/>
          <a:stretch>
            <a:fillRect/>
          </a:stretch>
        </p:blipFill>
        <p:spPr>
          <a:xfrm>
            <a:off x="0" y="-1"/>
            <a:ext cx="12192000" cy="6858000"/>
          </a:xfrm>
          <a:prstGeom prst="rect">
            <a:avLst/>
          </a:prstGeom>
        </p:spPr>
      </p:pic>
      <p:sp>
        <p:nvSpPr>
          <p:cNvPr id="30" name="矩形 1"/>
          <p:cNvSpPr/>
          <p:nvPr userDrawn="1"/>
        </p:nvSpPr>
        <p:spPr>
          <a:xfrm>
            <a:off x="0" y="1"/>
            <a:ext cx="12192000" cy="6857999"/>
          </a:xfrm>
          <a:prstGeom prst="rect">
            <a:avLst/>
          </a:prstGeom>
          <a:gradFill>
            <a:gsLst>
              <a:gs pos="10000">
                <a:schemeClr val="accent6"/>
              </a:gs>
              <a:gs pos="30000">
                <a:schemeClr val="accent4">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extLst>
    <p:ext uri="{DCECCB84-F9BA-43D5-87BE-67443E8EF086}">
      <p15:sldGuideLst xmlns=""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1" name=""/>
        <p:cNvGrpSpPr/>
        <p:nvPr/>
      </p:nvGrpSpPr>
      <p:grpSpPr>
        <a:xfrm>
          <a:off x="0" y="0"/>
          <a:ext cx="0" cy="0"/>
        </a:xfrm>
      </p:grpSpPr>
      <p:sp>
        <p:nvSpPr>
          <p:cNvPr id="32"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3"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4" name="页脚占位符 2"/>
          <p:cNvSpPr>
            <a:spLocks noGrp="1"/>
          </p:cNvSpPr>
          <p:nvPr>
            <p:ph type="ftr" sz="quarter" idx="10"/>
          </p:nvPr>
        </p:nvSpPr>
        <p:spPr>
          <a:xfrm>
            <a:off x="673101" y="6423740"/>
            <a:ext cx="3992171" cy="246221"/>
          </a:xfrm>
        </p:spPr>
        <p:txBody>
          <a:bodyPr/>
          <a:lstStyle/>
          <a:p>
            <a:endParaRPr lang="zh-CN" altLang="en-US"/>
          </a:p>
        </p:txBody>
      </p:sp>
      <p:sp>
        <p:nvSpPr>
          <p:cNvPr id="35" name="日期占位符 3"/>
          <p:cNvSpPr>
            <a:spLocks noGrp="1"/>
          </p:cNvSpPr>
          <p:nvPr>
            <p:ph type="dt" sz="half" idx="11"/>
          </p:nvPr>
        </p:nvSpPr>
        <p:spPr>
          <a:xfrm>
            <a:off x="5517356" y="6423740"/>
            <a:ext cx="1802924" cy="246221"/>
          </a:xfrm>
        </p:spPr>
        <p:txBody>
          <a:bodyPr/>
          <a:lstStyle/>
          <a:p>
            <a:fld id="{AC4CC43B-9EB6-4465-8B1A-3F7180DAD0DF}" type="datetime1">
              <a:rPr/>
              <a:t>2023/11/21</a:t>
            </a:fld>
            <a:endParaRPr lang="en-US" altLang="zh-CN"/>
          </a:p>
        </p:txBody>
      </p:sp>
      <p:sp>
        <p:nvSpPr>
          <p:cNvPr id="36"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7"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8"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 Id="rId3"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emf" /><Relationship Id="rId3" Type="http://schemas.openxmlformats.org/officeDocument/2006/relationships/image" Target="../media/image8.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9.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5110103033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反洗钱法》简介\n## 1.反洗钱法的基本概念与意义\n### 1.1什么是洗钱及洗钱罪\n### 1.2反洗钱法的目的和意义\n### 1.3洗钱行为对个人和国家的危害\n## 2.反洗钱法的法律法规体系\n### 2.1国际反洗钱法律法规概述\n### 2.2中国反洗钱法律法规体系\n### 2.3反洗钱法的法律责任\n## 3.反洗钱法的主要内容和措施\n### 3.1客户身份识别制度\n### 3.2交易监测和报告制度\n### 3.3反洗钱监管和合作\n## 4.反洗钱法的实施与执行\n### 4.1反洗钱法的实施主体\n### 4.2反洗钱法的执行程序\n### 4.3反洗钱法的监督与评估\n## 5.反洗钱法的国际合作与交流\n### 5.1国际反洗钱组织的合作\n### 5.2中国与其他国家（地区）的反洗钱合作\n### 5.3国际反洗钱法的未来发展趋势\n## 6.反洗钱法的挑战与对策\n### 6.1反洗钱法面临的挑战\n### 6.2加强反洗钱法实施的对策建议\n### 6.3提高反洗钱法效果的展望\n&quot;,&quot;templateId&quot;:&quot;hw9irrrbyjd9jxkh8k6gtgupye&quot;}}"/>
        <p:cNvGrpSpPr/>
        <p:nvPr/>
      </p:nvGrpSpPr>
      <p:grpSpPr>
        <a:xfrm>
          <a:off x="0" y="0"/>
          <a:ext cx="0" cy="0"/>
        </a:xfrm>
      </p:grpSpPr>
      <p:sp>
        <p:nvSpPr>
          <p:cNvPr id="2" name="文本占位符 3"/>
          <p:cNvSpPr>
            <a:spLocks noGrp="1"/>
          </p:cNvSpPr>
          <p:nvPr>
            <p:ph type="body" sz="quarter" idx="11"/>
          </p:nvPr>
        </p:nvSpPr>
        <p:spPr>
          <a:xfrm>
            <a:off x="392698" y="4449955"/>
            <a:ext cx="375424" cy="646331"/>
          </a:xfrm>
        </p:spPr>
        <p:txBody>
          <a:bodyPr/>
          <a:lstStyle/>
          <a:p>
            <a:r>
              <a:rPr lang="en-US" smtClean="0"/>
              <a:t> </a:t>
            </a:r>
            <a:endParaRPr lang="zh-CN" spc="0"/>
          </a:p>
        </p:txBody>
      </p:sp>
      <p:sp>
        <p:nvSpPr>
          <p:cNvPr id="3" name="文本占位符 20"/>
          <p:cNvSpPr txBox="1"/>
          <p:nvPr/>
        </p:nvSpPr>
        <p:spPr>
          <a:xfrm>
            <a:off x="392698" y="580667"/>
            <a:ext cx="184731" cy="369332"/>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j-ea"/>
              <a:ea typeface="+mj-ea"/>
            </a:endParaRPr>
          </a:p>
        </p:txBody>
      </p:sp>
      <p:sp>
        <p:nvSpPr>
          <p:cNvPr id="4" name="文本占位符 20"/>
          <p:cNvSpPr txBox="1"/>
          <p:nvPr/>
        </p:nvSpPr>
        <p:spPr>
          <a:xfrm>
            <a:off x="11614571" y="580667"/>
            <a:ext cx="184731" cy="369332"/>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endParaRPr kumimoji="1" lang="en-US" altLang="zh-CN" spc="80">
              <a:solidFill>
                <a:schemeClr val="bg1"/>
              </a:solidFill>
            </a:endParaRPr>
          </a:p>
        </p:txBody>
      </p:sp>
      <p:cxnSp>
        <p:nvCxnSpPr>
          <p:cNvPr id="5" name="Tencent"/>
          <p:cNvCxnSpPr/>
          <p:nvPr/>
        </p:nvCxnSpPr>
        <p:spPr>
          <a:xfrm>
            <a:off x="443999" y="402867"/>
            <a:ext cx="113040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标题 1" descr="{&quot;isTemplate&quot;:true,&quot;type&quot;:&quot;title&quot;,&quot;canOmit&quot;:false,&quot;range&quot;:0}"/>
          <p:cNvSpPr>
            <a:spLocks noGrp="1"/>
          </p:cNvSpPr>
          <p:nvPr>
            <p:ph type="ctrTitle" idx="4294967295"/>
          </p:nvPr>
        </p:nvSpPr>
        <p:spPr>
          <a:xfrm>
            <a:off x="392698" y="5140683"/>
            <a:ext cx="11417300" cy="1301750"/>
          </a:xfrm>
        </p:spPr>
        <p:txBody>
          <a:bodyPr vert="horz" wrap="square" lIns="91440" tIns="45720" rIns="91440" bIns="45720" anchor="t">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pPr>
              <a:buNone/>
            </a:pPr>
            <a:r>
              <a:rPr lang="zh-CN"/>
              <a:t>《反洗钱法》简介</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64" name="标题 1" descr="{&quot;isTemplate&quot;:true,&quot;type&quot;:&quot;title&quot;,&quot;canOmit&quot;:false,&quot;range&quot;:0}"/>
          <p:cNvSpPr txBox="1"/>
          <p:nvPr/>
        </p:nvSpPr>
        <p:spPr>
          <a:xfrm>
            <a:off x="392698" y="4923294"/>
            <a:ext cx="11373278"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反洗钱法的基本概念与意义</a:t>
            </a:r>
            <a:endParaRPr/>
          </a:p>
        </p:txBody>
      </p:sp>
      <p:sp>
        <p:nvSpPr>
          <p:cNvPr id="65"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01</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01" name="组合 100"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02" name="组合 101"/>
            <p:cNvGrpSpPr/>
            <p:nvPr/>
          </p:nvGrpSpPr>
          <p:grpSpPr>
            <a:xfrm>
              <a:off x="685800" y="3146904"/>
              <a:ext cx="5760000" cy="3225487"/>
              <a:chOff x="685800" y="3146904"/>
              <a:chExt cx="5760000" cy="3225487"/>
            </a:xfrm>
          </p:grpSpPr>
          <p:sp>
            <p:nvSpPr>
              <p:cNvPr id="103"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洗钱是指将犯罪所得及其产生的收益通过一系列手段隐瞒、掩饰、转化，使其表面上看起来合法化的过程</a:t>
                </a:r>
                <a:endParaRPr kumimoji="1" lang="en-US" altLang="zh-CN" sz="1800" b="1">
                  <a:solidFill>
                    <a:schemeClr val="bg1"/>
                  </a:solidFill>
                  <a:latin typeface="+mj-ea"/>
                  <a:ea typeface="+mj-ea"/>
                </a:endParaRPr>
              </a:p>
            </p:txBody>
          </p:sp>
          <p:sp>
            <p:nvSpPr>
              <p:cNvPr id="104"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犯罪所得：包括违法所得、犯罪收益等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掩饰、隐瞒、转化手段：如通过金融机构转账、投资、买卖等方式</a:t>
                </a:r>
                <a:endParaRPr/>
              </a:p>
            </p:txBody>
          </p:sp>
        </p:grpSp>
        <p:grpSp>
          <p:nvGrpSpPr>
            <p:cNvPr id="105" name="组合 104"/>
            <p:cNvGrpSpPr/>
            <p:nvPr/>
          </p:nvGrpSpPr>
          <p:grpSpPr>
            <a:xfrm>
              <a:off x="6016236" y="3146904"/>
              <a:ext cx="5400000" cy="3225487"/>
              <a:chOff x="6016236" y="3146904"/>
              <a:chExt cx="5400000" cy="3225487"/>
            </a:xfrm>
          </p:grpSpPr>
          <p:sp>
            <p:nvSpPr>
              <p:cNvPr id="106"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洗钱罪是指违反国家反洗钱法律法规，进行洗钱活动的行为</a:t>
                </a:r>
                <a:endParaRPr kumimoji="1" lang="en-US" altLang="zh-CN" sz="1800" b="1">
                  <a:solidFill>
                    <a:schemeClr val="bg1"/>
                  </a:solidFill>
                  <a:latin typeface="+mj-ea"/>
                  <a:ea typeface="+mj-ea"/>
                </a:endParaRPr>
              </a:p>
            </p:txBody>
          </p:sp>
          <p:sp>
            <p:nvSpPr>
              <p:cNvPr id="107"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罪名：洗钱罪</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处罚：根据刑法规定，处以有期徒刑、无期徒刑或者罚金</a:t>
                </a:r>
                <a:endParaRPr/>
              </a:p>
            </p:txBody>
          </p:sp>
        </p:grpSp>
      </p:grpSp>
      <p:sp>
        <p:nvSpPr>
          <p:cNvPr id="108"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什么是洗钱及洗钱罪</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110" name="组合 109"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11" name="组合 110"/>
            <p:cNvGrpSpPr/>
            <p:nvPr/>
          </p:nvGrpSpPr>
          <p:grpSpPr>
            <a:xfrm>
              <a:off x="685800" y="3146904"/>
              <a:ext cx="5760000" cy="3225487"/>
              <a:chOff x="685800" y="3146904"/>
              <a:chExt cx="5760000" cy="3225487"/>
            </a:xfrm>
          </p:grpSpPr>
          <p:sp>
            <p:nvSpPr>
              <p:cNvPr id="112"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反洗钱法的目的是预防、监测和打击洗钱活动，维护国家的金融秩序和社会稳定</a:t>
                </a:r>
                <a:endParaRPr kumimoji="1" lang="en-US" altLang="zh-CN" sz="1800" b="1">
                  <a:solidFill>
                    <a:schemeClr val="bg1"/>
                  </a:solidFill>
                  <a:latin typeface="+mj-ea"/>
                  <a:ea typeface="+mj-ea"/>
                </a:endParaRPr>
              </a:p>
            </p:txBody>
          </p:sp>
          <p:sp>
            <p:nvSpPr>
              <p:cNvPr id="113"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预防：采取措施防止洗钱活动发生</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监测：对可疑交易进行监测和分析</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打击：对涉嫌洗钱的单位和个人进行调查和处罚</a:t>
                </a:r>
                <a:endParaRPr/>
              </a:p>
            </p:txBody>
          </p:sp>
        </p:grpSp>
        <p:grpSp>
          <p:nvGrpSpPr>
            <p:cNvPr id="114" name="组合 113"/>
            <p:cNvGrpSpPr/>
            <p:nvPr/>
          </p:nvGrpSpPr>
          <p:grpSpPr>
            <a:xfrm>
              <a:off x="6016236" y="3146904"/>
              <a:ext cx="5400000" cy="3225487"/>
              <a:chOff x="6016236" y="3146904"/>
              <a:chExt cx="5400000" cy="3225487"/>
            </a:xfrm>
          </p:grpSpPr>
          <p:sp>
            <p:nvSpPr>
              <p:cNvPr id="115"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反洗钱法的重要意义</a:t>
                </a:r>
                <a:endParaRPr kumimoji="1" lang="en-US" altLang="zh-CN" sz="1800" b="1">
                  <a:solidFill>
                    <a:schemeClr val="bg1"/>
                  </a:solidFill>
                  <a:latin typeface="+mj-ea"/>
                  <a:ea typeface="+mj-ea"/>
                </a:endParaRPr>
              </a:p>
            </p:txBody>
          </p:sp>
          <p:sp>
            <p:nvSpPr>
              <p:cNvPr id="116"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保护国家财产安全：防止犯罪所得流入国家金融体系</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维护国家声誉：减少国际社会对国内洗钱活动的质疑和负面影响</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促进金融业健康发展：防止金融机构被洗钱分子利用，保障金融机构的合规经营</a:t>
                </a:r>
                <a:endParaRPr/>
              </a:p>
            </p:txBody>
          </p:sp>
        </p:grpSp>
      </p:grpSp>
      <p:sp>
        <p:nvSpPr>
          <p:cNvPr id="117"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反洗钱法的目的和意义</a:t>
            </a:r>
            <a:endParaRPr lang="en-US" sz="2800" b="1">
              <a:latin typeface="微软雅黑"/>
              <a:ea typeface="微软雅黑"/>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119"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20"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21" name="Group 598"/>
            <p:cNvGrpSpPr/>
            <p:nvPr/>
          </p:nvGrpSpPr>
          <p:grpSpPr>
            <a:xfrm>
              <a:off x="763829" y="1414808"/>
              <a:ext cx="6972294" cy="2337649"/>
              <a:chOff x="763829" y="1414808"/>
              <a:chExt cx="6972294" cy="2337649"/>
            </a:xfrm>
          </p:grpSpPr>
          <p:sp>
            <p:nvSpPr>
              <p:cNvPr id="122"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对个人的危害</a:t>
                </a:r>
                <a:endParaRPr/>
              </a:p>
            </p:txBody>
          </p:sp>
          <p:sp>
            <p:nvSpPr>
              <p:cNvPr id="123"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侵犯个人财产：洗钱活动可能导致个人财产损失</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侵犯个人隐私：洗钱活动可能侵犯个人的隐私权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法律责任：涉嫌洗钱的个人可能面临法律制裁</a:t>
                </a:r>
                <a:endParaRPr/>
              </a:p>
            </p:txBody>
          </p:sp>
          <p:sp>
            <p:nvSpPr>
              <p:cNvPr id="124"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5"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6"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27"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128" name="Group 591"/>
            <p:cNvGrpSpPr/>
            <p:nvPr/>
          </p:nvGrpSpPr>
          <p:grpSpPr>
            <a:xfrm>
              <a:off x="689593" y="3949139"/>
              <a:ext cx="7078256" cy="2128975"/>
              <a:chOff x="689593" y="3949139"/>
              <a:chExt cx="7078256" cy="2128975"/>
            </a:xfrm>
          </p:grpSpPr>
          <p:sp>
            <p:nvSpPr>
              <p:cNvPr id="129"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对国家的危害</a:t>
                </a:r>
                <a:endParaRPr/>
              </a:p>
            </p:txBody>
          </p:sp>
          <p:sp>
            <p:nvSpPr>
              <p:cNvPr id="130"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破坏国家金融秩序：洗钱活动影响国家金融市场的稳定和健康发展</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损害国家声誉：洗钱活动影响国家在国际社会的声誉和地位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滋生犯罪：洗钱活动为其他犯罪行为提供资金支持，滋生更多的犯罪活动</a:t>
                </a:r>
                <a:endParaRPr/>
              </a:p>
            </p:txBody>
          </p:sp>
          <p:sp>
            <p:nvSpPr>
              <p:cNvPr id="131"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2"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3"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34"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35"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洗钱行为对个人和国家的危害</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137" name="标题 1" descr="{&quot;isTemplate&quot;:true,&quot;type&quot;:&quot;title&quot;,&quot;canOmit&quot;:false,&quot;range&quot;:0}"/>
          <p:cNvSpPr txBox="1"/>
          <p:nvPr/>
        </p:nvSpPr>
        <p:spPr>
          <a:xfrm>
            <a:off x="392698" y="4923294"/>
            <a:ext cx="11373278"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反洗钱法的法律法规体系</a:t>
            </a:r>
            <a:endParaRPr/>
          </a:p>
        </p:txBody>
      </p:sp>
      <p:sp>
        <p:nvSpPr>
          <p:cNvPr id="138"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02</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40"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国际反洗钱法律法规概述</a:t>
            </a:r>
            <a:endParaRPr lang="en-US" altLang="zh-CN" sz="2800" b="1">
              <a:latin typeface="+mj-ea"/>
              <a:ea typeface="+mj-ea"/>
            </a:endParaRPr>
          </a:p>
        </p:txBody>
      </p:sp>
      <p:grpSp>
        <p:nvGrpSpPr>
          <p:cNvPr id="141" name="组合 140"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142" name="组合 141"/>
            <p:cNvGrpSpPr/>
            <p:nvPr/>
          </p:nvGrpSpPr>
          <p:grpSpPr>
            <a:xfrm>
              <a:off x="660399" y="2074672"/>
              <a:ext cx="5100082" cy="4536540"/>
              <a:chOff x="660399" y="2074672"/>
              <a:chExt cx="5100082" cy="4536540"/>
            </a:xfrm>
          </p:grpSpPr>
          <p:sp>
            <p:nvSpPr>
              <p:cNvPr id="143"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44"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国际反洗钱法律法规主要包括</a:t>
                </a:r>
                <a:endParaRPr lang="en-US" altLang="zh-CN" sz="2000" b="1">
                  <a:latin typeface="Microsoft YaHei" panose="020b0503020204020204" pitchFamily="34" charset="-122"/>
                  <a:ea typeface="Microsoft YaHei" panose="020b0503020204020204" pitchFamily="34" charset="-122"/>
                </a:endParaRPr>
              </a:p>
            </p:txBody>
          </p:sp>
          <p:sp>
            <p:nvSpPr>
              <p:cNvPr id="145"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联合国《禁止洗钱条例》</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金融行动特别工作组（FATF）的《反洗钱四十项建议》</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国际货币基金组织（IMF）的《金融部门反洗钱和反恐怖融资指南》</a:t>
                </a:r>
                <a:endParaRPr/>
              </a:p>
            </p:txBody>
          </p:sp>
          <p:pic>
            <p:nvPicPr>
              <p:cNvPr id="146"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147" name="组合 146"/>
            <p:cNvGrpSpPr/>
            <p:nvPr/>
          </p:nvGrpSpPr>
          <p:grpSpPr>
            <a:xfrm>
              <a:off x="6431519" y="2074672"/>
              <a:ext cx="5100082" cy="4536540"/>
              <a:chOff x="660399" y="2074672"/>
              <a:chExt cx="5100082" cy="4536540"/>
            </a:xfrm>
          </p:grpSpPr>
          <p:sp>
            <p:nvSpPr>
              <p:cNvPr id="148"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49"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国际反洗钱法律法规的特点</a:t>
                </a:r>
                <a:endParaRPr lang="en-US" altLang="zh-CN" sz="2000" b="1">
                  <a:latin typeface="Microsoft YaHei" panose="020b0503020204020204" pitchFamily="34" charset="-122"/>
                  <a:ea typeface="Microsoft YaHei" panose="020b0503020204020204" pitchFamily="34" charset="-122"/>
                </a:endParaRPr>
              </a:p>
            </p:txBody>
          </p:sp>
          <p:sp>
            <p:nvSpPr>
              <p:cNvPr id="150"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强调国际合作：各国共同应对跨国洗钱活动</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强调风险为本：根据风险程度制定相应的反洗钱措施</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强调监管和合规：加强对金融机构的监管，确保其合规经营</a:t>
                </a:r>
                <a:endParaRPr/>
              </a:p>
            </p:txBody>
          </p:sp>
          <p:pic>
            <p:nvPicPr>
              <p:cNvPr id="151"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153"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54"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55" name="Group 598"/>
            <p:cNvGrpSpPr/>
            <p:nvPr/>
          </p:nvGrpSpPr>
          <p:grpSpPr>
            <a:xfrm>
              <a:off x="763829" y="1414808"/>
              <a:ext cx="6972294" cy="2337649"/>
              <a:chOff x="763829" y="1414808"/>
              <a:chExt cx="6972294" cy="2337649"/>
            </a:xfrm>
          </p:grpSpPr>
          <p:sp>
            <p:nvSpPr>
              <p:cNvPr id="156"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中国反洗钱法律法规主要包括</a:t>
                </a:r>
                <a:endParaRPr/>
              </a:p>
            </p:txBody>
          </p:sp>
          <p:sp>
            <p:nvSpPr>
              <p:cNvPr id="157"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《中华人民共和国反洗钱法》</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《中华人民共和国刑法》关于洗钱罪的规定</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中国人民银行等四部门制定的《金融机构反洗钱监督管理办法》</a:t>
                </a:r>
                <a:endParaRPr/>
              </a:p>
            </p:txBody>
          </p:sp>
          <p:sp>
            <p:nvSpPr>
              <p:cNvPr id="158"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9"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0"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61"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162" name="Group 591"/>
            <p:cNvGrpSpPr/>
            <p:nvPr/>
          </p:nvGrpSpPr>
          <p:grpSpPr>
            <a:xfrm>
              <a:off x="689593" y="3949139"/>
              <a:ext cx="7078256" cy="2128975"/>
              <a:chOff x="689593" y="3949139"/>
              <a:chExt cx="7078256" cy="2128975"/>
            </a:xfrm>
          </p:grpSpPr>
          <p:sp>
            <p:nvSpPr>
              <p:cNvPr id="163"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中国反洗钱法律法规的特点</a:t>
                </a:r>
                <a:endParaRPr/>
              </a:p>
            </p:txBody>
          </p:sp>
          <p:sp>
            <p:nvSpPr>
              <p:cNvPr id="164"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立法层级高：反洗钱法作为国家法律，具有较高的立法层级</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覆盖范围广：涵盖了金融机构、非金融机构、特定非金融行业等领域的反洗钱要求</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强调国际合作：积极参与国际反洗钱合作，加强与其他国家的信息交流</a:t>
                </a:r>
                <a:endParaRPr/>
              </a:p>
            </p:txBody>
          </p:sp>
          <p:sp>
            <p:nvSpPr>
              <p:cNvPr id="165"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6"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7"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68"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69"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中国反洗钱法律法规体系</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171"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72"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73" name="Group 598"/>
            <p:cNvGrpSpPr/>
            <p:nvPr/>
          </p:nvGrpSpPr>
          <p:grpSpPr>
            <a:xfrm>
              <a:off x="763829" y="1414808"/>
              <a:ext cx="6972294" cy="2337649"/>
              <a:chOff x="763829" y="1414808"/>
              <a:chExt cx="6972294" cy="2337649"/>
            </a:xfrm>
          </p:grpSpPr>
          <p:sp>
            <p:nvSpPr>
              <p:cNvPr id="174"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反洗钱法的法律责任主要包括</a:t>
                </a:r>
                <a:endParaRPr/>
              </a:p>
            </p:txBody>
          </p:sp>
          <p:sp>
            <p:nvSpPr>
              <p:cNvPr id="175"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行政责任：对涉嫌洗钱的单位和个人进行行政处罚</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刑事责任：对涉嫌洗钱的单位和个人追究刑事责任</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民事责任：对因洗钱活动造成的损失承担民事赔偿责任</a:t>
                </a:r>
                <a:endParaRPr/>
              </a:p>
            </p:txBody>
          </p:sp>
          <p:sp>
            <p:nvSpPr>
              <p:cNvPr id="176"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7"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8"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79"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180" name="Group 591"/>
            <p:cNvGrpSpPr/>
            <p:nvPr/>
          </p:nvGrpSpPr>
          <p:grpSpPr>
            <a:xfrm>
              <a:off x="689593" y="3949139"/>
              <a:ext cx="7078256" cy="2128975"/>
              <a:chOff x="689593" y="3949139"/>
              <a:chExt cx="7078256" cy="2128975"/>
            </a:xfrm>
          </p:grpSpPr>
          <p:sp>
            <p:nvSpPr>
              <p:cNvPr id="181"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反洗钱法法律责任的特点</a:t>
                </a:r>
                <a:endParaRPr/>
              </a:p>
            </p:txBody>
          </p:sp>
          <p:sp>
            <p:nvSpPr>
              <p:cNvPr id="182"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严格处罚：对洗钱活动采取严格的处罚措施，加大违法成本</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追溯力：对过去的洗钱行为具有追溯力，确保犯罪分子受到法律制裁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保护合法权益：保护国家、个人和金融机构的合法权益，维护市场秩序</a:t>
                </a:r>
                <a:endParaRPr/>
              </a:p>
            </p:txBody>
          </p:sp>
          <p:sp>
            <p:nvSpPr>
              <p:cNvPr id="183"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4"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5"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86"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87"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反洗钱法的法律责任</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92698" y="4923294"/>
            <a:ext cx="11373278"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反洗钱法的主要内容和措施</a:t>
            </a:r>
            <a:endParaRPr/>
          </a:p>
        </p:txBody>
      </p:sp>
      <p:sp>
        <p:nvSpPr>
          <p:cNvPr id="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03</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1" name="矩形 6"/>
          <p:cNvSpPr/>
          <p:nvPr/>
        </p:nvSpPr>
        <p:spPr>
          <a:xfrm>
            <a:off x="0" y="0"/>
            <a:ext cx="4680000" cy="6858000"/>
          </a:xfrm>
          <a:prstGeom prst="rect">
            <a:avLst/>
          </a:prstGeom>
          <a:blipFill dpi="0" rotWithShape="1">
            <a:blip r:embed="rId2"/>
            <a:tile tx="0" ty="0" sx="100000" sy="100000" flip="none" algn="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kumimoji="1" lang="zh-CN" altLang="en-US"/>
          </a:p>
        </p:txBody>
      </p:sp>
      <p:sp>
        <p:nvSpPr>
          <p:cNvPr id="12" name="Tencent" descr="{&quot;isTemplate&quot;:true,&quot;type&quot;:&quot;title&quot;,&quot;canOmit&quot;:false,&quot;range&quot;:0}"/>
          <p:cNvSpPr txBox="1"/>
          <p:nvPr/>
        </p:nvSpPr>
        <p:spPr>
          <a:xfrm>
            <a:off x="5192268"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客户身份识别制度</a:t>
            </a:r>
            <a:endParaRPr lang="en-US" sz="3600" b="1">
              <a:latin typeface="微软雅黑"/>
              <a:ea typeface="微软雅黑"/>
            </a:endParaRPr>
          </a:p>
        </p:txBody>
      </p:sp>
      <p:sp>
        <p:nvSpPr>
          <p:cNvPr id="13" name="Tencent" descr="{&quot;isTemplate&quot;:true,&quot;type&quot;:&quot;content&quot;,&quot;canOmit&quot;:true,&quot;range&quot;:0}"/>
          <p:cNvSpPr txBox="1"/>
          <p:nvPr/>
        </p:nvSpPr>
        <p:spPr>
          <a:xfrm>
            <a:off x="5192268" y="3429000"/>
            <a:ext cx="6480000" cy="3147007"/>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客户身份识别制度是指金融机构在与客户建立业务关系时，对客户进行身份识别、核实和记录的制度</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客户身份识别制度的主要措施</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了解客户：了解客户的身份信息、经营状况、交易目的等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核实客户：核实客户的身份证件、证明文件等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记录客户：记录客户的身份信息、交易信息等</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客户身份识别制度的作用</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预防洗钱活动：通过了解客户信息，识别潜在洗钱风险</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保护客户权益：确保金融机构合规经营，保护客户的合法权益</a:t>
            </a:r>
            <a:endParaRPr/>
          </a:p>
        </p:txBody>
      </p:sp>
      <p:cxnSp>
        <p:nvCxnSpPr>
          <p:cNvPr id="14" name="直线连接符 9"/>
          <p:cNvCxnSpPr/>
          <p:nvPr/>
        </p:nvCxnSpPr>
        <p:spPr>
          <a:xfrm>
            <a:off x="5281168"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图片 1" descr="{&quot;isTemplate&quot;:true,&quot;type&quot;:&quot;image&quot;,&quot;canOmit&quot;:false,&quot;range&quot;:0}"/>
          <p:cNvPicPr>
            <a:picLocks noChangeAspect="1"/>
          </p:cNvPicPr>
          <p:nvPr/>
        </p:nvPicPr>
        <p:blipFill>
          <a:blip r:embed="rId3"/>
          <a:srcRect l="30807" r="30807"/>
          <a:stretch>
            <a:fillRect/>
          </a:stretch>
        </p:blipFill>
        <p:spPr>
          <a:xfrm>
            <a:off x="0" y="0"/>
            <a:ext cx="4679999" cy="6858000"/>
          </a:xfrm>
          <a:prstGeom prst="rect">
            <a:avLst/>
          </a:prstGeom>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7"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交易监测和报告制度是指金融机构对客户交易进行监测和报告的制度</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交易监测和报告制度的主要措施</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监测交易：对客户的交易进行实时监测和分析，识别可疑交易</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报告可疑交易：对识别出的可疑交易及时向反洗钱主管部门报告</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记录交易信息：记录客户的交易信息，便于后续调查和追溯</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交易监测和报告制度的作用</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及时发现洗钱活动：通过监测交易，及时发现可疑交易线索</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打击洗钱活动：通过报告可疑交易，协助反洗钱主管部门打击洗钱活动</a:t>
            </a:r>
            <a:endParaRPr/>
          </a:p>
        </p:txBody>
      </p:sp>
      <p:sp>
        <p:nvSpPr>
          <p:cNvPr id="18"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交易监测和报告制度</a:t>
            </a:r>
            <a:endParaRPr lang="en-US" altLang="zh-CN" sz="2800" b="1">
              <a:latin typeface="+mj-ea"/>
              <a:ea typeface="+mj-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20" name="Tencent" descr="{&quot;isTemplate&quot;:true,&quot;type&quot;:&quot;title&quot;,&quot;canOmit&quot;:false,&quot;range&quot;:0}"/>
          <p:cNvSpPr txBox="1"/>
          <p:nvPr/>
        </p:nvSpPr>
        <p:spPr>
          <a:xfrm>
            <a:off x="571500"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反洗钱监管和合作</a:t>
            </a:r>
            <a:endParaRPr lang="en-US" sz="3600" b="1">
              <a:latin typeface="微软雅黑"/>
              <a:ea typeface="微软雅黑"/>
            </a:endParaRPr>
          </a:p>
        </p:txBody>
      </p:sp>
      <p:sp>
        <p:nvSpPr>
          <p:cNvPr id="21" name="Tencent" descr="{&quot;isTemplate&quot;:true,&quot;type&quot;:&quot;content&quot;,&quot;canOmit&quot;:true,&quot;range&quot;:0}"/>
          <p:cNvSpPr txBox="1"/>
          <p:nvPr/>
        </p:nvSpPr>
        <p:spPr>
          <a:xfrm>
            <a:off x="571500" y="3429000"/>
            <a:ext cx="6480000" cy="306943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反洗钱监管是指反洗钱主管部门对金融机构实施的反洗钱措施进行监督和管理</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反洗钱合作主要包括</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国际合作：与其他国家反洗钱主管部门加强信息交流，共同应对跨国洗钱活动</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部门合作：与公安、司法、税务等部门加强合作，形成打击洗钱活动的合力</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行业自律：鼓励金融机构加强行业自律，共同提高反洗钱工作水平</a:t>
            </a:r>
            <a:endParaRPr/>
          </a:p>
        </p:txBody>
      </p:sp>
      <p:cxnSp>
        <p:nvCxnSpPr>
          <p:cNvPr id="22" name="直线连接符 9"/>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3" name="图片 1" descr="{&quot;isTemplate&quot;:true,&quot;type&quot;:&quot;image&quot;,&quot;canOmit&quot;:false,&quot;range&quot;:0}"/>
          <p:cNvPicPr>
            <a:picLocks noChangeAspect="1"/>
          </p:cNvPicPr>
          <p:nvPr/>
        </p:nvPicPr>
        <p:blipFill>
          <a:blip r:embed="rId2"/>
          <a:srcRect l="30807" r="30807"/>
          <a:stretch>
            <a:fillRect/>
          </a:stretch>
        </p:blipFill>
        <p:spPr>
          <a:xfrm>
            <a:off x="7512001" y="0"/>
            <a:ext cx="4679999" cy="6858000"/>
          </a:xfrm>
          <a:prstGeom prst="rect">
            <a:avLst/>
          </a:prstGeom>
        </p:spPr>
      </p:pic>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https://d.book118.com/535110103033011111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mountain_purple">
      <a:dk1>
        <a:srgbClr val="000000"/>
      </a:dk1>
      <a:lt1>
        <a:srgbClr val="FFFFFF"/>
      </a:lt1>
      <a:dk2>
        <a:srgbClr val="291540"/>
      </a:dk2>
      <a:lt2>
        <a:srgbClr val="FFE2FA"/>
      </a:lt2>
      <a:accent1>
        <a:srgbClr val="DD5CBF"/>
      </a:accent1>
      <a:accent2>
        <a:srgbClr val="F595DA"/>
      </a:accent2>
      <a:accent3>
        <a:srgbClr val="92317B"/>
      </a:accent3>
      <a:accent4>
        <a:srgbClr val="BA71F0"/>
      </a:accent4>
      <a:accent5>
        <a:srgbClr val="9135CE"/>
      </a:accent5>
      <a:accent6>
        <a:srgbClr val="5A107E"/>
      </a:accent6>
      <a:hlink>
        <a:srgbClr val="175CEB"/>
      </a:hlink>
      <a:folHlink>
        <a:srgbClr val="81868F"/>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Arial Black</vt:lpstr>
      <vt:lpstr>微软雅黑</vt:lpstr>
      <vt:lpstr>黑体</vt:lpstr>
      <vt:lpstr>Microsoft YaHei</vt:lpstr>
      <vt:lpstr>Microsoft YaHei Light</vt:lpstr>
      <vt:lpstr>Microsoft Yahei</vt:lpstr>
      <vt:lpstr>Office Theme</vt:lpstr>
      <vt:lpstr>《反洗钱法》简介</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2024-09-16T20:34:01.341</cp:lastPrinted>
  <dcterms:created xsi:type="dcterms:W3CDTF">2024-09-16T12:34:01Z</dcterms:created>
  <dcterms:modified xsi:type="dcterms:W3CDTF">2024-09-16T12:34:03Z</dcterms:modified>
</cp:coreProperties>
</file>