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fill>
          <a:solidFill>
            <a:schemeClr val="accent4">
              <a:tint val="40000"/>
            </a:schemeClr>
          </a:solidFill>
        </a:fill>
      </a:tcStyle>
    </a:band1H>
    <a:band1V>
      <a:tcStyle>
        <a:fill>
          <a:solidFill>
            <a:schemeClr val="accent4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6E3B6-031C-4E1E-B555-5243813F6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4A4C0-4DBE-47E6-8AE8-7B29CBC92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2430D-D71D-47E1-B7AD-A5A1738C2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109E9-E690-4B99-879B-FA9D49D52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F9FB6-7D98-44AA-A91B-1BE1885B0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A5D0EA-B791-4904-8C24-C1D11B05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DFF97-EBB6-4D51-A0D6-963F34AE1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0AFC8-D045-4728-8419-5C60FCA77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270D8-0FC8-42A4-8D2E-DCAC9782F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247C0-EB49-405D-810C-37405A54B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6BAFA-B5F4-44FC-A7A4-83B9B693D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Relationship Id="rId3" Type="http://schemas.openxmlformats.org/officeDocument/2006/relationships/tags" Target="../tags/tag5.xml" /><Relationship Id="rId4" Type="http://schemas.openxmlformats.org/officeDocument/2006/relationships/tags" Target="../tags/tag6.xml" /><Relationship Id="rId5" Type="http://schemas.openxmlformats.org/officeDocument/2006/relationships/hyperlink" Target="&#36164;&#26009;&#38142;&#25509;/&#35270;&#39057;/&#35838;&#25991;&#26391;&#35835;-1&#21271;&#20140;&#30340;&#26149;&#33410;.mp4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hyperlink" Target="&#36164;&#26009;&#38142;&#25509;/&#35270;&#39057;/&#35838;&#25991;&#26391;&#35835;-1&#21271;&#20140;&#30340;&#26149;&#33410;.mp4" TargetMode="External" /><Relationship Id="rId3" Type="http://schemas.openxmlformats.org/officeDocument/2006/relationships/image" Target="../media/image1.jpeg" /><Relationship Id="rId4" Type="http://schemas.openxmlformats.org/officeDocument/2006/relationships/tags" Target="../tags/tag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8.xml" /><Relationship Id="rId3" Type="http://schemas.openxmlformats.org/officeDocument/2006/relationships/hyperlink" Target="&#36164;&#26009;&#38142;&#25509;/&#35270;&#39057;/&#35838;&#25991;&#26391;&#35835;-1&#21271;&#20140;&#30340;&#26149;&#33410;.mp4" TargetMode="External" /><Relationship Id="rId4" Type="http://schemas.openxmlformats.org/officeDocument/2006/relationships/image" Target="../media/image1.jpeg" /><Relationship Id="rId5" Type="http://schemas.openxmlformats.org/officeDocument/2006/relationships/tags" Target="../tags/tag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microsoft.com/office/2007/relationships/media" Target="../media/media1.mp3" /><Relationship Id="rId5" Type="http://schemas.microsoft.com/office/2007/relationships/media" Target="../media/media1.mp3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0.xml" /><Relationship Id="rId3" Type="http://schemas.openxmlformats.org/officeDocument/2006/relationships/hyperlink" Target="&#36164;&#26009;&#38142;&#25509;/&#35270;&#39057;/&#35838;&#25991;&#26391;&#35835;-1&#21271;&#20140;&#30340;&#26149;&#33410;.mp4" TargetMode="External" /><Relationship Id="rId4" Type="http://schemas.openxmlformats.org/officeDocument/2006/relationships/image" Target="../media/image1.jpeg" /><Relationship Id="rId5" Type="http://schemas.openxmlformats.org/officeDocument/2006/relationships/tags" Target="../tags/tag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tags" Target="../tags/tag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1213014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弦形 11"/>
          <p:cNvSpPr/>
          <p:nvPr/>
        </p:nvSpPr>
        <p:spPr>
          <a:xfrm flipH="1">
            <a:off x="-2895600" y="0"/>
            <a:ext cx="5664200" cy="6857365"/>
          </a:xfrm>
          <a:prstGeom prst="chord">
            <a:avLst>
              <a:gd name="adj1" fmla="val 5393786"/>
              <a:gd name="adj2" fmla="val 1613905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0" y="2247900"/>
            <a:ext cx="12182475" cy="1717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B0F0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16" name="文本框 15"/>
          <p:cNvSpPr txBox="1"/>
          <p:nvPr/>
        </p:nvSpPr>
        <p:spPr>
          <a:xfrm>
            <a:off x="3451225" y="584200"/>
            <a:ext cx="61626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         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统编版一年级语文下册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任意多边形: 形状 7"/>
          <p:cNvSpPr/>
          <p:nvPr>
            <p:custDataLst>
              <p:tags r:id="rId2"/>
            </p:custDataLst>
          </p:nvPr>
        </p:nvSpPr>
        <p:spPr>
          <a:xfrm>
            <a:off x="11066297" y="5893070"/>
            <a:ext cx="1116566" cy="968113"/>
          </a:xfrm>
          <a:custGeom>
            <a:gdLst>
              <a:gd name="connsiteX0" fmla="*/ 0 w 1116566"/>
              <a:gd name="connsiteY0" fmla="*/ 968113 h 968113"/>
              <a:gd name="connsiteX1" fmla="*/ 1116566 w 1116566"/>
              <a:gd name="connsiteY1" fmla="*/ 968113 h 968113"/>
              <a:gd name="connsiteX2" fmla="*/ 1116566 w 1116566"/>
              <a:gd name="connsiteY2" fmla="*/ 0 h 968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16566" h="968113">
                <a:moveTo>
                  <a:pt x="0" y="968113"/>
                </a:moveTo>
                <a:lnTo>
                  <a:pt x="1116566" y="968113"/>
                </a:lnTo>
                <a:lnTo>
                  <a:pt x="1116566" y="0"/>
                </a:lnTo>
                <a:close/>
              </a:path>
            </a:pathLst>
          </a:custGeom>
          <a:solidFill>
            <a:schemeClr val="accent3"/>
          </a:solidFill>
          <a:ln w="634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97375" y="2458085"/>
            <a:ext cx="4610735" cy="970915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5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" name="任意多边形 1"/>
          <p:cNvSpPr/>
          <p:nvPr>
            <p:custDataLst>
              <p:tags r:id="rId3"/>
            </p:custDataLst>
          </p:nvPr>
        </p:nvSpPr>
        <p:spPr>
          <a:xfrm rot="10800000">
            <a:off x="6634718" y="5905500"/>
            <a:ext cx="2204244" cy="95250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71" h="1500">
                <a:moveTo>
                  <a:pt x="0" y="0"/>
                </a:moveTo>
                <a:lnTo>
                  <a:pt x="3471" y="0"/>
                </a:lnTo>
                <a:lnTo>
                  <a:pt x="3469" y="13"/>
                </a:lnTo>
                <a:cubicBezTo>
                  <a:pt x="3341" y="855"/>
                  <a:pt x="2614" y="1500"/>
                  <a:pt x="1736" y="1500"/>
                </a:cubicBezTo>
                <a:cubicBezTo>
                  <a:pt x="858" y="1500"/>
                  <a:pt x="130" y="855"/>
                  <a:pt x="2" y="13"/>
                </a:cubicBez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15" name="_1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15055" y="2247900"/>
            <a:ext cx="5835650" cy="16408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18" tIns="45709" rIns="91418" bIns="45709" numCol="1" anchor="ctr" anchorCtr="0" compatLnSpc="1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口语交际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lang="zh-CN" altLang="en-US" sz="4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听故事</a:t>
            </a:r>
            <a:r>
              <a:rPr lang="en-US" altLang="zh-CN" sz="4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4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讲故事</a:t>
            </a:r>
            <a:r>
              <a:rPr lang="en-US" altLang="zh-CN" sz="4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sz="4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直角三角形 10"/>
          <p:cNvSpPr/>
          <p:nvPr>
            <p:custDataLst>
              <p:tags r:id="rId5"/>
            </p:custDataLst>
          </p:nvPr>
        </p:nvSpPr>
        <p:spPr>
          <a:xfrm rot="10800000" flipV="1">
            <a:off x="9651365" y="3810"/>
            <a:ext cx="2540635" cy="6857365"/>
          </a:xfrm>
          <a:prstGeom prst="rtTriangl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split orient="vert" dir="in"/>
      </p:transition>
    </mc:Choice>
    <mc:Fallback>
      <p:transition spd="med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45130" y="2784475"/>
            <a:ext cx="6471920" cy="2144395"/>
            <a:chOff x="6390" y="745"/>
            <a:chExt cx="6384" cy="8820"/>
          </a:xfrm>
          <a:solidFill>
            <a:schemeClr val="accent5"/>
          </a:solidFill>
        </p:grpSpPr>
        <p:sp>
          <p:nvSpPr>
            <p:cNvPr id="3" name="矩形 2"/>
            <p:cNvSpPr/>
            <p:nvPr/>
          </p:nvSpPr>
          <p:spPr>
            <a:xfrm>
              <a:off x="6390" y="745"/>
              <a:ext cx="6384" cy="88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6682" y="1937"/>
              <a:ext cx="5829" cy="6624"/>
            </a:xfrm>
            <a:prstGeom prst="rect">
              <a:avLst/>
            </a:prstGeom>
            <a:grpFill/>
            <a:ln w="317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3241040" y="3074035"/>
            <a:ext cx="580199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 kern="2200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导入新课，明确交际内容</a:t>
            </a:r>
            <a:endParaRPr lang="zh-CN" altLang="en-US" sz="4000" b="1" kern="2200">
              <a:solidFill>
                <a:srgbClr val="FF0000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97280" y="1015365"/>
            <a:ext cx="3851910" cy="706755"/>
          </a:xfrm>
          <a:prstGeom prst="rect">
            <a:avLst/>
          </a:prstGeom>
          <a:solidFill>
            <a:srgbClr val="00B0F0"/>
          </a:solidFill>
          <a:ln>
            <a:solidFill>
              <a:srgbClr val="FFC000"/>
            </a:solidFill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楷体" panose="02010609060101010101" pitchFamily="49" charset="-122"/>
              </a:rPr>
              <a:t>学习任务一</a:t>
            </a:r>
            <a:endParaRPr lang="zh-CN" altLang="en-US" sz="4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1"/>
          <p:cNvSpPr txBox="1"/>
          <p:nvPr/>
        </p:nvSpPr>
        <p:spPr>
          <a:xfrm>
            <a:off x="1273810" y="1700530"/>
            <a:ext cx="9367520" cy="2084070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>
                <a:latin typeface="Calibri"/>
                <a:ea typeface="微软雅黑" panose="020b0503020204020204" charset="-122"/>
              </a:rPr>
              <a:t>    </a:t>
            </a:r>
            <a:r>
              <a:rPr lang="en-US" altLang="zh-CN" sz="3600" b="1">
                <a:latin typeface="Calibri"/>
                <a:ea typeface="微软雅黑" panose="020b0503020204020204" charset="-122"/>
              </a:rPr>
              <a:t>   </a:t>
            </a:r>
            <a:r>
              <a:rPr lang="zh-CN" altLang="en-US" sz="3600" b="1" smtClean="0">
                <a:latin typeface="Calibri"/>
                <a:ea typeface="微软雅黑" panose="020b0503020204020204" charset="-122"/>
              </a:rPr>
              <a:t>种瓜得瓜，种豆得豆。把什么种到地里都会有收获吗？</a:t>
            </a:r>
            <a:r>
              <a:rPr lang="zh-CN" altLang="en-US" sz="3600" b="1">
                <a:latin typeface="Calibri"/>
                <a:ea typeface="微软雅黑" panose="020b0503020204020204" charset="-122"/>
              </a:rPr>
              <a:t>我们一起去看看</a:t>
            </a:r>
            <a:r>
              <a:rPr lang="en-US" altLang="zh-CN" sz="3600" b="1" smtClean="0">
                <a:latin typeface="Calibri"/>
                <a:ea typeface="微软雅黑" panose="020b0503020204020204" charset="-122"/>
              </a:rPr>
              <a:t>《</a:t>
            </a:r>
            <a:r>
              <a:rPr lang="zh-CN" altLang="en-US" sz="3600" b="1" smtClean="0">
                <a:latin typeface="Calibri"/>
                <a:ea typeface="微软雅黑" panose="020b0503020204020204" charset="-122"/>
              </a:rPr>
              <a:t>小猫种鱼</a:t>
            </a:r>
            <a:r>
              <a:rPr lang="en-US" altLang="zh-CN" sz="3600" b="1" smtClean="0">
                <a:latin typeface="Calibri"/>
                <a:ea typeface="微软雅黑" panose="020b0503020204020204" charset="-122"/>
              </a:rPr>
              <a:t>》</a:t>
            </a:r>
            <a:r>
              <a:rPr lang="zh-CN" altLang="en-US" sz="3600" b="1">
                <a:latin typeface="Calibri"/>
                <a:ea typeface="微软雅黑" panose="020b0503020204020204" charset="-122"/>
              </a:rPr>
              <a:t>的故事吧！</a:t>
            </a:r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96813" y="4623194"/>
            <a:ext cx="2492616" cy="2492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文本框 14">
            <a:hlinkClick r:id="rId5" action="ppaction://hlinkfile"/>
          </p:cNvPr>
          <p:cNvSpPr txBox="1"/>
          <p:nvPr>
            <p:custDataLst>
              <p:tags r:id="rId4"/>
            </p:custDataLst>
          </p:nvPr>
        </p:nvSpPr>
        <p:spPr>
          <a:xfrm>
            <a:off x="961223" y="260648"/>
            <a:ext cx="2830521" cy="64516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导入新课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69228" y="2476383"/>
            <a:ext cx="11026204" cy="14198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 b="1">
                <a:ln w="0"/>
                <a:solidFill>
                  <a:prstClr val="black"/>
                </a:solidFill>
                <a:latin typeface="Calibri"/>
                <a:ea typeface="微软雅黑" panose="020b0503020204020204" charset="-122"/>
              </a:rPr>
              <a:t>    </a:t>
            </a:r>
            <a:r>
              <a:rPr lang="zh-CN" altLang="en-US" sz="3600" b="1" spc="500">
                <a:ln w="0"/>
                <a:solidFill>
                  <a:prstClr val="black"/>
                </a:solidFill>
                <a:latin typeface="Calibri"/>
                <a:ea typeface="微软雅黑" panose="020b0503020204020204" charset="-122"/>
              </a:rPr>
              <a:t>一边看图，一边听老师讲</a:t>
            </a:r>
            <a:r>
              <a:rPr lang="en-US" altLang="zh-CN" sz="3600" b="1" spc="500" smtClean="0">
                <a:ln w="0"/>
                <a:solidFill>
                  <a:prstClr val="black"/>
                </a:solidFill>
                <a:latin typeface="Calibri"/>
                <a:ea typeface="微软雅黑" panose="020b0503020204020204" charset="-122"/>
              </a:rPr>
              <a:t>《</a:t>
            </a:r>
            <a:r>
              <a:rPr lang="zh-CN" altLang="en-US" sz="3600" b="1" spc="500" smtClean="0">
                <a:ln w="0"/>
                <a:solidFill>
                  <a:prstClr val="black"/>
                </a:solidFill>
                <a:latin typeface="Calibri"/>
                <a:ea typeface="微软雅黑" panose="020b0503020204020204" charset="-122"/>
              </a:rPr>
              <a:t>小猫种鱼</a:t>
            </a:r>
            <a:r>
              <a:rPr lang="en-US" altLang="zh-CN" sz="3600" b="1" spc="500" smtClean="0">
                <a:ln w="0"/>
                <a:solidFill>
                  <a:prstClr val="black"/>
                </a:solidFill>
                <a:latin typeface="Calibri"/>
                <a:ea typeface="微软雅黑" panose="020b0503020204020204" charset="-122"/>
              </a:rPr>
              <a:t>》</a:t>
            </a:r>
            <a:r>
              <a:rPr lang="zh-CN" altLang="en-US" sz="3600" b="1" spc="500">
                <a:ln w="0"/>
                <a:solidFill>
                  <a:prstClr val="black"/>
                </a:solidFill>
                <a:latin typeface="Calibri"/>
                <a:ea typeface="微软雅黑" panose="020b0503020204020204" charset="-122"/>
              </a:rPr>
              <a:t>的故事。然后自己讲讲这个故事。</a:t>
            </a:r>
            <a:endParaRPr lang="zh-CN" altLang="en-US" sz="3600" b="1" spc="500">
              <a:ln w="0"/>
              <a:solidFill>
                <a:prstClr val="black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9" name="文本框 14">
            <a:hlinkClick r:id="rId2" action="ppaction://hlinkfile"/>
          </p:cNvPr>
          <p:cNvSpPr txBox="1"/>
          <p:nvPr/>
        </p:nvSpPr>
        <p:spPr>
          <a:xfrm>
            <a:off x="961223" y="260648"/>
            <a:ext cx="2830521" cy="64516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交际内容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866817" y="1511108"/>
            <a:ext cx="3383280" cy="645160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Calibri"/>
                <a:ea typeface="微软雅黑" panose="020b0503020204020204" charset="-122"/>
              </a:rPr>
              <a:t>听故事，讲故事</a:t>
            </a:r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96813" y="4623194"/>
            <a:ext cx="2492616" cy="2492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/>
          <p:cNvSpPr/>
          <p:nvPr/>
        </p:nvSpPr>
        <p:spPr>
          <a:xfrm>
            <a:off x="4326819" y="863996"/>
            <a:ext cx="3665244" cy="1016919"/>
          </a:xfrm>
          <a:prstGeom prst="round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4463523" y="988945"/>
            <a:ext cx="2784309" cy="960107"/>
          </a:xfrm>
          <a:prstGeom prst="roundRect">
            <a:avLst/>
          </a:prstGeom>
          <a:grpFill/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770655" y="1372455"/>
            <a:ext cx="2796985" cy="5340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3600" b="1">
                <a:solidFill>
                  <a:schemeClr val="bg1"/>
                </a:solidFill>
                <a:latin typeface="Calibri"/>
                <a:ea typeface="微软雅黑" panose="020b0503020204020204" charset="-122"/>
                <a:cs typeface="+mn-ea"/>
                <a:sym typeface="+mn-lt"/>
              </a:rPr>
              <a:t>听故事</a:t>
            </a:r>
            <a:endParaRPr lang="zh-CN" altLang="en-US" sz="3600" b="1">
              <a:solidFill>
                <a:schemeClr val="bg1"/>
              </a:solidFill>
              <a:latin typeface="Calibri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6" name="文本框 3"/>
          <p:cNvSpPr txBox="1"/>
          <p:nvPr/>
        </p:nvSpPr>
        <p:spPr>
          <a:xfrm>
            <a:off x="669264" y="2516110"/>
            <a:ext cx="10716085" cy="208407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>
                <a:latin typeface="Calibri"/>
                <a:ea typeface="微软雅黑" panose="020b0503020204020204" charset="-122"/>
              </a:rPr>
              <a:t>要求：</a:t>
            </a:r>
            <a:endParaRPr lang="en-US" altLang="zh-CN" sz="3600" b="1">
              <a:latin typeface="Calibri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3600" b="1">
                <a:latin typeface="Calibri"/>
                <a:ea typeface="微软雅黑" panose="020b0503020204020204" charset="-122"/>
              </a:rPr>
              <a:t>    1.</a:t>
            </a:r>
            <a:r>
              <a:rPr lang="zh-CN" altLang="en-US" sz="3600" b="1">
                <a:latin typeface="Calibri"/>
                <a:ea typeface="微软雅黑" panose="020b0503020204020204" charset="-122"/>
              </a:rPr>
              <a:t>听故事，认一认图中都有哪些人物。</a:t>
            </a:r>
            <a:endParaRPr lang="en-US" altLang="zh-CN" sz="3600" b="1">
              <a:latin typeface="Calibri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3600" b="1">
                <a:latin typeface="Calibri"/>
                <a:ea typeface="微软雅黑" panose="020b0503020204020204" charset="-122"/>
              </a:rPr>
              <a:t>    2.</a:t>
            </a:r>
            <a:r>
              <a:rPr lang="zh-CN" altLang="en-US" sz="3600" b="1">
                <a:latin typeface="Calibri"/>
                <a:ea typeface="微软雅黑" panose="020b0503020204020204" charset="-122"/>
              </a:rPr>
              <a:t>老师讲到哪一幅图，你的小手就要指到哪一幅图。</a:t>
            </a:r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9" name="文本框 14">
            <a:hlinkClick r:id="rId3" action="ppaction://hlinkfile"/>
          </p:cNvPr>
          <p:cNvSpPr txBox="1"/>
          <p:nvPr>
            <p:custDataLst>
              <p:tags r:id="rId2"/>
            </p:custDataLst>
          </p:nvPr>
        </p:nvSpPr>
        <p:spPr>
          <a:xfrm>
            <a:off x="4968708" y="1303953"/>
            <a:ext cx="2830521" cy="64516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听故事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96813" y="4623194"/>
            <a:ext cx="2492616" cy="2492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45130" y="2784475"/>
            <a:ext cx="6471920" cy="2144395"/>
            <a:chOff x="6390" y="745"/>
            <a:chExt cx="6384" cy="8820"/>
          </a:xfrm>
          <a:solidFill>
            <a:schemeClr val="accent5"/>
          </a:solidFill>
        </p:grpSpPr>
        <p:sp>
          <p:nvSpPr>
            <p:cNvPr id="3" name="矩形 2"/>
            <p:cNvSpPr/>
            <p:nvPr/>
          </p:nvSpPr>
          <p:spPr>
            <a:xfrm>
              <a:off x="6390" y="745"/>
              <a:ext cx="6384" cy="88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6682" y="1937"/>
              <a:ext cx="5829" cy="6624"/>
            </a:xfrm>
            <a:prstGeom prst="rect">
              <a:avLst/>
            </a:prstGeom>
            <a:grpFill/>
            <a:ln w="317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4291965" y="3225800"/>
            <a:ext cx="439039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 kern="2200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看插图，听故事</a:t>
            </a:r>
            <a:endParaRPr lang="zh-CN" altLang="en-US" sz="4000" b="1" kern="2200">
              <a:solidFill>
                <a:srgbClr val="FF0000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97280" y="1015365"/>
            <a:ext cx="3851910" cy="706755"/>
          </a:xfrm>
          <a:prstGeom prst="rect">
            <a:avLst/>
          </a:prstGeom>
          <a:solidFill>
            <a:srgbClr val="00B0F0"/>
          </a:solidFill>
          <a:ln>
            <a:solidFill>
              <a:srgbClr val="FFC000"/>
            </a:solidFill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楷体" panose="02010609060101010101" pitchFamily="49" charset="-122"/>
              </a:rPr>
              <a:t>学习任务二</a:t>
            </a:r>
            <a:endParaRPr lang="zh-CN" altLang="en-US" sz="4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687077" y="542088"/>
            <a:ext cx="8108707" cy="576443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1"/>
          <a:stretch>
            <a:fillRect/>
          </a:stretch>
        </p:blipFill>
        <p:spPr bwMode="auto">
          <a:xfrm rot="60000">
            <a:off x="1369060" y="626110"/>
            <a:ext cx="9622790" cy="5574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小猫种鱼.mp3">
            <a:hlinkClick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584524" y="4186337"/>
            <a:ext cx="812800" cy="8128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584835" y="1240155"/>
            <a:ext cx="736600" cy="305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</a:rPr>
              <a:t>听录音讲故事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矩形 35"/>
          <p:cNvSpPr/>
          <p:nvPr/>
        </p:nvSpPr>
        <p:spPr>
          <a:xfrm>
            <a:off x="1081405" y="1352550"/>
            <a:ext cx="9960610" cy="55054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3" name="文本框 1"/>
          <p:cNvSpPr txBox="1"/>
          <p:nvPr/>
        </p:nvSpPr>
        <p:spPr>
          <a:xfrm>
            <a:off x="2182495" y="414020"/>
            <a:ext cx="7282815" cy="645160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latin typeface="Calibri"/>
                <a:ea typeface="微软雅黑" panose="020b0503020204020204" charset="-122"/>
              </a:rPr>
              <a:t>     </a:t>
            </a:r>
            <a:r>
              <a:rPr lang="zh-CN" altLang="en-US" sz="3600" b="1" smtClean="0">
                <a:latin typeface="Calibri"/>
                <a:ea typeface="微软雅黑" panose="020b0503020204020204" charset="-122"/>
              </a:rPr>
              <a:t>根据故事的内容，</a:t>
            </a:r>
            <a:r>
              <a:rPr lang="zh-CN" altLang="en-US" sz="3600" b="1">
                <a:latin typeface="Calibri"/>
                <a:ea typeface="微软雅黑" panose="020b0503020204020204" charset="-122"/>
              </a:rPr>
              <a:t>给图画序。</a:t>
            </a:r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8" t="3482" r="71893" b="48114"/>
          <a:stretch>
            <a:fillRect/>
          </a:stretch>
        </p:blipFill>
        <p:spPr bwMode="auto">
          <a:xfrm rot="60000">
            <a:off x="1907077" y="1238132"/>
            <a:ext cx="2015276" cy="2723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63" r="49811" b="50191"/>
          <a:stretch>
            <a:fillRect/>
          </a:stretch>
        </p:blipFill>
        <p:spPr bwMode="auto">
          <a:xfrm rot="60000">
            <a:off x="7449200" y="3668197"/>
            <a:ext cx="1846808" cy="2842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97" r="27340" b="50584"/>
          <a:stretch>
            <a:fillRect/>
          </a:stretch>
        </p:blipFill>
        <p:spPr bwMode="auto">
          <a:xfrm rot="60000">
            <a:off x="4851755" y="3732385"/>
            <a:ext cx="1783619" cy="2780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39" t="904" r="4417" b="51638"/>
          <a:stretch>
            <a:fillRect/>
          </a:stretch>
        </p:blipFill>
        <p:spPr bwMode="auto">
          <a:xfrm rot="60000">
            <a:off x="4778472" y="1173100"/>
            <a:ext cx="1853871" cy="2670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0" t="51394" r="47801" b="931"/>
          <a:stretch>
            <a:fillRect/>
          </a:stretch>
        </p:blipFill>
        <p:spPr bwMode="auto">
          <a:xfrm rot="60000">
            <a:off x="1900705" y="4338492"/>
            <a:ext cx="2811340" cy="1999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17" t="49403" r="2795" b="2263"/>
          <a:stretch>
            <a:fillRect/>
          </a:stretch>
        </p:blipFill>
        <p:spPr bwMode="auto">
          <a:xfrm rot="60000">
            <a:off x="7092825" y="1555999"/>
            <a:ext cx="2590785" cy="1904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文本框 10"/>
          <p:cNvSpPr txBox="1"/>
          <p:nvPr/>
        </p:nvSpPr>
        <p:spPr>
          <a:xfrm>
            <a:off x="2061149" y="1210069"/>
            <a:ext cx="6400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①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38" name="文本框 11"/>
          <p:cNvSpPr txBox="1"/>
          <p:nvPr/>
        </p:nvSpPr>
        <p:spPr>
          <a:xfrm>
            <a:off x="7423447" y="3813043"/>
            <a:ext cx="6400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②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39" name="文本框 12"/>
          <p:cNvSpPr txBox="1"/>
          <p:nvPr/>
        </p:nvSpPr>
        <p:spPr>
          <a:xfrm>
            <a:off x="4827629" y="3813041"/>
            <a:ext cx="6400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③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40" name="文本框 13"/>
          <p:cNvSpPr txBox="1"/>
          <p:nvPr/>
        </p:nvSpPr>
        <p:spPr>
          <a:xfrm>
            <a:off x="4741872" y="1163744"/>
            <a:ext cx="6400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④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41" name="文本框 14"/>
          <p:cNvSpPr txBox="1"/>
          <p:nvPr/>
        </p:nvSpPr>
        <p:spPr>
          <a:xfrm>
            <a:off x="1918576" y="4293096"/>
            <a:ext cx="6400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⑤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42" name="文本框 15"/>
          <p:cNvSpPr txBox="1"/>
          <p:nvPr/>
        </p:nvSpPr>
        <p:spPr>
          <a:xfrm>
            <a:off x="7056107" y="1497172"/>
            <a:ext cx="6400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⑥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45130" y="2784475"/>
            <a:ext cx="6471920" cy="2144395"/>
            <a:chOff x="6390" y="745"/>
            <a:chExt cx="6384" cy="8820"/>
          </a:xfrm>
          <a:solidFill>
            <a:schemeClr val="accent5"/>
          </a:solidFill>
        </p:grpSpPr>
        <p:sp>
          <p:nvSpPr>
            <p:cNvPr id="3" name="矩形 2"/>
            <p:cNvSpPr/>
            <p:nvPr/>
          </p:nvSpPr>
          <p:spPr>
            <a:xfrm>
              <a:off x="6390" y="745"/>
              <a:ext cx="6384" cy="88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6682" y="1937"/>
              <a:ext cx="5829" cy="6624"/>
            </a:xfrm>
            <a:prstGeom prst="rect">
              <a:avLst/>
            </a:prstGeom>
            <a:grpFill/>
            <a:ln w="317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4291965" y="3225800"/>
            <a:ext cx="439039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 kern="2200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看插图，讲故事</a:t>
            </a:r>
            <a:endParaRPr lang="zh-CN" altLang="en-US" sz="4000" b="1" kern="2200">
              <a:solidFill>
                <a:srgbClr val="FF0000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97280" y="1015365"/>
            <a:ext cx="3851910" cy="706755"/>
          </a:xfrm>
          <a:prstGeom prst="rect">
            <a:avLst/>
          </a:prstGeom>
          <a:solidFill>
            <a:srgbClr val="00B0F0"/>
          </a:solidFill>
          <a:ln>
            <a:solidFill>
              <a:srgbClr val="FFC000"/>
            </a:solidFill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楷体" panose="02010609060101010101" pitchFamily="49" charset="-122"/>
              </a:rPr>
              <a:t>学习任务三</a:t>
            </a:r>
            <a:endParaRPr lang="zh-CN" altLang="en-US" sz="4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4326819" y="575964"/>
            <a:ext cx="3665244" cy="1016919"/>
          </a:xfrm>
          <a:prstGeom prst="round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solidFill>
                <a:prstClr val="white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4463523" y="700913"/>
            <a:ext cx="2784309" cy="960107"/>
          </a:xfrm>
          <a:prstGeom prst="roundRect">
            <a:avLst/>
          </a:prstGeom>
          <a:grpFill/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solidFill>
                <a:prstClr val="white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770655" y="1084423"/>
            <a:ext cx="2796985" cy="5340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3600" b="1">
                <a:solidFill>
                  <a:prstClr val="white"/>
                </a:solidFill>
                <a:latin typeface="Calibri"/>
                <a:ea typeface="微软雅黑" panose="020b0503020204020204" charset="-122"/>
                <a:cs typeface="+mn-ea"/>
                <a:sym typeface="+mn-lt"/>
              </a:rPr>
              <a:t>讲故事</a:t>
            </a:r>
            <a:endParaRPr lang="zh-CN" altLang="en-US" sz="3600" b="1">
              <a:solidFill>
                <a:prstClr val="white"/>
              </a:solidFill>
              <a:latin typeface="Calibri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8" name="文本框 3"/>
          <p:cNvSpPr txBox="1"/>
          <p:nvPr/>
        </p:nvSpPr>
        <p:spPr>
          <a:xfrm>
            <a:off x="801397" y="3051049"/>
            <a:ext cx="10716085" cy="755650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>
                <a:latin typeface="Calibri"/>
                <a:ea typeface="微软雅黑" panose="020b0503020204020204" charset="-122"/>
              </a:rPr>
              <a:t>    </a:t>
            </a:r>
            <a:r>
              <a:rPr lang="zh-CN" altLang="en-US" sz="3600" b="1" smtClean="0">
                <a:latin typeface="Calibri"/>
                <a:ea typeface="微软雅黑" panose="020b0503020204020204" charset="-122"/>
              </a:rPr>
              <a:t>根据故事的内容，</a:t>
            </a:r>
            <a:r>
              <a:rPr lang="zh-CN" altLang="en-US" sz="3600" b="1">
                <a:latin typeface="Calibri"/>
                <a:ea typeface="微软雅黑" panose="020b0503020204020204" charset="-122"/>
              </a:rPr>
              <a:t>尝试同桌间互讲这个故事吧！</a:t>
            </a:r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801300" y="1866153"/>
            <a:ext cx="3602961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B5FD1"/>
                </a:solidFill>
                <a:latin typeface="Calibri"/>
                <a:ea typeface="微软雅黑" panose="020b0503020204020204" charset="-122"/>
              </a:rPr>
              <a:t> 同桌互讲</a:t>
            </a:r>
            <a:endParaRPr lang="zh-CN" altLang="en-US" sz="3600" b="1">
              <a:solidFill>
                <a:srgbClr val="0B5FD1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7" name="文本框 14">
            <a:hlinkClick r:id="rId3" action="ppaction://hlinkfile"/>
          </p:cNvPr>
          <p:cNvSpPr txBox="1"/>
          <p:nvPr>
            <p:custDataLst>
              <p:tags r:id="rId2"/>
            </p:custDataLst>
          </p:nvPr>
        </p:nvSpPr>
        <p:spPr>
          <a:xfrm>
            <a:off x="4968708" y="947718"/>
            <a:ext cx="2830521" cy="64516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讲故事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96813" y="4623194"/>
            <a:ext cx="2492616" cy="2492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3"/>
          <p:cNvSpPr txBox="1"/>
          <p:nvPr/>
        </p:nvSpPr>
        <p:spPr>
          <a:xfrm>
            <a:off x="1180465" y="1797050"/>
            <a:ext cx="9288145" cy="14198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>
                <a:latin typeface="Calibri"/>
                <a:ea typeface="微软雅黑" panose="020b0503020204020204" charset="-122"/>
              </a:rPr>
              <a:t>    指名上台给全班同学讲一讲这个故事？</a:t>
            </a:r>
            <a:endParaRPr lang="en-US" altLang="zh-CN" sz="3600" b="1">
              <a:latin typeface="Calibri"/>
              <a:ea typeface="微软雅黑" panose="020b0503020204020204" charset="-122"/>
            </a:endParaRPr>
          </a:p>
          <a:p>
            <a:pPr marL="742950" indent="-742950">
              <a:lnSpc>
                <a:spcPct val="120000"/>
              </a:lnSpc>
              <a:buFont typeface="Wingdings" panose="05000000000000000000" pitchFamily="2" charset="2"/>
              <a:buChar char="Ø"/>
            </a:pPr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4294609" y="839033"/>
            <a:ext cx="3602961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集体展示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17" name="文本框 3"/>
          <p:cNvSpPr txBox="1"/>
          <p:nvPr/>
        </p:nvSpPr>
        <p:spPr>
          <a:xfrm>
            <a:off x="2335841" y="3677522"/>
            <a:ext cx="6613557" cy="1419860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zh-CN" altLang="en-US" sz="3600" b="1">
                <a:latin typeface="Calibri"/>
                <a:ea typeface="微软雅黑" panose="020b0503020204020204" charset="-122"/>
              </a:rPr>
              <a:t>要记住故事内容。</a:t>
            </a:r>
            <a:endParaRPr lang="en-US" altLang="zh-CN" sz="3600" b="1">
              <a:latin typeface="Calibri"/>
              <a:ea typeface="微软雅黑" panose="020b0503020204020204" charset="-122"/>
            </a:endParaRPr>
          </a:p>
          <a:p>
            <a:pPr marL="571500" indent="-57150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zh-CN" altLang="en-US" sz="3600" b="1">
                <a:latin typeface="Calibri"/>
                <a:ea typeface="微软雅黑" panose="020b0503020204020204" charset="-122"/>
              </a:rPr>
              <a:t>声音清楚洪亮。</a:t>
            </a:r>
            <a:endParaRPr lang="en-US" altLang="zh-CN" sz="3600" b="1">
              <a:latin typeface="Calibri"/>
              <a:ea typeface="微软雅黑" panose="020b0503020204020204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57213" y="4365384"/>
            <a:ext cx="2492616" cy="2492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1328373" y="1953736"/>
          <a:ext cx="9759950" cy="425513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183890"/>
                <a:gridCol w="2159000"/>
                <a:gridCol w="2209165"/>
                <a:gridCol w="2207895"/>
              </a:tblGrid>
              <a:tr h="12617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200000"/>
                        </a:lnSpc>
                      </a:pP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200000"/>
                        </a:lnSpc>
                      </a:pP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200000"/>
                        </a:lnSpc>
                      </a:pP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</a:tr>
              <a:tr h="149669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zh-CN" altLang="en-US" sz="3600" b="1">
                          <a:latin typeface="Calibri"/>
                          <a:ea typeface="微软雅黑" panose="020b0503020204020204" charset="-122"/>
                        </a:rPr>
                        <a:t>讲故事的内容</a:t>
                      </a: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200000"/>
                        </a:lnSpc>
                      </a:pP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200000"/>
                        </a:lnSpc>
                      </a:pP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200000"/>
                        </a:lnSpc>
                      </a:pP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</a:tr>
              <a:tr h="149669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zh-CN" altLang="en-US" sz="3600" b="1">
                          <a:latin typeface="Calibri"/>
                          <a:ea typeface="微软雅黑" panose="020b0503020204020204" charset="-122"/>
                        </a:rPr>
                        <a:t>讲故事的声音</a:t>
                      </a: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200000"/>
                        </a:lnSpc>
                      </a:pP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200000"/>
                        </a:lnSpc>
                      </a:pP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200000"/>
                        </a:lnSpc>
                      </a:pPr>
                      <a:endParaRPr lang="zh-CN" altLang="en-US" sz="3600" b="1">
                        <a:latin typeface="Calibri"/>
                        <a:ea typeface="微软雅黑" panose="020b0503020204020204" charset="-122"/>
                      </a:endParaRPr>
                    </a:p>
                  </a:txBody>
                  <a:tcPr marL="121920" marR="121920" marT="60960" marB="60960" anchor="ctr"/>
                </a:tc>
              </a:tr>
            </a:tbl>
          </a:graphicData>
        </a:graphic>
      </p:graphicFrame>
      <p:sp>
        <p:nvSpPr>
          <p:cNvPr id="3" name="矩形 2"/>
          <p:cNvSpPr/>
          <p:nvPr/>
        </p:nvSpPr>
        <p:spPr>
          <a:xfrm>
            <a:off x="4328795" y="833755"/>
            <a:ext cx="39776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 讲故事评价表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4" name="五角星 3"/>
          <p:cNvSpPr/>
          <p:nvPr/>
        </p:nvSpPr>
        <p:spPr>
          <a:xfrm>
            <a:off x="4592736" y="2345755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5" name="五角星 4"/>
          <p:cNvSpPr/>
          <p:nvPr/>
        </p:nvSpPr>
        <p:spPr>
          <a:xfrm>
            <a:off x="4976779" y="2356933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6" name="五角星 5"/>
          <p:cNvSpPr/>
          <p:nvPr/>
        </p:nvSpPr>
        <p:spPr>
          <a:xfrm>
            <a:off x="5360821" y="2356933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7" name="五角星 6"/>
          <p:cNvSpPr/>
          <p:nvPr/>
        </p:nvSpPr>
        <p:spPr>
          <a:xfrm>
            <a:off x="5744864" y="2364908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8" name="五角星 7"/>
          <p:cNvSpPr/>
          <p:nvPr/>
        </p:nvSpPr>
        <p:spPr>
          <a:xfrm>
            <a:off x="6125045" y="2372883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9" name="五角星 8"/>
          <p:cNvSpPr/>
          <p:nvPr/>
        </p:nvSpPr>
        <p:spPr>
          <a:xfrm>
            <a:off x="6960096" y="2364908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10" name="五角星 9"/>
          <p:cNvSpPr/>
          <p:nvPr/>
        </p:nvSpPr>
        <p:spPr>
          <a:xfrm>
            <a:off x="7344139" y="2376087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11" name="五角星 10"/>
          <p:cNvSpPr/>
          <p:nvPr/>
        </p:nvSpPr>
        <p:spPr>
          <a:xfrm>
            <a:off x="7728181" y="2376087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12" name="五角星 11"/>
          <p:cNvSpPr/>
          <p:nvPr/>
        </p:nvSpPr>
        <p:spPr>
          <a:xfrm>
            <a:off x="8112224" y="2384061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14" name="五角星 13"/>
          <p:cNvSpPr/>
          <p:nvPr/>
        </p:nvSpPr>
        <p:spPr>
          <a:xfrm>
            <a:off x="9360363" y="2352743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15" name="五角星 14"/>
          <p:cNvSpPr/>
          <p:nvPr/>
        </p:nvSpPr>
        <p:spPr>
          <a:xfrm>
            <a:off x="9744405" y="2363921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  <p:sp>
        <p:nvSpPr>
          <p:cNvPr id="16" name="五角星 15"/>
          <p:cNvSpPr/>
          <p:nvPr/>
        </p:nvSpPr>
        <p:spPr>
          <a:xfrm>
            <a:off x="10128448" y="2363921"/>
            <a:ext cx="384043" cy="384043"/>
          </a:xfrm>
          <a:prstGeom prst="star5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Calibri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45130" y="2784475"/>
            <a:ext cx="6471920" cy="2144395"/>
            <a:chOff x="6390" y="745"/>
            <a:chExt cx="6384" cy="8820"/>
          </a:xfrm>
          <a:solidFill>
            <a:schemeClr val="accent5"/>
          </a:solidFill>
        </p:grpSpPr>
        <p:sp>
          <p:nvSpPr>
            <p:cNvPr id="3" name="矩形 2"/>
            <p:cNvSpPr/>
            <p:nvPr/>
          </p:nvSpPr>
          <p:spPr>
            <a:xfrm>
              <a:off x="6390" y="745"/>
              <a:ext cx="6384" cy="88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6682" y="1937"/>
              <a:ext cx="5829" cy="6624"/>
            </a:xfrm>
            <a:prstGeom prst="rect">
              <a:avLst/>
            </a:prstGeom>
            <a:grpFill/>
            <a:ln w="317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4291965" y="3225800"/>
            <a:ext cx="439039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 kern="2200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交际范例指导</a:t>
            </a:r>
            <a:endParaRPr lang="zh-CN" altLang="en-US" sz="4000" b="1" kern="2200">
              <a:solidFill>
                <a:srgbClr val="FF0000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97280" y="1015365"/>
            <a:ext cx="3851910" cy="706755"/>
          </a:xfrm>
          <a:prstGeom prst="rect">
            <a:avLst/>
          </a:prstGeom>
          <a:solidFill>
            <a:srgbClr val="00B0F0"/>
          </a:solidFill>
          <a:ln>
            <a:solidFill>
              <a:srgbClr val="FFC000"/>
            </a:solidFill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楷体" panose="02010609060101010101" pitchFamily="49" charset="-122"/>
              </a:rPr>
              <a:t>学习任务四</a:t>
            </a:r>
            <a:endParaRPr lang="zh-CN" altLang="en-US" sz="4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665610" y="0"/>
            <a:ext cx="2873775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交际示例</a:t>
            </a:r>
            <a:endParaRPr lang="zh-CN" altLang="en-US" sz="3600" b="1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4547755" y="2785926"/>
            <a:ext cx="2937934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 smtClean="0">
                <a:solidFill>
                  <a:srgbClr val="FF0000"/>
                </a:solidFill>
                <a:latin typeface="Calibri"/>
                <a:ea typeface="微软雅黑" panose="020b0503020204020204" charset="-122"/>
              </a:rPr>
              <a:t>小猫种鱼</a:t>
            </a:r>
            <a:endParaRPr lang="zh-CN" altLang="en-US" sz="3600" b="1" smtClean="0">
              <a:solidFill>
                <a:srgbClr val="FF0000"/>
              </a:solidFill>
              <a:latin typeface="Calibri"/>
              <a:ea typeface="微软雅黑" panose="020b0503020204020204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479675" y="644525"/>
            <a:ext cx="6720205" cy="57181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https://d.book118.com/535112130144011111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5ef20bd7a491bb0086638afb"/>
  <p:tag name="KSO_WM_CHIP_XID" val="5ef20bd7a491bb0086638afc"/>
  <p:tag name="KSO_WM_TAG_VERSION" val="1.0"/>
  <p:tag name="KSO_WM_TEMPLATE_ASSEMBLE_GROUPID" val="60656e7a4054ed1e2fb7f9a4"/>
  <p:tag name="KSO_WM_TEMPLATE_ASSEMBLE_XID" val="60656e7a4054ed1e2fb7f9a4"/>
  <p:tag name="KSO_WM_TEMPLATE_CATEGORY" val="diagram"/>
  <p:tag name="KSO_WM_TEMPLATE_INDEX" val="20208608"/>
  <p:tag name="KSO_WM_UNIT_BLOCK" val="0"/>
  <p:tag name="KSO_WM_UNIT_COMPATIBLE" val="0"/>
  <p:tag name="KSO_WM_UNIT_DEC_AREA_ID" val="57dadeb95ab44bae952665e5e2adc44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8608_1*i*1"/>
  <p:tag name="KSO_WM_UNIT_INDEX" val="1"/>
  <p:tag name="KSO_WM_UNIT_LAYERLEVEL" val="1"/>
  <p:tag name="KSO_WM_UNIT_SM_LIMIT_TYPE" val="1"/>
  <p:tag name="KSO_WM_UNIT_TEXT_FILL_FORE_SCHEMECOLOR_INDEX" val="13"/>
  <p:tag name="KSO_WM_UNIT_TEXT_FILL_FORE_SCHEMECOLOR_INDEX_BRIGHTNESS" val="0"/>
  <p:tag name="KSO_WM_UNIT_TEXT_FILL_TYPE" val="1"/>
  <p:tag name="KSO_WM_UNIT_TYPE" val="i"/>
  <p:tag name="KSO_WM_UNIT_VALUE" val="12"/>
</p:tagLst>
</file>

<file path=ppt/tags/tag2.xml><?xml version="1.0" encoding="utf-8"?>
<p:tagLst xmlns:p="http://schemas.openxmlformats.org/presentationml/2006/main">
  <p:tag name="KSO_WM_BEAUTIFY_FLAG" val=""/>
  <p:tag name="KSO_WM_TAG_VERSION" val="1.0"/>
  <p:tag name="KSO_WM_TEMPLATE_CATEGORY" val="diagram"/>
  <p:tag name="KSO_WM_TEMPLATE_INDEX" val="20194823"/>
  <p:tag name="KSO_WM_UNIT_COLOR_SCHEME_PARENT_PAGE" val="0_1"/>
  <p:tag name="KSO_WM_UNIT_COLOR_SCHEME_SHAPE_ID" val="44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94823_1*i*6"/>
  <p:tag name="KSO_WM_UNIT_INDEX" val="6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4874CB"/>
      </a:accent1>
      <a:accent2>
        <a:srgbClr val="E6724B"/>
      </a:accent2>
      <a:accent3>
        <a:srgbClr val="EFBB1F"/>
      </a:accent3>
      <a:accent4>
        <a:srgbClr val="75BD42"/>
      </a:accent4>
      <a:accent5>
        <a:srgbClr val="30C0B4"/>
      </a:accent5>
      <a:accent6>
        <a:srgbClr val="E05269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15</Slides>
  <Notes>0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楷体</vt:lpstr>
      <vt:lpstr>Wingdings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2024-09-17T07:03:52.661</cp:lastPrinted>
  <dcterms:created xsi:type="dcterms:W3CDTF">2024-09-16T23:03:52Z</dcterms:created>
  <dcterms:modified xsi:type="dcterms:W3CDTF">2024-09-16T23:03:54Z</dcterms:modified>
</cp:coreProperties>
</file>