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B6AF608-702C-40A9-BD92-99F4E3F6137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5C1838-8389-402A-A0FF-3C4DA1A3C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4FC1A-B733-42C8-81E3-ED491FF5F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64B188-EBC8-4402-A78B-9C47574E7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8A450D-8F39-4395-8CAB-3499A0BF89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61F5CB-70C3-443D-82A3-E035B0150C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638C22-7F1C-476D-A51C-BDD9E08DF1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5DB4E5-81C4-4BC5-96F0-FA4722F4B6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DC824F-5C44-48D4-B1BB-2D31C2DA4B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46FFC9-D0A7-455A-8ACB-804601D1EE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2AEBF6-04F9-4CAA-9C16-F8EE742C0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8B473F-0EB8-43DB-B47A-BC3FC4D3E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9874B13-E1B4-41FD-99D4-F4FF1DE5E86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3F1E4D1-9E90-428C-9DCB-655F8334E03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113212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医疗安全生产培训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医疗安全生产培训简介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医疗安全生产培训内容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医疗安全生产培训形式</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医疗安全生产培训效果评估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医疗安全生产培训管理体系</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医疗安全生产培训总结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医疗安全生产培训简介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研究背景</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医疗安全生产培训是对医疗从业人员进行安全生产相关知识的培训。通过提高医务人员的安全意识和应急处理能力，可以有效减少事故发生的可能性。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目的意义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提升医务人员安全生产技能</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减少事故发生可能性</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保障医疗机构安全运行</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医疗事故防范</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危险化学品管理</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应急处置</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模拟真实场景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加强应急反应能力</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学习历史事件教训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引导思考问题解决方法</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培训形式</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课堂教学</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提供理论知识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交流经验分享</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医疗安全生产培训是保障医疗机构安全的重要举措，希望医疗从业人员能够认真参与培训，不断提升安全意识和技能水平。</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医疗安全生产培训内容</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医疗事故防范</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医疗事故是指在医疗过程中发生的意外事件，常见原因包括医疗资源不足、操作失误等。预防措施包括提高医护人员的专业技能、加强设备维护等。医疗事故后续处理流程包括报告、调查原因、整改措施等。</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危险化学品管理</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常见有害物质</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危险化学品识别</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避免混合存放</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危险化学品存储</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迅速处理泄漏</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应急处理技巧</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急救技能培训</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包括心肺复苏</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基本急救知识</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控制出血等</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急救处置方法</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提高实战能力</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安全生产法律法规</a:t>
            </a:r>
            <a:endParaRPr lang="en-US" sz="3500" b="0" strike="noStrike" spc="-1">
              <a:solidFill>
                <a:srgbClr val="000000"/>
              </a:solidFill>
              <a:latin typeface="Arial"/>
            </a:endParaRPr>
          </a:p>
        </p:txBody>
      </p:sp>
      <p:sp>
        <p:nvSpPr>
          <p:cNvPr id="14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医疗安全生产相关的法律法规包括《医疗机构管理条例》等，医疗机构需要遵守相关法规开展工作。合规经营医疗机构包括合理配置资源、加强安全培训等。应对安全生产法律问题的方法包括定期检查、及时整改等。</a:t>
            </a:r>
            <a:endParaRPr lang="en-US" sz="2500" b="0" strike="noStrike" spc="-1">
              <a:solidFill>
                <a:srgbClr val="000000"/>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危险化学品管理</a:t>
            </a:r>
            <a:endParaRPr lang="en-US" sz="2200" b="0" strike="noStrike" spc="-1">
              <a:solidFill>
                <a:srgbClr val="000000"/>
              </a:solidFill>
              <a:latin typeface="Arial"/>
            </a:endParaRPr>
          </a:p>
        </p:txBody>
      </p:sp>
      <p:sp>
        <p:nvSpPr>
          <p:cNvPr id="14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识别常见危险化学品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学习存储处理方法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掌握事故应急处理技巧</a:t>
            </a:r>
            <a:endParaRPr lang="en-US" sz="1500" b="0" strike="noStrike" spc="-1">
              <a:solidFill>
                <a:srgbClr val="000000"/>
              </a:solidFill>
              <a:latin typeface="Arial"/>
            </a:endParaRPr>
          </a:p>
        </p:txBody>
      </p:sp>
      <p:sp>
        <p:nvSpPr>
          <p:cNvPr id="15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急救技能培训</a:t>
            </a:r>
            <a:endParaRPr lang="en-US" sz="2200" b="0" strike="noStrike" spc="-1">
              <a:solidFill>
                <a:srgbClr val="000000"/>
              </a:solidFill>
              <a:latin typeface="Arial"/>
            </a:endParaRPr>
          </a:p>
        </p:txBody>
      </p:sp>
      <p:sp>
        <p:nvSpPr>
          <p:cNvPr id="15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掌握基本知识技能</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学习处置方法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进行模拟演练</a:t>
            </a:r>
            <a:endParaRPr lang="en-US" sz="1500" b="0" strike="noStrike" spc="-1">
              <a:solidFill>
                <a:srgbClr val="000000"/>
              </a:solidFill>
              <a:latin typeface="Arial"/>
            </a:endParaRPr>
          </a:p>
        </p:txBody>
      </p:sp>
      <p:sp>
        <p:nvSpPr>
          <p:cNvPr id="15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安全生产法律法规</a:t>
            </a:r>
            <a:endParaRPr lang="en-US" sz="2200" b="0" strike="noStrike" spc="-1">
              <a:solidFill>
                <a:srgbClr val="000000"/>
              </a:solidFill>
              <a:latin typeface="Arial"/>
            </a:endParaRPr>
          </a:p>
        </p:txBody>
      </p:sp>
      <p:sp>
        <p:nvSpPr>
          <p:cNvPr id="15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了解相关法规</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学习合规经营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掌握应对问题方法</a:t>
            </a:r>
            <a:endParaRPr lang="en-US" sz="1500" b="0" strike="noStrike" spc="-1">
              <a:solidFill>
                <a:srgbClr val="000000"/>
              </a:solidFill>
              <a:latin typeface="Arial"/>
            </a:endParaRPr>
          </a:p>
        </p:txBody>
      </p:sp>
      <p:sp>
        <p:nvSpPr>
          <p:cNvPr id="15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医疗安全生产培训总结</a:t>
            </a:r>
            <a:endParaRPr lang="en-US" sz="3600" b="0" strike="noStrike" spc="-1">
              <a:solidFill>
                <a:schemeClr val="dk1"/>
              </a:solidFill>
              <a:latin typeface="Arial"/>
            </a:endParaRPr>
          </a:p>
        </p:txBody>
      </p:sp>
      <p:sp>
        <p:nvSpPr>
          <p:cNvPr id="15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医疗事故防范</a:t>
            </a:r>
            <a:endParaRPr lang="en-US" sz="2200" b="0" strike="noStrike" spc="-1">
              <a:solidFill>
                <a:srgbClr val="000000"/>
              </a:solidFill>
              <a:latin typeface="Arial"/>
            </a:endParaRPr>
          </a:p>
        </p:txBody>
      </p:sp>
      <p:sp>
        <p:nvSpPr>
          <p:cNvPr id="15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了解类型和原因</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学习预防措施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掌握后续处理流程</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医疗安全生产培训</a:t>
            </a:r>
            <a:endParaRPr lang="en-US" sz="3600" b="0" strike="noStrike" spc="-1">
              <a:solidFill>
                <a:schemeClr val="dk1"/>
              </a:solidFill>
              <a:latin typeface="Arial"/>
            </a:endParaRPr>
          </a:p>
        </p:txBody>
      </p:sp>
      <p:sp>
        <p:nvSpPr>
          <p:cNvPr id="16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了解类型和原因</a:t>
            </a:r>
            <a:endParaRPr lang="en-US" sz="2000" b="0" strike="noStrike" spc="-1">
              <a:solidFill>
                <a:srgbClr val="000000"/>
              </a:solidFill>
              <a:latin typeface="Arial"/>
            </a:endParaRPr>
          </a:p>
        </p:txBody>
      </p:sp>
      <p:sp>
        <p:nvSpPr>
          <p:cNvPr id="16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医疗事故防范</a:t>
            </a:r>
            <a:endParaRPr lang="en-US" sz="3000" b="0" strike="noStrike" spc="-1">
              <a:solidFill>
                <a:srgbClr val="000000"/>
              </a:solidFill>
              <a:latin typeface="Arial"/>
            </a:endParaRPr>
          </a:p>
        </p:txBody>
      </p:sp>
      <p:sp>
        <p:nvSpPr>
          <p:cNvPr id="16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掌握基本知识</a:t>
            </a:r>
            <a:endParaRPr lang="en-US" sz="2000" b="0" strike="noStrike" spc="-1">
              <a:solidFill>
                <a:srgbClr val="000000"/>
              </a:solidFill>
              <a:latin typeface="Arial"/>
            </a:endParaRPr>
          </a:p>
        </p:txBody>
      </p:sp>
      <p:sp>
        <p:nvSpPr>
          <p:cNvPr id="16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急救技能培训</a:t>
            </a:r>
            <a:endParaRPr lang="en-US" sz="3000" b="0" strike="noStrike" spc="-1">
              <a:solidFill>
                <a:srgbClr val="000000"/>
              </a:solidFill>
              <a:latin typeface="Arial"/>
            </a:endParaRPr>
          </a:p>
        </p:txBody>
      </p:sp>
      <p:sp>
        <p:nvSpPr>
          <p:cNvPr id="16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识别常见化学品</a:t>
            </a:r>
            <a:endParaRPr lang="en-US" sz="2000" b="0" strike="noStrike" spc="-1">
              <a:solidFill>
                <a:srgbClr val="000000"/>
              </a:solidFill>
              <a:latin typeface="Arial"/>
            </a:endParaRPr>
          </a:p>
        </p:txBody>
      </p:sp>
      <p:sp>
        <p:nvSpPr>
          <p:cNvPr id="16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危险化学品管理</a:t>
            </a:r>
            <a:endParaRPr lang="en-US" sz="3000" b="0" strike="noStrike" spc="-1">
              <a:solidFill>
                <a:srgbClr val="000000"/>
              </a:solidFill>
              <a:latin typeface="Arial"/>
            </a:endParaRPr>
          </a:p>
        </p:txBody>
      </p:sp>
      <p:sp>
        <p:nvSpPr>
          <p:cNvPr id="16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医疗安全生产培训形式</a:t>
            </a:r>
            <a:endParaRPr lang="en-US" sz="36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实操课程</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实操课程是医疗安全生产培训的重要形式，通过定期组织实操课程，医务人员可以亲身体验安全生产工作，指导他们正确使用安全生产设备和器材，同时强化实践操作，提高应急处理能力。这种形式能够帮助医务人员更好地理解安全生产的重要性和具体操作方法。</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在线培训</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方便医务人员学习</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利用互联网资源</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随时随地学习</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便捷学习渠道</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增加趣味性</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实际案例讲解</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针对性培训</a:t>
            </a:r>
            <a:endParaRPr lang="en-US" sz="2200" b="0" strike="noStrike" spc="-1">
              <a:solidFill>
                <a:srgbClr val="000000"/>
              </a:solidFill>
              <a:latin typeface="Arial"/>
            </a:endParaRPr>
          </a:p>
        </p:txBody>
      </p:sp>
      <p:sp>
        <p:nvSpPr>
          <p:cNvPr id="18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提高整体水平</a:t>
            </a:r>
            <a:endParaRPr lang="en-US" sz="1500" b="0" strike="noStrike" spc="-1">
              <a:solidFill>
                <a:srgbClr val="000000"/>
              </a:solidFill>
              <a:latin typeface="Arial"/>
            </a:endParaRPr>
          </a:p>
        </p:txBody>
      </p:sp>
      <p:sp>
        <p:nvSpPr>
          <p:cNvPr id="18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激励参与培训</a:t>
            </a:r>
            <a:endParaRPr lang="en-US" sz="2200" b="0" strike="noStrike" spc="-1">
              <a:solidFill>
                <a:srgbClr val="000000"/>
              </a:solidFill>
              <a:latin typeface="Arial"/>
            </a:endParaRPr>
          </a:p>
        </p:txBody>
      </p:sp>
      <p:sp>
        <p:nvSpPr>
          <p:cNvPr id="19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形成良好氛围</a:t>
            </a:r>
            <a:endParaRPr lang="en-US" sz="1500" b="0" strike="noStrike" spc="-1">
              <a:solidFill>
                <a:srgbClr val="000000"/>
              </a:solidFill>
              <a:latin typeface="Arial"/>
            </a:endParaRPr>
          </a:p>
        </p:txBody>
      </p:sp>
      <p:sp>
        <p:nvSpPr>
          <p:cNvPr id="19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定期考核</a:t>
            </a:r>
            <a:endParaRPr lang="en-US" sz="3600" b="0" strike="noStrike" spc="-1">
              <a:solidFill>
                <a:schemeClr val="dk1"/>
              </a:solidFill>
              <a:latin typeface="Arial"/>
            </a:endParaRPr>
          </a:p>
        </p:txBody>
      </p:sp>
      <p:sp>
        <p:nvSpPr>
          <p:cNvPr id="19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设立考核制度</a:t>
            </a:r>
            <a:endParaRPr lang="en-US" sz="2200" b="0" strike="noStrike" spc="-1">
              <a:solidFill>
                <a:srgbClr val="000000"/>
              </a:solidFill>
              <a:latin typeface="Arial"/>
            </a:endParaRPr>
          </a:p>
        </p:txBody>
      </p:sp>
      <p:sp>
        <p:nvSpPr>
          <p:cNvPr id="19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检验培训效果</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https://d.book118.com/535113212013011130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医疗安全生产培训</vt:lpstr>
      <vt:lpstr>目录</vt:lpstr>
      <vt:lpstr>第一章 医疗安全生产培训简介</vt:lpstr>
      <vt:lpstr> </vt:lpstr>
      <vt:lpstr>目的意义</vt:lpstr>
      <vt:lpstr>培训内容</vt:lpstr>
      <vt:lpstr>培训形式</vt:lpstr>
      <vt:lpstr>结尾</vt:lpstr>
      <vt:lpstr>第2章 医疗安全生产培训内容</vt:lpstr>
      <vt:lpstr> </vt:lpstr>
      <vt:lpstr>危险化学品管理</vt:lpstr>
      <vt:lpstr>急救技能培训</vt:lpstr>
      <vt:lpstr> </vt:lpstr>
      <vt:lpstr>医疗安全生产培训总结</vt:lpstr>
      <vt:lpstr>医疗安全生产培训</vt:lpstr>
      <vt:lpstr>第3章 医疗安全生产培训形式</vt:lpstr>
      <vt:lpstr> </vt:lpstr>
      <vt:lpstr>在线培训</vt:lpstr>
      <vt:lpstr>定期考核</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2024-09-29T14:08:57.469</cp:lastPrinted>
  <dcterms:created xsi:type="dcterms:W3CDTF">2024-09-29T06:08:57Z</dcterms:created>
  <dcterms:modified xsi:type="dcterms:W3CDTF">2024-09-29T06:08:59Z</dcterms:modified>
</cp:coreProperties>
</file>