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E58072-BF74-422F-8BCF-ADD6C1E16C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76952B-F872-4DCE-A8A0-FCC2B3E3EE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3721E2-E335-497A-811D-983D0462FA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859CD6-7C3E-49E3-BFC3-99A92F04F2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4FE764D-B7DC-49EA-BA89-B8FA36C3DF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8D3AC5-103A-4C42-AB2E-30C1083505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C8848A-A6F3-4AA9-9A76-16CA621557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7653A0-F5FD-4FC3-888D-1CF9F8D50E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145B24-EBFF-4099-9FE5-5845AA7198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96B4A5-CB4A-4DE5-A128-1FE983C712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86487A-0EAD-4766-A791-F1B0C6F4D1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14400" y="2125980"/>
            <a:ext cx="103632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rgbClr val="3490F4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000" b="1" i="0">
                <a:solidFill>
                  <a:srgbClr val="3490F4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3490F4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000" b="1" i="0">
                <a:solidFill>
                  <a:srgbClr val="3490F4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3490F4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826421" y="2714760"/>
            <a:ext cx="3984625" cy="362521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600" b="1" i="0">
                <a:solidFill>
                  <a:srgbClr val="3490F4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3490F4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2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205967" y="320735"/>
            <a:ext cx="3835400" cy="4826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rgbClr val="3490F4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556563" y="1559988"/>
            <a:ext cx="5740400" cy="415734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000" b="1" i="0">
                <a:solidFill>
                  <a:srgbClr val="3490F4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3.png" /><Relationship Id="rId11" Type="http://schemas.openxmlformats.org/officeDocument/2006/relationships/image" Target="../media/image14.png" /><Relationship Id="rId2" Type="http://schemas.openxmlformats.org/officeDocument/2006/relationships/image" Target="../media/image5.jpe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9.png" /><Relationship Id="rId7" Type="http://schemas.openxmlformats.org/officeDocument/2006/relationships/image" Target="../media/image10.png" /><Relationship Id="rId8" Type="http://schemas.openxmlformats.org/officeDocument/2006/relationships/image" Target="../media/image11.png" /><Relationship Id="rId9" Type="http://schemas.openxmlformats.org/officeDocument/2006/relationships/image" Target="../media/image1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4.png" /><Relationship Id="rId11" Type="http://schemas.openxmlformats.org/officeDocument/2006/relationships/image" Target="../media/image13.png" /><Relationship Id="rId2" Type="http://schemas.openxmlformats.org/officeDocument/2006/relationships/image" Target="../media/image1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10.png" /><Relationship Id="rId7" Type="http://schemas.openxmlformats.org/officeDocument/2006/relationships/image" Target="../media/image9.png" /><Relationship Id="rId8" Type="http://schemas.openxmlformats.org/officeDocument/2006/relationships/image" Target="../media/image11.png" /><Relationship Id="rId9" Type="http://schemas.openxmlformats.org/officeDocument/2006/relationships/image" Target="../media/image1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1.png" /><Relationship Id="rId11" Type="http://schemas.openxmlformats.org/officeDocument/2006/relationships/image" Target="../media/image12.png" /><Relationship Id="rId12" Type="http://schemas.openxmlformats.org/officeDocument/2006/relationships/image" Target="../media/image13.png" /><Relationship Id="rId13" Type="http://schemas.openxmlformats.org/officeDocument/2006/relationships/image" Target="../media/image14.png" /><Relationship Id="rId2" Type="http://schemas.openxmlformats.org/officeDocument/2006/relationships/image" Target="../media/image16.png" /><Relationship Id="rId3" Type="http://schemas.openxmlformats.org/officeDocument/2006/relationships/image" Target="../media/image17.png" /><Relationship Id="rId4" Type="http://schemas.openxmlformats.org/officeDocument/2006/relationships/image" Target="../media/image18.png" /><Relationship Id="rId5" Type="http://schemas.openxmlformats.org/officeDocument/2006/relationships/image" Target="../media/image6.png" /><Relationship Id="rId6" Type="http://schemas.openxmlformats.org/officeDocument/2006/relationships/image" Target="../media/image7.png" /><Relationship Id="rId7" Type="http://schemas.openxmlformats.org/officeDocument/2006/relationships/image" Target="../media/image8.png" /><Relationship Id="rId8" Type="http://schemas.openxmlformats.org/officeDocument/2006/relationships/image" Target="../media/image10.png" /><Relationship Id="rId9" Type="http://schemas.openxmlformats.org/officeDocument/2006/relationships/image" Target="../media/image9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image" Target="../media/image14.png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10.png" /><Relationship Id="rId7" Type="http://schemas.openxmlformats.org/officeDocument/2006/relationships/image" Target="../media/image11.png" /><Relationship Id="rId8" Type="http://schemas.openxmlformats.org/officeDocument/2006/relationships/image" Target="../media/image12.png" /><Relationship Id="rId9" Type="http://schemas.openxmlformats.org/officeDocument/2006/relationships/image" Target="../media/image1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3.png" /><Relationship Id="rId11" Type="http://schemas.openxmlformats.org/officeDocument/2006/relationships/image" Target="../media/image14.png" /><Relationship Id="rId2" Type="http://schemas.openxmlformats.org/officeDocument/2006/relationships/image" Target="../media/image19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9.png" /><Relationship Id="rId7" Type="http://schemas.openxmlformats.org/officeDocument/2006/relationships/image" Target="../media/image10.png" /><Relationship Id="rId8" Type="http://schemas.openxmlformats.org/officeDocument/2006/relationships/image" Target="../media/image11.png" /><Relationship Id="rId9" Type="http://schemas.openxmlformats.org/officeDocument/2006/relationships/image" Target="../media/image1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2.png" /><Relationship Id="rId11" Type="http://schemas.openxmlformats.org/officeDocument/2006/relationships/image" Target="../media/image13.png" /><Relationship Id="rId12" Type="http://schemas.openxmlformats.org/officeDocument/2006/relationships/image" Target="../media/image14.png" /><Relationship Id="rId2" Type="http://schemas.openxmlformats.org/officeDocument/2006/relationships/image" Target="../media/image20.png" /><Relationship Id="rId3" Type="http://schemas.openxmlformats.org/officeDocument/2006/relationships/image" Target="../media/image21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8.png" /><Relationship Id="rId7" Type="http://schemas.openxmlformats.org/officeDocument/2006/relationships/image" Target="../media/image9.png" /><Relationship Id="rId8" Type="http://schemas.openxmlformats.org/officeDocument/2006/relationships/image" Target="../media/image10.png" /><Relationship Id="rId9" Type="http://schemas.openxmlformats.org/officeDocument/2006/relationships/image" Target="../media/image1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3.png" /><Relationship Id="rId11" Type="http://schemas.openxmlformats.org/officeDocument/2006/relationships/image" Target="../media/image14.png" /><Relationship Id="rId2" Type="http://schemas.openxmlformats.org/officeDocument/2006/relationships/image" Target="../media/image22.png" /><Relationship Id="rId3" Type="http://schemas.openxmlformats.org/officeDocument/2006/relationships/image" Target="../media/image6.png" /><Relationship Id="rId4" Type="http://schemas.openxmlformats.org/officeDocument/2006/relationships/image" Target="../media/image8.png" /><Relationship Id="rId5" Type="http://schemas.openxmlformats.org/officeDocument/2006/relationships/image" Target="../media/image7.png" /><Relationship Id="rId6" Type="http://schemas.openxmlformats.org/officeDocument/2006/relationships/image" Target="../media/image9.png" /><Relationship Id="rId7" Type="http://schemas.openxmlformats.org/officeDocument/2006/relationships/image" Target="../media/image10.png" /><Relationship Id="rId8" Type="http://schemas.openxmlformats.org/officeDocument/2006/relationships/image" Target="../media/image11.png" /><Relationship Id="rId9" Type="http://schemas.openxmlformats.org/officeDocument/2006/relationships/image" Target="../media/image1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3.png" /><Relationship Id="rId11" Type="http://schemas.openxmlformats.org/officeDocument/2006/relationships/image" Target="../media/image14.png" /><Relationship Id="rId2" Type="http://schemas.openxmlformats.org/officeDocument/2006/relationships/image" Target="../media/image23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9.png" /><Relationship Id="rId7" Type="http://schemas.openxmlformats.org/officeDocument/2006/relationships/image" Target="../media/image10.png" /><Relationship Id="rId8" Type="http://schemas.openxmlformats.org/officeDocument/2006/relationships/image" Target="../media/image11.png" /><Relationship Id="rId9" Type="http://schemas.openxmlformats.org/officeDocument/2006/relationships/image" Target="../media/image1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4.png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10.png" /><Relationship Id="rId7" Type="http://schemas.openxmlformats.org/officeDocument/2006/relationships/image" Target="../media/image11.png" /><Relationship Id="rId8" Type="http://schemas.openxmlformats.org/officeDocument/2006/relationships/image" Target="../media/image12.png" /><Relationship Id="rId9" Type="http://schemas.openxmlformats.org/officeDocument/2006/relationships/image" Target="../media/image1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5123314202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3395618" y="2006011"/>
            <a:ext cx="6197600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400" spc="-10">
                <a:solidFill>
                  <a:srgbClr val="000000"/>
                </a:solidFill>
              </a:rPr>
              <a:t>日用塑料品行业报告</a:t>
            </a:r>
            <a:endParaRPr sz="54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5397500" y="391607"/>
            <a:ext cx="1397000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400" spc="-25">
                <a:solidFill>
                  <a:srgbClr val="FFFFFF"/>
                </a:solidFill>
              </a:rPr>
              <a:t>目录</a:t>
            </a:r>
            <a:endParaRPr sz="5400"/>
          </a:p>
        </p:txBody>
      </p:sp>
      <p:sp>
        <p:nvSpPr>
          <p:cNvPr id="4" name="object 4"/>
          <p:cNvSpPr txBox="1"/>
          <p:nvPr/>
        </p:nvSpPr>
        <p:spPr>
          <a:xfrm>
            <a:off x="2588009" y="2182613"/>
            <a:ext cx="4191000" cy="2937510"/>
          </a:xfrm>
          <a:prstGeom prst="rect">
            <a:avLst/>
          </a:prstGeom>
        </p:spPr>
        <p:txBody>
          <a:bodyPr vert="horz" wrap="square" lIns="0" tIns="124460" rIns="0" bIns="0" rtlCol="0">
            <a:spAutoFit/>
          </a:bodyPr>
          <a:lstStyle/>
          <a:p>
            <a:pPr marL="215900" indent="-203200">
              <a:lnSpc>
                <a:spcPct val="100000"/>
              </a:lnSpc>
              <a:spcBef>
                <a:spcPts val="98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spc="-10">
                <a:latin typeface="微软雅黑"/>
                <a:cs typeface="微软雅黑"/>
              </a:rPr>
              <a:t>行业概述与发展背景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95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spc="-10">
                <a:latin typeface="微软雅黑"/>
                <a:cs typeface="微软雅黑"/>
              </a:rPr>
              <a:t>市场需求与消费特点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955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spc="-5">
                <a:latin typeface="微软雅黑"/>
                <a:cs typeface="微软雅黑"/>
              </a:rPr>
              <a:t>原材料供应与成本控制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95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spc="-10">
                <a:latin typeface="微软雅黑"/>
                <a:cs typeface="微软雅黑"/>
              </a:rPr>
              <a:t>产品创新与设计趋势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95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spc="-10">
                <a:latin typeface="微软雅黑"/>
                <a:cs typeface="微软雅黑"/>
              </a:rPr>
              <a:t>营销策略与渠道拓展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95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spc="-5">
                <a:latin typeface="微软雅黑"/>
                <a:cs typeface="微软雅黑"/>
              </a:rPr>
              <a:t>未来发展趋势预测与挑战应对</a:t>
            </a:r>
            <a:endParaRPr sz="24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566383" y="2032094"/>
            <a:ext cx="1058545" cy="1031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600" b="1" spc="-25">
                <a:solidFill>
                  <a:srgbClr val="FFFFFF"/>
                </a:solidFill>
                <a:latin typeface="微软雅黑"/>
                <a:cs typeface="微软雅黑"/>
              </a:rPr>
              <a:t>01</a:t>
            </a:r>
            <a:endParaRPr sz="66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4025899" y="3617479"/>
            <a:ext cx="41402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10">
                <a:solidFill>
                  <a:srgbClr val="000000"/>
                </a:solidFill>
              </a:rPr>
              <a:t>行业概述与发展背景</a:t>
            </a:r>
            <a:endParaRPr sz="36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3911600" y="1244600"/>
            <a:ext cx="7848600" cy="5248275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4" name="object 24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日用塑料品定义及分类</a:t>
            </a:r>
          </a:p>
        </p:txBody>
      </p:sp>
      <p:sp>
        <p:nvSpPr>
          <p:cNvPr id="25" name="object 25"/>
          <p:cNvSpPr txBox="1"/>
          <p:nvPr/>
        </p:nvSpPr>
        <p:spPr>
          <a:xfrm>
            <a:off x="466495" y="3766754"/>
            <a:ext cx="3974465" cy="2473325"/>
          </a:xfrm>
          <a:prstGeom prst="rect">
            <a:avLst/>
          </a:prstGeom>
          <a:solidFill>
            <a:srgbClr val="0B6BD3">
              <a:alpha val="76861"/>
            </a:srgbClr>
          </a:solidFill>
        </p:spPr>
        <p:txBody>
          <a:bodyPr vert="horz" wrap="square" lIns="0" tIns="254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20"/>
              </a:spcBef>
            </a:pPr>
            <a:endParaRPr sz="1700">
              <a:latin typeface="Times New Roman"/>
              <a:cs typeface="Times New Roman"/>
            </a:endParaRPr>
          </a:p>
          <a:p>
            <a:pPr marL="226060">
              <a:lnSpc>
                <a:spcPct val="100000"/>
              </a:lnSpc>
              <a:spcBef>
                <a:spcPts val="5"/>
              </a:spcBef>
            </a:pPr>
            <a:r>
              <a:rPr sz="1550" b="1">
                <a:solidFill>
                  <a:srgbClr val="FFFFFF"/>
                </a:solidFill>
                <a:latin typeface="微软雅黑"/>
                <a:cs typeface="微软雅黑"/>
              </a:rPr>
              <a:t>分</a:t>
            </a:r>
            <a:r>
              <a:rPr sz="1550" b="1" spc="-50">
                <a:solidFill>
                  <a:srgbClr val="FFFFFF"/>
                </a:solidFill>
                <a:latin typeface="微软雅黑"/>
                <a:cs typeface="微软雅黑"/>
              </a:rPr>
              <a:t>类</a:t>
            </a:r>
            <a:endParaRPr sz="1550">
              <a:latin typeface="微软雅黑"/>
              <a:cs typeface="微软雅黑"/>
            </a:endParaRPr>
          </a:p>
          <a:p>
            <a:pPr marL="226060" marR="824865">
              <a:lnSpc>
                <a:spcPct val="150000"/>
              </a:lnSpc>
              <a:spcBef>
                <a:spcPts val="560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按用途可分为餐具、厨具、家居用品、个人护理用品等；按材质可分为聚乙</a:t>
            </a:r>
            <a:r>
              <a:rPr sz="1350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FFFFFF"/>
                </a:solidFill>
                <a:latin typeface="微软雅黑"/>
                <a:cs typeface="微软雅黑"/>
              </a:rPr>
              <a:t>烯</a:t>
            </a:r>
            <a:r>
              <a:rPr sz="1350" spc="-10">
                <a:solidFill>
                  <a:srgbClr val="FFFFFF"/>
                </a:solidFill>
                <a:latin typeface="微软雅黑"/>
                <a:cs typeface="微软雅黑"/>
              </a:rPr>
              <a:t>（PE）</a:t>
            </a:r>
            <a:r>
              <a:rPr sz="1350">
                <a:solidFill>
                  <a:srgbClr val="FFFFFF"/>
                </a:solidFill>
                <a:latin typeface="微软雅黑"/>
                <a:cs typeface="微软雅黑"/>
              </a:rPr>
              <a:t>、聚丙烯</a:t>
            </a:r>
            <a:r>
              <a:rPr sz="1350" spc="-10">
                <a:solidFill>
                  <a:srgbClr val="FFFFFF"/>
                </a:solidFill>
                <a:latin typeface="微软雅黑"/>
                <a:cs typeface="微软雅黑"/>
              </a:rPr>
              <a:t>（PP）、聚氯乙烯</a:t>
            </a:r>
            <a:endParaRPr sz="1350">
              <a:latin typeface="微软雅黑"/>
              <a:cs typeface="微软雅黑"/>
            </a:endParaRPr>
          </a:p>
          <a:p>
            <a:pPr marL="226060">
              <a:lnSpc>
                <a:spcPct val="100000"/>
              </a:lnSpc>
              <a:spcBef>
                <a:spcPts val="810"/>
              </a:spcBef>
            </a:pPr>
            <a:r>
              <a:rPr sz="1350" spc="-10">
                <a:solidFill>
                  <a:srgbClr val="FFFFFF"/>
                </a:solidFill>
                <a:latin typeface="微软雅黑"/>
                <a:cs typeface="微软雅黑"/>
              </a:rPr>
              <a:t>（PVC）</a:t>
            </a:r>
            <a:r>
              <a:rPr sz="1350">
                <a:solidFill>
                  <a:srgbClr val="FFFFFF"/>
                </a:solidFill>
                <a:latin typeface="微软雅黑"/>
                <a:cs typeface="微软雅黑"/>
              </a:rPr>
              <a:t>、聚苯乙烯</a:t>
            </a:r>
            <a:r>
              <a:rPr sz="1350" spc="-10">
                <a:solidFill>
                  <a:srgbClr val="FFFFFF"/>
                </a:solidFill>
                <a:latin typeface="微软雅黑"/>
                <a:cs typeface="微软雅黑"/>
              </a:rPr>
              <a:t>（PS）</a:t>
            </a:r>
            <a:r>
              <a:rPr sz="1350" spc="-25">
                <a:solidFill>
                  <a:srgbClr val="FFFFFF"/>
                </a:solidFill>
                <a:latin typeface="微软雅黑"/>
                <a:cs typeface="微软雅黑"/>
              </a:rPr>
              <a:t>等。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642363" y="1430736"/>
            <a:ext cx="2940050" cy="13423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3490F4"/>
                </a:solidFill>
                <a:latin typeface="微软雅黑"/>
                <a:cs typeface="微软雅黑"/>
              </a:rPr>
              <a:t>定</a:t>
            </a:r>
            <a:r>
              <a:rPr sz="1550" b="1" spc="-50">
                <a:solidFill>
                  <a:srgbClr val="3490F4"/>
                </a:solidFill>
                <a:latin typeface="微软雅黑"/>
                <a:cs typeface="微软雅黑"/>
              </a:rPr>
              <a:t>义</a:t>
            </a:r>
            <a:endParaRPr sz="155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1190"/>
              </a:spcBef>
            </a:pPr>
            <a:r>
              <a:rPr sz="1350" spc="-5">
                <a:latin typeface="微软雅黑"/>
                <a:cs typeface="微软雅黑"/>
              </a:rPr>
              <a:t>日用塑料品是指日常生活中使用的各</a:t>
            </a:r>
            <a:r>
              <a:rPr sz="1350" spc="-50">
                <a:latin typeface="微软雅黑"/>
                <a:cs typeface="微软雅黑"/>
              </a:rPr>
              <a:t> </a:t>
            </a:r>
            <a:r>
              <a:rPr sz="1350" spc="-5">
                <a:latin typeface="微软雅黑"/>
                <a:cs typeface="微软雅黑"/>
              </a:rPr>
              <a:t>类塑料制品，具有轻便、耐用、防水、</a:t>
            </a:r>
            <a:r>
              <a:rPr sz="1350" spc="-10">
                <a:latin typeface="微软雅黑"/>
                <a:cs typeface="微软雅黑"/>
              </a:rPr>
              <a:t>易加工等特点。</a:t>
            </a:r>
            <a:endParaRPr sz="135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1477192" y="1927705"/>
            <a:ext cx="5791871" cy="3625167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54963" y="331167"/>
            <a:ext cx="309245" cy="85090"/>
            <a:chOff x="454963" y="331167"/>
            <a:chExt cx="309245" cy="85090"/>
          </a:xfrm>
        </p:grpSpPr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</p:grpSp>
      <p:grpSp>
        <p:nvGrpSpPr>
          <p:cNvPr id="7" name="object 7"/>
          <p:cNvGrpSpPr/>
          <p:nvPr/>
        </p:nvGrpSpPr>
        <p:grpSpPr>
          <a:xfrm>
            <a:off x="799767" y="344296"/>
            <a:ext cx="170815" cy="73660"/>
            <a:chOff x="799767" y="344296"/>
            <a:chExt cx="170815" cy="73660"/>
          </a:xfrm>
        </p:grpSpPr>
        <p:pic>
          <p:nvPicPr>
            <p:cNvPr id="8" name="object 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</p:grpSp>
      <p:grpSp>
        <p:nvGrpSpPr>
          <p:cNvPr id="10" name="object 10"/>
          <p:cNvGrpSpPr/>
          <p:nvPr/>
        </p:nvGrpSpPr>
        <p:grpSpPr>
          <a:xfrm>
            <a:off x="454963" y="448941"/>
            <a:ext cx="515620" cy="322580"/>
            <a:chOff x="454963" y="448941"/>
            <a:chExt cx="515620" cy="322580"/>
          </a:xfrm>
        </p:grpSpPr>
        <p:pic>
          <p:nvPicPr>
            <p:cNvPr id="11" name="object 1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6" name="object 26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3454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行业发展历程及现状</a:t>
            </a:r>
          </a:p>
        </p:txBody>
      </p:sp>
      <p:sp>
        <p:nvSpPr>
          <p:cNvPr id="27" name="object 27"/>
          <p:cNvSpPr txBox="1"/>
          <p:nvPr/>
        </p:nvSpPr>
        <p:spPr>
          <a:xfrm>
            <a:off x="7863129" y="1494586"/>
            <a:ext cx="3300729" cy="185610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700" b="1">
                <a:solidFill>
                  <a:srgbClr val="3490F4"/>
                </a:solidFill>
                <a:latin typeface="微软雅黑"/>
                <a:cs typeface="微软雅黑"/>
              </a:rPr>
              <a:t>发展历</a:t>
            </a:r>
            <a:r>
              <a:rPr sz="1700" b="1" spc="-50">
                <a:solidFill>
                  <a:srgbClr val="3490F4"/>
                </a:solidFill>
                <a:latin typeface="微软雅黑"/>
                <a:cs typeface="微软雅黑"/>
              </a:rPr>
              <a:t>程</a:t>
            </a:r>
            <a:endParaRPr sz="17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1200">
              <a:latin typeface="微软雅黑"/>
              <a:cs typeface="微软雅黑"/>
            </a:endParaRPr>
          </a:p>
          <a:p>
            <a:pPr marL="48895" marR="5080">
              <a:lnSpc>
                <a:spcPct val="187000"/>
              </a:lnSpc>
              <a:spcBef>
                <a:spcPts val="5"/>
              </a:spcBef>
            </a:pPr>
            <a:r>
              <a:rPr sz="1500">
                <a:latin typeface="微软雅黑"/>
                <a:cs typeface="微软雅黑"/>
              </a:rPr>
              <a:t>自</a:t>
            </a:r>
            <a:r>
              <a:rPr sz="1500" spc="-10">
                <a:latin typeface="微软雅黑"/>
                <a:cs typeface="微软雅黑"/>
              </a:rPr>
              <a:t>20</a:t>
            </a:r>
            <a:r>
              <a:rPr sz="1500" spc="-5">
                <a:latin typeface="微软雅黑"/>
                <a:cs typeface="微软雅黑"/>
              </a:rPr>
              <a:t>世纪初塑料材料问世以来，日用塑料品行业经历了从起步到快速发展</a:t>
            </a:r>
            <a:r>
              <a:rPr sz="1500" spc="-50">
                <a:latin typeface="微软雅黑"/>
                <a:cs typeface="微软雅黑"/>
              </a:rPr>
              <a:t> </a:t>
            </a:r>
            <a:r>
              <a:rPr sz="1500" spc="-5">
                <a:latin typeface="微软雅黑"/>
                <a:cs typeface="微软雅黑"/>
              </a:rPr>
              <a:t>的过程，成为全球重要的制造业之一。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7811482" y="3920058"/>
            <a:ext cx="3282950" cy="2030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64135">
              <a:lnSpc>
                <a:spcPct val="100000"/>
              </a:lnSpc>
              <a:spcBef>
                <a:spcPts val="125"/>
              </a:spcBef>
            </a:pPr>
            <a:r>
              <a:rPr sz="1700" b="1">
                <a:solidFill>
                  <a:srgbClr val="3490F4"/>
                </a:solidFill>
                <a:latin typeface="微软雅黑"/>
                <a:cs typeface="微软雅黑"/>
              </a:rPr>
              <a:t>现</a:t>
            </a:r>
            <a:r>
              <a:rPr sz="1700" b="1" spc="-50">
                <a:solidFill>
                  <a:srgbClr val="3490F4"/>
                </a:solidFill>
                <a:latin typeface="微软雅黑"/>
                <a:cs typeface="微软雅黑"/>
              </a:rPr>
              <a:t>状</a:t>
            </a:r>
            <a:endParaRPr sz="1700">
              <a:latin typeface="微软雅黑"/>
              <a:cs typeface="微软雅黑"/>
            </a:endParaRPr>
          </a:p>
          <a:p>
            <a:pPr marL="12700" marR="5080">
              <a:lnSpc>
                <a:spcPct val="190300"/>
              </a:lnSpc>
              <a:spcBef>
                <a:spcPts val="925"/>
              </a:spcBef>
            </a:pPr>
            <a:r>
              <a:rPr sz="1400">
                <a:latin typeface="微软雅黑"/>
                <a:cs typeface="微软雅黑"/>
              </a:rPr>
              <a:t>随着科技的不断进步和环保意识的提高</a:t>
            </a:r>
            <a:r>
              <a:rPr sz="1400" spc="-50">
                <a:latin typeface="微软雅黑"/>
                <a:cs typeface="微软雅黑"/>
              </a:rPr>
              <a:t>，</a:t>
            </a:r>
            <a:r>
              <a:rPr sz="1400">
                <a:latin typeface="微软雅黑"/>
                <a:cs typeface="微软雅黑"/>
              </a:rPr>
              <a:t>日用塑料品行业正朝着更加环保、可</a:t>
            </a:r>
            <a:r>
              <a:rPr sz="1400" spc="-50">
                <a:latin typeface="微软雅黑"/>
                <a:cs typeface="微软雅黑"/>
              </a:rPr>
              <a:t>持</a:t>
            </a:r>
            <a:r>
              <a:rPr sz="1400" spc="500">
                <a:latin typeface="微软雅黑"/>
                <a:cs typeface="微软雅黑"/>
              </a:rPr>
              <a:t> </a:t>
            </a:r>
            <a:r>
              <a:rPr sz="1400">
                <a:latin typeface="微软雅黑"/>
                <a:cs typeface="微软雅黑"/>
              </a:rPr>
              <a:t>续的方向发展，同时面临着市场竞争</a:t>
            </a:r>
            <a:r>
              <a:rPr sz="1400" spc="-50">
                <a:latin typeface="微软雅黑"/>
                <a:cs typeface="微软雅黑"/>
              </a:rPr>
              <a:t>加</a:t>
            </a:r>
            <a:r>
              <a:rPr sz="1400" spc="500">
                <a:latin typeface="微软雅黑"/>
                <a:cs typeface="微软雅黑"/>
              </a:rPr>
              <a:t> </a:t>
            </a:r>
            <a:r>
              <a:rPr sz="1400">
                <a:latin typeface="微软雅黑"/>
                <a:cs typeface="微软雅黑"/>
              </a:rPr>
              <a:t>剧和消费者需求多样化的挑战</a:t>
            </a:r>
            <a:r>
              <a:rPr sz="1400" spc="-50">
                <a:latin typeface="微软雅黑"/>
                <a:cs typeface="微软雅黑"/>
              </a:rPr>
              <a:t>。</a:t>
            </a:r>
            <a:endParaRPr sz="14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8652333" y="1821556"/>
            <a:ext cx="2132127" cy="546518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/>
          <a:stretch>
            <a:fillRect/>
          </a:stretch>
        </p:blipFill>
        <p:spPr>
          <a:xfrm>
            <a:off x="5029934" y="1821556"/>
            <a:ext cx="2132127" cy="546518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4"/>
          <a:stretch>
            <a:fillRect/>
          </a:stretch>
        </p:blipFill>
        <p:spPr>
          <a:xfrm>
            <a:off x="1407536" y="1821556"/>
            <a:ext cx="2132127" cy="546518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1205966" y="3630731"/>
            <a:ext cx="2768600" cy="9512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latin typeface="微软雅黑"/>
                <a:cs typeface="微软雅黑"/>
              </a:rPr>
              <a:t>各国政府对日用塑料品的生产、销售和使用都制定了相应的法规和标准，如环保法规、产品质量法规等。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4834878" y="3630731"/>
            <a:ext cx="2825115" cy="12598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350">
                <a:latin typeface="微软雅黑"/>
                <a:cs typeface="微软雅黑"/>
              </a:rPr>
              <a:t>国际标准化组织</a:t>
            </a:r>
            <a:r>
              <a:rPr sz="1350" spc="-10">
                <a:latin typeface="微软雅黑"/>
                <a:cs typeface="微软雅黑"/>
              </a:rPr>
              <a:t>（ISO）和各国标准</a:t>
            </a:r>
            <a:r>
              <a:rPr sz="1350" spc="-5">
                <a:latin typeface="微软雅黑"/>
                <a:cs typeface="微软雅黑"/>
              </a:rPr>
              <a:t>化机构制定了日用塑料品的相关标准</a:t>
            </a:r>
            <a:r>
              <a:rPr sz="1350">
                <a:latin typeface="微软雅黑"/>
                <a:cs typeface="微软雅黑"/>
              </a:rPr>
              <a:t>和认证制度，如ISO</a:t>
            </a:r>
            <a:r>
              <a:rPr sz="1350" spc="-100">
                <a:latin typeface="微软雅黑"/>
                <a:cs typeface="微软雅黑"/>
              </a:rPr>
              <a:t> </a:t>
            </a:r>
            <a:r>
              <a:rPr sz="1350" spc="-10">
                <a:latin typeface="微软雅黑"/>
                <a:cs typeface="微软雅黑"/>
              </a:rPr>
              <a:t>9001质量管理体</a:t>
            </a:r>
            <a:r>
              <a:rPr sz="1350">
                <a:latin typeface="微软雅黑"/>
                <a:cs typeface="微软雅黑"/>
              </a:rPr>
              <a:t>系认证、欧盟</a:t>
            </a:r>
            <a:r>
              <a:rPr sz="1350" spc="-10">
                <a:latin typeface="微软雅黑"/>
                <a:cs typeface="微软雅黑"/>
              </a:rPr>
              <a:t>CE</a:t>
            </a:r>
            <a:r>
              <a:rPr sz="1350" spc="-15">
                <a:latin typeface="微软雅黑"/>
                <a:cs typeface="微软雅黑"/>
              </a:rPr>
              <a:t>认证等。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1483919" y="1354379"/>
            <a:ext cx="2092325" cy="169227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R="34925" algn="ctr">
              <a:lnSpc>
                <a:spcPct val="100000"/>
              </a:lnSpc>
              <a:spcBef>
                <a:spcPts val="125"/>
              </a:spcBef>
            </a:pPr>
            <a:r>
              <a:rPr sz="5750" b="1" spc="-25">
                <a:solidFill>
                  <a:srgbClr val="3490F4"/>
                </a:solidFill>
                <a:latin typeface="微软雅黑"/>
                <a:cs typeface="微软雅黑"/>
              </a:rPr>
              <a:t>01</a:t>
            </a:r>
            <a:endParaRPr sz="5750">
              <a:latin typeface="微软雅黑"/>
              <a:cs typeface="微软雅黑"/>
            </a:endParaRPr>
          </a:p>
          <a:p>
            <a:pPr algn="ctr">
              <a:lnSpc>
                <a:spcPct val="100000"/>
              </a:lnSpc>
              <a:spcBef>
                <a:spcPts val="3429"/>
              </a:spcBef>
            </a:pPr>
            <a:r>
              <a:rPr sz="2300" b="1">
                <a:solidFill>
                  <a:srgbClr val="3490F4"/>
                </a:solidFill>
                <a:latin typeface="微软雅黑"/>
                <a:cs typeface="微软雅黑"/>
              </a:rPr>
              <a:t>国内外政策法</a:t>
            </a:r>
            <a:r>
              <a:rPr sz="2300" b="1" spc="-50">
                <a:solidFill>
                  <a:srgbClr val="3490F4"/>
                </a:solidFill>
                <a:latin typeface="微软雅黑"/>
                <a:cs typeface="微软雅黑"/>
              </a:rPr>
              <a:t>规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5106318" y="1354379"/>
            <a:ext cx="2092325" cy="169227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R="41910" algn="ctr">
              <a:lnSpc>
                <a:spcPct val="100000"/>
              </a:lnSpc>
              <a:spcBef>
                <a:spcPts val="125"/>
              </a:spcBef>
            </a:pPr>
            <a:r>
              <a:rPr sz="5750" b="1" spc="-25">
                <a:solidFill>
                  <a:srgbClr val="3490F4"/>
                </a:solidFill>
                <a:latin typeface="微软雅黑"/>
                <a:cs typeface="微软雅黑"/>
              </a:rPr>
              <a:t>02</a:t>
            </a:r>
            <a:endParaRPr sz="5750">
              <a:latin typeface="微软雅黑"/>
              <a:cs typeface="微软雅黑"/>
            </a:endParaRPr>
          </a:p>
          <a:p>
            <a:pPr algn="ctr">
              <a:lnSpc>
                <a:spcPct val="100000"/>
              </a:lnSpc>
              <a:spcBef>
                <a:spcPts val="3429"/>
              </a:spcBef>
            </a:pPr>
            <a:r>
              <a:rPr sz="2300" b="1">
                <a:solidFill>
                  <a:srgbClr val="3490F4"/>
                </a:solidFill>
                <a:latin typeface="微软雅黑"/>
                <a:cs typeface="微软雅黑"/>
              </a:rPr>
              <a:t>行业标准和认</a:t>
            </a:r>
            <a:r>
              <a:rPr sz="2300" b="1" spc="-50">
                <a:solidFill>
                  <a:srgbClr val="3490F4"/>
                </a:solidFill>
                <a:latin typeface="微软雅黑"/>
                <a:cs typeface="微软雅黑"/>
              </a:rPr>
              <a:t>证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8433442" y="1393466"/>
            <a:ext cx="2807970" cy="3497579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R="160655" algn="ctr">
              <a:lnSpc>
                <a:spcPct val="100000"/>
              </a:lnSpc>
              <a:spcBef>
                <a:spcPts val="125"/>
              </a:spcBef>
            </a:pPr>
            <a:r>
              <a:rPr sz="5750" b="1" spc="-25">
                <a:solidFill>
                  <a:srgbClr val="3490F4"/>
                </a:solidFill>
                <a:latin typeface="微软雅黑"/>
                <a:cs typeface="微软雅黑"/>
              </a:rPr>
              <a:t>03</a:t>
            </a:r>
            <a:endParaRPr sz="5750">
              <a:latin typeface="微软雅黑"/>
              <a:cs typeface="微软雅黑"/>
            </a:endParaRPr>
          </a:p>
          <a:p>
            <a:pPr marL="12700" marR="129539" algn="ctr">
              <a:lnSpc>
                <a:spcPct val="121300"/>
              </a:lnSpc>
              <a:spcBef>
                <a:spcPts val="2535"/>
              </a:spcBef>
            </a:pPr>
            <a:r>
              <a:rPr sz="2300" b="1">
                <a:solidFill>
                  <a:srgbClr val="3490F4"/>
                </a:solidFill>
                <a:latin typeface="微软雅黑"/>
                <a:cs typeface="微软雅黑"/>
              </a:rPr>
              <a:t>环保政策对行业的</a:t>
            </a:r>
            <a:r>
              <a:rPr sz="2300" b="1" spc="-50">
                <a:solidFill>
                  <a:srgbClr val="3490F4"/>
                </a:solidFill>
                <a:latin typeface="微软雅黑"/>
                <a:cs typeface="微软雅黑"/>
              </a:rPr>
              <a:t>影响</a:t>
            </a:r>
            <a:endParaRPr sz="2300">
              <a:latin typeface="微软雅黑"/>
              <a:cs typeface="微软雅黑"/>
            </a:endParaRPr>
          </a:p>
          <a:p>
            <a:pPr marL="51435" marR="5080" algn="just">
              <a:lnSpc>
                <a:spcPct val="150000"/>
              </a:lnSpc>
              <a:spcBef>
                <a:spcPts val="1460"/>
              </a:spcBef>
            </a:pPr>
            <a:r>
              <a:rPr sz="1350" spc="-5">
                <a:latin typeface="微软雅黑"/>
                <a:cs typeface="微软雅黑"/>
              </a:rPr>
              <a:t>随着全球环保意识的提高，各国政府加强了对塑料污染的治理，对日用塑料品行业提出了更高的要求，推动了行业的绿色转型和可持续发展。</a:t>
            </a:r>
            <a:endParaRPr sz="1350">
              <a:latin typeface="微软雅黑"/>
              <a:cs typeface="微软雅黑"/>
            </a:endParaRPr>
          </a:p>
        </p:txBody>
      </p:sp>
      <p:grpSp>
        <p:nvGrpSpPr>
          <p:cNvPr id="10" name="object 10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1" name="object 1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1" name="object 31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3073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政策法规环境分析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566383" y="2032094"/>
            <a:ext cx="1058545" cy="1031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600" b="1" spc="-25">
                <a:solidFill>
                  <a:srgbClr val="FFFFFF"/>
                </a:solidFill>
                <a:latin typeface="微软雅黑"/>
                <a:cs typeface="微软雅黑"/>
              </a:rPr>
              <a:t>02</a:t>
            </a:r>
            <a:endParaRPr sz="66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4025899" y="3617479"/>
            <a:ext cx="41402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10">
                <a:solidFill>
                  <a:srgbClr val="000000"/>
                </a:solidFill>
              </a:rPr>
              <a:t>市场需求与消费特点</a:t>
            </a:r>
            <a:endParaRPr sz="36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4569825" y="1169290"/>
            <a:ext cx="3052445" cy="4934585"/>
            <a:chOff x="4569825" y="1169290"/>
            <a:chExt cx="3052445" cy="4934585"/>
          </a:xfrm>
        </p:grpSpPr>
        <p:sp>
          <p:nvSpPr>
            <p:cNvPr id="3" name="object 3"/>
            <p:cNvSpPr/>
            <p:nvPr/>
          </p:nvSpPr>
          <p:spPr>
            <a:xfrm>
              <a:off x="5341060" y="1169290"/>
              <a:ext cx="2281555" cy="2281555"/>
            </a:xfrm>
            <a:custGeom>
              <a:rect l="l" t="t" r="r" b="b"/>
              <a:pathLst>
                <a:path w="2281554" h="2281554">
                  <a:moveTo>
                    <a:pt x="1140554" y="2281112"/>
                  </a:moveTo>
                  <a:lnTo>
                    <a:pt x="1092342" y="2280111"/>
                  </a:lnTo>
                  <a:lnTo>
                    <a:pt x="1044639" y="2277135"/>
                  </a:lnTo>
                  <a:lnTo>
                    <a:pt x="997486" y="2272225"/>
                  </a:lnTo>
                  <a:lnTo>
                    <a:pt x="950922" y="2265419"/>
                  </a:lnTo>
                  <a:lnTo>
                    <a:pt x="904987" y="2256756"/>
                  </a:lnTo>
                  <a:lnTo>
                    <a:pt x="859720" y="2246278"/>
                  </a:lnTo>
                  <a:lnTo>
                    <a:pt x="815161" y="2234022"/>
                  </a:lnTo>
                  <a:lnTo>
                    <a:pt x="771350" y="2220029"/>
                  </a:lnTo>
                  <a:lnTo>
                    <a:pt x="728326" y="2204339"/>
                  </a:lnTo>
                  <a:lnTo>
                    <a:pt x="686129" y="2186990"/>
                  </a:lnTo>
                  <a:lnTo>
                    <a:pt x="644798" y="2168023"/>
                  </a:lnTo>
                  <a:lnTo>
                    <a:pt x="604373" y="2147477"/>
                  </a:lnTo>
                  <a:lnTo>
                    <a:pt x="564894" y="2125392"/>
                  </a:lnTo>
                  <a:lnTo>
                    <a:pt x="526400" y="2101807"/>
                  </a:lnTo>
                  <a:lnTo>
                    <a:pt x="488930" y="2076762"/>
                  </a:lnTo>
                  <a:lnTo>
                    <a:pt x="452525" y="2050296"/>
                  </a:lnTo>
                  <a:lnTo>
                    <a:pt x="417224" y="2022449"/>
                  </a:lnTo>
                  <a:lnTo>
                    <a:pt x="383066" y="1993261"/>
                  </a:lnTo>
                  <a:lnTo>
                    <a:pt x="350091" y="1962771"/>
                  </a:lnTo>
                  <a:lnTo>
                    <a:pt x="318339" y="1931019"/>
                  </a:lnTo>
                  <a:lnTo>
                    <a:pt x="287849" y="1898044"/>
                  </a:lnTo>
                  <a:lnTo>
                    <a:pt x="258660" y="1863886"/>
                  </a:lnTo>
                  <a:lnTo>
                    <a:pt x="230814" y="1828585"/>
                  </a:lnTo>
                  <a:lnTo>
                    <a:pt x="204348" y="1792180"/>
                  </a:lnTo>
                  <a:lnTo>
                    <a:pt x="179303" y="1754710"/>
                  </a:lnTo>
                  <a:lnTo>
                    <a:pt x="155718" y="1716216"/>
                  </a:lnTo>
                  <a:lnTo>
                    <a:pt x="133632" y="1676737"/>
                  </a:lnTo>
                  <a:lnTo>
                    <a:pt x="113086" y="1636312"/>
                  </a:lnTo>
                  <a:lnTo>
                    <a:pt x="94119" y="1594981"/>
                  </a:lnTo>
                  <a:lnTo>
                    <a:pt x="76771" y="1552784"/>
                  </a:lnTo>
                  <a:lnTo>
                    <a:pt x="61080" y="1509760"/>
                  </a:lnTo>
                  <a:lnTo>
                    <a:pt x="47088" y="1465949"/>
                  </a:lnTo>
                  <a:lnTo>
                    <a:pt x="34832" y="1421390"/>
                  </a:lnTo>
                  <a:lnTo>
                    <a:pt x="24353" y="1376123"/>
                  </a:lnTo>
                  <a:lnTo>
                    <a:pt x="15691" y="1330188"/>
                  </a:lnTo>
                  <a:lnTo>
                    <a:pt x="8885" y="1283624"/>
                  </a:lnTo>
                  <a:lnTo>
                    <a:pt x="3974" y="1236471"/>
                  </a:lnTo>
                  <a:lnTo>
                    <a:pt x="999" y="1188768"/>
                  </a:lnTo>
                  <a:lnTo>
                    <a:pt x="0" y="1140556"/>
                  </a:lnTo>
                  <a:lnTo>
                    <a:pt x="1000" y="1092342"/>
                  </a:lnTo>
                  <a:lnTo>
                    <a:pt x="3976" y="1044639"/>
                  </a:lnTo>
                  <a:lnTo>
                    <a:pt x="8886" y="997486"/>
                  </a:lnTo>
                  <a:lnTo>
                    <a:pt x="15692" y="950922"/>
                  </a:lnTo>
                  <a:lnTo>
                    <a:pt x="24355" y="904987"/>
                  </a:lnTo>
                  <a:lnTo>
                    <a:pt x="34833" y="859720"/>
                  </a:lnTo>
                  <a:lnTo>
                    <a:pt x="47089" y="815161"/>
                  </a:lnTo>
                  <a:lnTo>
                    <a:pt x="61082" y="771350"/>
                  </a:lnTo>
                  <a:lnTo>
                    <a:pt x="76772" y="728326"/>
                  </a:lnTo>
                  <a:lnTo>
                    <a:pt x="94121" y="686129"/>
                  </a:lnTo>
                  <a:lnTo>
                    <a:pt x="113088" y="644798"/>
                  </a:lnTo>
                  <a:lnTo>
                    <a:pt x="133634" y="604373"/>
                  </a:lnTo>
                  <a:lnTo>
                    <a:pt x="155720" y="564894"/>
                  </a:lnTo>
                  <a:lnTo>
                    <a:pt x="179305" y="526400"/>
                  </a:lnTo>
                  <a:lnTo>
                    <a:pt x="204350" y="488930"/>
                  </a:lnTo>
                  <a:lnTo>
                    <a:pt x="230816" y="452525"/>
                  </a:lnTo>
                  <a:lnTo>
                    <a:pt x="258663" y="417224"/>
                  </a:lnTo>
                  <a:lnTo>
                    <a:pt x="287851" y="383066"/>
                  </a:lnTo>
                  <a:lnTo>
                    <a:pt x="318341" y="350091"/>
                  </a:lnTo>
                  <a:lnTo>
                    <a:pt x="350093" y="318339"/>
                  </a:lnTo>
                  <a:lnTo>
                    <a:pt x="383068" y="287849"/>
                  </a:lnTo>
                  <a:lnTo>
                    <a:pt x="417226" y="258661"/>
                  </a:lnTo>
                  <a:lnTo>
                    <a:pt x="452528" y="230814"/>
                  </a:lnTo>
                  <a:lnTo>
                    <a:pt x="488933" y="204348"/>
                  </a:lnTo>
                  <a:lnTo>
                    <a:pt x="526402" y="179303"/>
                  </a:lnTo>
                  <a:lnTo>
                    <a:pt x="564897" y="155718"/>
                  </a:lnTo>
                  <a:lnTo>
                    <a:pt x="604376" y="133633"/>
                  </a:lnTo>
                  <a:lnTo>
                    <a:pt x="644801" y="113087"/>
                  </a:lnTo>
                  <a:lnTo>
                    <a:pt x="686132" y="94120"/>
                  </a:lnTo>
                  <a:lnTo>
                    <a:pt x="728329" y="76771"/>
                  </a:lnTo>
                  <a:lnTo>
                    <a:pt x="771353" y="61081"/>
                  </a:lnTo>
                  <a:lnTo>
                    <a:pt x="815164" y="47088"/>
                  </a:lnTo>
                  <a:lnTo>
                    <a:pt x="859723" y="34833"/>
                  </a:lnTo>
                  <a:lnTo>
                    <a:pt x="904990" y="24354"/>
                  </a:lnTo>
                  <a:lnTo>
                    <a:pt x="950925" y="15692"/>
                  </a:lnTo>
                  <a:lnTo>
                    <a:pt x="997489" y="8886"/>
                  </a:lnTo>
                  <a:lnTo>
                    <a:pt x="1044642" y="3975"/>
                  </a:lnTo>
                  <a:lnTo>
                    <a:pt x="1092343" y="1000"/>
                  </a:lnTo>
                  <a:lnTo>
                    <a:pt x="1140555" y="0"/>
                  </a:lnTo>
                  <a:lnTo>
                    <a:pt x="1188766" y="1000"/>
                  </a:lnTo>
                  <a:lnTo>
                    <a:pt x="1236470" y="3976"/>
                  </a:lnTo>
                  <a:lnTo>
                    <a:pt x="1283624" y="8886"/>
                  </a:lnTo>
                  <a:lnTo>
                    <a:pt x="1330188" y="15692"/>
                  </a:lnTo>
                  <a:lnTo>
                    <a:pt x="1376123" y="24355"/>
                  </a:lnTo>
                  <a:lnTo>
                    <a:pt x="1421390" y="34833"/>
                  </a:lnTo>
                  <a:lnTo>
                    <a:pt x="1465948" y="47089"/>
                  </a:lnTo>
                  <a:lnTo>
                    <a:pt x="1509759" y="61082"/>
                  </a:lnTo>
                  <a:lnTo>
                    <a:pt x="1552783" y="76772"/>
                  </a:lnTo>
                  <a:lnTo>
                    <a:pt x="1594980" y="94121"/>
                  </a:lnTo>
                  <a:lnTo>
                    <a:pt x="1636311" y="113088"/>
                  </a:lnTo>
                  <a:lnTo>
                    <a:pt x="1676736" y="133634"/>
                  </a:lnTo>
                  <a:lnTo>
                    <a:pt x="1716215" y="155719"/>
                  </a:lnTo>
                  <a:lnTo>
                    <a:pt x="1754709" y="179304"/>
                  </a:lnTo>
                  <a:lnTo>
                    <a:pt x="1792179" y="204350"/>
                  </a:lnTo>
                  <a:lnTo>
                    <a:pt x="1828584" y="230815"/>
                  </a:lnTo>
                  <a:lnTo>
                    <a:pt x="1863885" y="258662"/>
                  </a:lnTo>
                  <a:lnTo>
                    <a:pt x="1898043" y="287850"/>
                  </a:lnTo>
                  <a:lnTo>
                    <a:pt x="1931018" y="318340"/>
                  </a:lnTo>
                  <a:lnTo>
                    <a:pt x="1962770" y="350093"/>
                  </a:lnTo>
                  <a:lnTo>
                    <a:pt x="1993260" y="383068"/>
                  </a:lnTo>
                  <a:lnTo>
                    <a:pt x="2022448" y="417225"/>
                  </a:lnTo>
                  <a:lnTo>
                    <a:pt x="2050295" y="452527"/>
                  </a:lnTo>
                  <a:lnTo>
                    <a:pt x="2076761" y="488932"/>
                  </a:lnTo>
                  <a:lnTo>
                    <a:pt x="2101806" y="526402"/>
                  </a:lnTo>
                  <a:lnTo>
                    <a:pt x="2125391" y="564896"/>
                  </a:lnTo>
                  <a:lnTo>
                    <a:pt x="2147476" y="604375"/>
                  </a:lnTo>
                  <a:lnTo>
                    <a:pt x="2168022" y="644800"/>
                  </a:lnTo>
                  <a:lnTo>
                    <a:pt x="2186989" y="686131"/>
                  </a:lnTo>
                  <a:lnTo>
                    <a:pt x="2204338" y="728328"/>
                  </a:lnTo>
                  <a:lnTo>
                    <a:pt x="2220028" y="771352"/>
                  </a:lnTo>
                  <a:lnTo>
                    <a:pt x="2234021" y="815163"/>
                  </a:lnTo>
                  <a:lnTo>
                    <a:pt x="2246276" y="859722"/>
                  </a:lnTo>
                  <a:lnTo>
                    <a:pt x="2256755" y="904988"/>
                  </a:lnTo>
                  <a:lnTo>
                    <a:pt x="2265417" y="950923"/>
                  </a:lnTo>
                  <a:lnTo>
                    <a:pt x="2272223" y="997487"/>
                  </a:lnTo>
                  <a:lnTo>
                    <a:pt x="2277134" y="1044640"/>
                  </a:lnTo>
                  <a:lnTo>
                    <a:pt x="2280110" y="1092343"/>
                  </a:lnTo>
                  <a:lnTo>
                    <a:pt x="2281109" y="1140556"/>
                  </a:lnTo>
                  <a:lnTo>
                    <a:pt x="2280109" y="1188769"/>
                  </a:lnTo>
                  <a:lnTo>
                    <a:pt x="2277133" y="1236472"/>
                  </a:lnTo>
                  <a:lnTo>
                    <a:pt x="2272223" y="1283625"/>
                  </a:lnTo>
                  <a:lnTo>
                    <a:pt x="2265417" y="1330189"/>
                  </a:lnTo>
                  <a:lnTo>
                    <a:pt x="2256754" y="1376124"/>
                  </a:lnTo>
                  <a:lnTo>
                    <a:pt x="2246276" y="1421391"/>
                  </a:lnTo>
                  <a:lnTo>
                    <a:pt x="2234020" y="1465949"/>
                  </a:lnTo>
                  <a:lnTo>
                    <a:pt x="2220027" y="1509760"/>
                  </a:lnTo>
                  <a:lnTo>
                    <a:pt x="2204337" y="1552784"/>
                  </a:lnTo>
                  <a:lnTo>
                    <a:pt x="2186988" y="1594981"/>
                  </a:lnTo>
                  <a:lnTo>
                    <a:pt x="2168021" y="1636312"/>
                  </a:lnTo>
                  <a:lnTo>
                    <a:pt x="2147475" y="1676737"/>
                  </a:lnTo>
                  <a:lnTo>
                    <a:pt x="2125390" y="1716216"/>
                  </a:lnTo>
                  <a:lnTo>
                    <a:pt x="2101805" y="1754711"/>
                  </a:lnTo>
                  <a:lnTo>
                    <a:pt x="2076760" y="1792180"/>
                  </a:lnTo>
                  <a:lnTo>
                    <a:pt x="2050294" y="1828585"/>
                  </a:lnTo>
                  <a:lnTo>
                    <a:pt x="2022447" y="1863887"/>
                  </a:lnTo>
                  <a:lnTo>
                    <a:pt x="1993259" y="1898044"/>
                  </a:lnTo>
                  <a:lnTo>
                    <a:pt x="1962769" y="1931019"/>
                  </a:lnTo>
                  <a:lnTo>
                    <a:pt x="1931017" y="1962771"/>
                  </a:lnTo>
                  <a:lnTo>
                    <a:pt x="1898042" y="1993261"/>
                  </a:lnTo>
                  <a:lnTo>
                    <a:pt x="1863884" y="2022449"/>
                  </a:lnTo>
                  <a:lnTo>
                    <a:pt x="1828583" y="2050296"/>
                  </a:lnTo>
                  <a:lnTo>
                    <a:pt x="1792178" y="2076762"/>
                  </a:lnTo>
                  <a:lnTo>
                    <a:pt x="1754708" y="2101807"/>
                  </a:lnTo>
                  <a:lnTo>
                    <a:pt x="1716214" y="2125392"/>
                  </a:lnTo>
                  <a:lnTo>
                    <a:pt x="1676735" y="2147477"/>
                  </a:lnTo>
                  <a:lnTo>
                    <a:pt x="1636310" y="2168023"/>
                  </a:lnTo>
                  <a:lnTo>
                    <a:pt x="1594979" y="2186990"/>
                  </a:lnTo>
                  <a:lnTo>
                    <a:pt x="1552782" y="2204339"/>
                  </a:lnTo>
                  <a:lnTo>
                    <a:pt x="1509758" y="2220029"/>
                  </a:lnTo>
                  <a:lnTo>
                    <a:pt x="1465947" y="2234022"/>
                  </a:lnTo>
                  <a:lnTo>
                    <a:pt x="1421389" y="2246278"/>
                  </a:lnTo>
                  <a:lnTo>
                    <a:pt x="1376122" y="2256756"/>
                  </a:lnTo>
                  <a:lnTo>
                    <a:pt x="1330187" y="2265419"/>
                  </a:lnTo>
                  <a:lnTo>
                    <a:pt x="1283623" y="2272225"/>
                  </a:lnTo>
                  <a:lnTo>
                    <a:pt x="1236470" y="2277135"/>
                  </a:lnTo>
                  <a:lnTo>
                    <a:pt x="1188767" y="2280111"/>
                  </a:lnTo>
                  <a:lnTo>
                    <a:pt x="1140554" y="2281112"/>
                  </a:lnTo>
                  <a:close/>
                </a:path>
              </a:pathLst>
            </a:custGeom>
            <a:solidFill>
              <a:srgbClr val="2878D9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6177467" y="1976778"/>
              <a:ext cx="608330" cy="608330"/>
            </a:xfrm>
            <a:custGeom>
              <a:rect l="l" t="t" r="r" b="b"/>
              <a:pathLst>
                <a:path w="608329" h="608330">
                  <a:moveTo>
                    <a:pt x="395392" y="608296"/>
                  </a:moveTo>
                  <a:lnTo>
                    <a:pt x="152074" y="608296"/>
                  </a:lnTo>
                  <a:lnTo>
                    <a:pt x="126796" y="603810"/>
                  </a:lnTo>
                  <a:lnTo>
                    <a:pt x="102916" y="591568"/>
                  </a:lnTo>
                  <a:lnTo>
                    <a:pt x="83085" y="573395"/>
                  </a:lnTo>
                  <a:lnTo>
                    <a:pt x="69954" y="551117"/>
                  </a:lnTo>
                  <a:lnTo>
                    <a:pt x="0" y="364978"/>
                  </a:lnTo>
                  <a:lnTo>
                    <a:pt x="0" y="304148"/>
                  </a:lnTo>
                  <a:lnTo>
                    <a:pt x="4781" y="280473"/>
                  </a:lnTo>
                  <a:lnTo>
                    <a:pt x="17818" y="261137"/>
                  </a:lnTo>
                  <a:lnTo>
                    <a:pt x="37154" y="248099"/>
                  </a:lnTo>
                  <a:lnTo>
                    <a:pt x="60829" y="243318"/>
                  </a:lnTo>
                  <a:lnTo>
                    <a:pt x="273733" y="243318"/>
                  </a:lnTo>
                  <a:lnTo>
                    <a:pt x="273733" y="60829"/>
                  </a:lnTo>
                  <a:lnTo>
                    <a:pt x="278514" y="37154"/>
                  </a:lnTo>
                  <a:lnTo>
                    <a:pt x="291552" y="17818"/>
                  </a:lnTo>
                  <a:lnTo>
                    <a:pt x="310887" y="4781"/>
                  </a:lnTo>
                  <a:lnTo>
                    <a:pt x="334563" y="0"/>
                  </a:lnTo>
                  <a:lnTo>
                    <a:pt x="364978" y="0"/>
                  </a:lnTo>
                  <a:lnTo>
                    <a:pt x="364978" y="91244"/>
                  </a:lnTo>
                  <a:lnTo>
                    <a:pt x="456222" y="304148"/>
                  </a:lnTo>
                  <a:lnTo>
                    <a:pt x="456222" y="547467"/>
                  </a:lnTo>
                  <a:lnTo>
                    <a:pt x="451441" y="571142"/>
                  </a:lnTo>
                  <a:lnTo>
                    <a:pt x="438404" y="590478"/>
                  </a:lnTo>
                  <a:lnTo>
                    <a:pt x="419068" y="603515"/>
                  </a:lnTo>
                  <a:lnTo>
                    <a:pt x="395392" y="608296"/>
                  </a:lnTo>
                  <a:close/>
                </a:path>
                <a:path w="608329" h="608330">
                  <a:moveTo>
                    <a:pt x="608296" y="608296"/>
                  </a:moveTo>
                  <a:lnTo>
                    <a:pt x="517052" y="608296"/>
                  </a:lnTo>
                  <a:lnTo>
                    <a:pt x="517052" y="304148"/>
                  </a:lnTo>
                  <a:lnTo>
                    <a:pt x="608296" y="304148"/>
                  </a:lnTo>
                  <a:lnTo>
                    <a:pt x="608296" y="608296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4569825" y="2585075"/>
              <a:ext cx="1911985" cy="1911985"/>
            </a:xfrm>
            <a:custGeom>
              <a:rect l="l" t="t" r="r" b="b"/>
              <a:pathLst>
                <a:path w="1911985" h="1911985">
                  <a:moveTo>
                    <a:pt x="955893" y="0"/>
                  </a:moveTo>
                  <a:close/>
                </a:path>
                <a:path w="1911985" h="1911985">
                  <a:moveTo>
                    <a:pt x="1911789" y="955894"/>
                  </a:moveTo>
                  <a:lnTo>
                    <a:pt x="1" y="955894"/>
                  </a:lnTo>
                  <a:lnTo>
                    <a:pt x="1171" y="908185"/>
                  </a:lnTo>
                  <a:lnTo>
                    <a:pt x="4644" y="861081"/>
                  </a:lnTo>
                  <a:lnTo>
                    <a:pt x="10365" y="814638"/>
                  </a:lnTo>
                  <a:lnTo>
                    <a:pt x="18280" y="768910"/>
                  </a:lnTo>
                  <a:lnTo>
                    <a:pt x="28334" y="723952"/>
                  </a:lnTo>
                  <a:lnTo>
                    <a:pt x="40473" y="679818"/>
                  </a:lnTo>
                  <a:lnTo>
                    <a:pt x="54640" y="636564"/>
                  </a:lnTo>
                  <a:lnTo>
                    <a:pt x="70782" y="594244"/>
                  </a:lnTo>
                  <a:lnTo>
                    <a:pt x="88844" y="552912"/>
                  </a:lnTo>
                  <a:lnTo>
                    <a:pt x="108771" y="512624"/>
                  </a:lnTo>
                  <a:lnTo>
                    <a:pt x="130509" y="473435"/>
                  </a:lnTo>
                  <a:lnTo>
                    <a:pt x="154002" y="435399"/>
                  </a:lnTo>
                  <a:lnTo>
                    <a:pt x="179195" y="398570"/>
                  </a:lnTo>
                  <a:lnTo>
                    <a:pt x="206035" y="363004"/>
                  </a:lnTo>
                  <a:lnTo>
                    <a:pt x="234466" y="328756"/>
                  </a:lnTo>
                  <a:lnTo>
                    <a:pt x="264434" y="295880"/>
                  </a:lnTo>
                  <a:lnTo>
                    <a:pt x="295883" y="264431"/>
                  </a:lnTo>
                  <a:lnTo>
                    <a:pt x="328759" y="234463"/>
                  </a:lnTo>
                  <a:lnTo>
                    <a:pt x="363007" y="206033"/>
                  </a:lnTo>
                  <a:lnTo>
                    <a:pt x="398573" y="179193"/>
                  </a:lnTo>
                  <a:lnTo>
                    <a:pt x="435402" y="153999"/>
                  </a:lnTo>
                  <a:lnTo>
                    <a:pt x="473438" y="130506"/>
                  </a:lnTo>
                  <a:lnTo>
                    <a:pt x="512627" y="108769"/>
                  </a:lnTo>
                  <a:lnTo>
                    <a:pt x="552915" y="88842"/>
                  </a:lnTo>
                  <a:lnTo>
                    <a:pt x="594247" y="70780"/>
                  </a:lnTo>
                  <a:lnTo>
                    <a:pt x="636567" y="54638"/>
                  </a:lnTo>
                  <a:lnTo>
                    <a:pt x="679822" y="40471"/>
                  </a:lnTo>
                  <a:lnTo>
                    <a:pt x="723955" y="28333"/>
                  </a:lnTo>
                  <a:lnTo>
                    <a:pt x="768914" y="18279"/>
                  </a:lnTo>
                  <a:lnTo>
                    <a:pt x="814642" y="10364"/>
                  </a:lnTo>
                  <a:lnTo>
                    <a:pt x="861085" y="4642"/>
                  </a:lnTo>
                  <a:lnTo>
                    <a:pt x="908190" y="1169"/>
                  </a:lnTo>
                  <a:lnTo>
                    <a:pt x="955893" y="0"/>
                  </a:lnTo>
                  <a:lnTo>
                    <a:pt x="1003603" y="1169"/>
                  </a:lnTo>
                  <a:lnTo>
                    <a:pt x="1050706" y="4642"/>
                  </a:lnTo>
                  <a:lnTo>
                    <a:pt x="1097149" y="10364"/>
                  </a:lnTo>
                  <a:lnTo>
                    <a:pt x="1142877" y="18279"/>
                  </a:lnTo>
                  <a:lnTo>
                    <a:pt x="1187835" y="28333"/>
                  </a:lnTo>
                  <a:lnTo>
                    <a:pt x="1231969" y="40471"/>
                  </a:lnTo>
                  <a:lnTo>
                    <a:pt x="1275224" y="54639"/>
                  </a:lnTo>
                  <a:lnTo>
                    <a:pt x="1317544" y="70781"/>
                  </a:lnTo>
                  <a:lnTo>
                    <a:pt x="1358875" y="88843"/>
                  </a:lnTo>
                  <a:lnTo>
                    <a:pt x="1399163" y="108770"/>
                  </a:lnTo>
                  <a:lnTo>
                    <a:pt x="1438352" y="130507"/>
                  </a:lnTo>
                  <a:lnTo>
                    <a:pt x="1476389" y="154000"/>
                  </a:lnTo>
                  <a:lnTo>
                    <a:pt x="1513217" y="179194"/>
                  </a:lnTo>
                  <a:lnTo>
                    <a:pt x="1548783" y="206034"/>
                  </a:lnTo>
                  <a:lnTo>
                    <a:pt x="1583031" y="234465"/>
                  </a:lnTo>
                  <a:lnTo>
                    <a:pt x="1615907" y="264432"/>
                  </a:lnTo>
                  <a:lnTo>
                    <a:pt x="1647356" y="295881"/>
                  </a:lnTo>
                  <a:lnTo>
                    <a:pt x="1677324" y="328757"/>
                  </a:lnTo>
                  <a:lnTo>
                    <a:pt x="1705755" y="363006"/>
                  </a:lnTo>
                  <a:lnTo>
                    <a:pt x="1732594" y="398572"/>
                  </a:lnTo>
                  <a:lnTo>
                    <a:pt x="1757788" y="435400"/>
                  </a:lnTo>
                  <a:lnTo>
                    <a:pt x="1781281" y="473436"/>
                  </a:lnTo>
                  <a:lnTo>
                    <a:pt x="1803018" y="512626"/>
                  </a:lnTo>
                  <a:lnTo>
                    <a:pt x="1822945" y="552914"/>
                  </a:lnTo>
                  <a:lnTo>
                    <a:pt x="1841007" y="594245"/>
                  </a:lnTo>
                  <a:lnTo>
                    <a:pt x="1857149" y="636565"/>
                  </a:lnTo>
                  <a:lnTo>
                    <a:pt x="1871317" y="679820"/>
                  </a:lnTo>
                  <a:lnTo>
                    <a:pt x="1883455" y="723953"/>
                  </a:lnTo>
                  <a:lnTo>
                    <a:pt x="1893509" y="768911"/>
                  </a:lnTo>
                  <a:lnTo>
                    <a:pt x="1901424" y="814639"/>
                  </a:lnTo>
                  <a:lnTo>
                    <a:pt x="1907146" y="861082"/>
                  </a:lnTo>
                  <a:lnTo>
                    <a:pt x="1910619" y="908186"/>
                  </a:lnTo>
                  <a:lnTo>
                    <a:pt x="1911789" y="955894"/>
                  </a:lnTo>
                  <a:close/>
                </a:path>
                <a:path w="1911985" h="1911985">
                  <a:moveTo>
                    <a:pt x="955894" y="1911788"/>
                  </a:moveTo>
                  <a:lnTo>
                    <a:pt x="908186" y="1910618"/>
                  </a:lnTo>
                  <a:lnTo>
                    <a:pt x="861083" y="1907145"/>
                  </a:lnTo>
                  <a:lnTo>
                    <a:pt x="814640" y="1901424"/>
                  </a:lnTo>
                  <a:lnTo>
                    <a:pt x="768911" y="1893509"/>
                  </a:lnTo>
                  <a:lnTo>
                    <a:pt x="723953" y="1883455"/>
                  </a:lnTo>
                  <a:lnTo>
                    <a:pt x="679820" y="1871316"/>
                  </a:lnTo>
                  <a:lnTo>
                    <a:pt x="636565" y="1857149"/>
                  </a:lnTo>
                  <a:lnTo>
                    <a:pt x="594245" y="1841007"/>
                  </a:lnTo>
                  <a:lnTo>
                    <a:pt x="552913" y="1822945"/>
                  </a:lnTo>
                  <a:lnTo>
                    <a:pt x="512626" y="1803018"/>
                  </a:lnTo>
                  <a:lnTo>
                    <a:pt x="473436" y="1781280"/>
                  </a:lnTo>
                  <a:lnTo>
                    <a:pt x="435400" y="1757788"/>
                  </a:lnTo>
                  <a:lnTo>
                    <a:pt x="398571" y="1732594"/>
                  </a:lnTo>
                  <a:lnTo>
                    <a:pt x="363006" y="1705754"/>
                  </a:lnTo>
                  <a:lnTo>
                    <a:pt x="328757" y="1677323"/>
                  </a:lnTo>
                  <a:lnTo>
                    <a:pt x="295881" y="1647356"/>
                  </a:lnTo>
                  <a:lnTo>
                    <a:pt x="264432" y="1615907"/>
                  </a:lnTo>
                  <a:lnTo>
                    <a:pt x="234465" y="1583031"/>
                  </a:lnTo>
                  <a:lnTo>
                    <a:pt x="206034" y="1548782"/>
                  </a:lnTo>
                  <a:lnTo>
                    <a:pt x="179194" y="1513217"/>
                  </a:lnTo>
                  <a:lnTo>
                    <a:pt x="154000" y="1476388"/>
                  </a:lnTo>
                  <a:lnTo>
                    <a:pt x="130507" y="1438352"/>
                  </a:lnTo>
                  <a:lnTo>
                    <a:pt x="108770" y="1399162"/>
                  </a:lnTo>
                  <a:lnTo>
                    <a:pt x="88843" y="1358875"/>
                  </a:lnTo>
                  <a:lnTo>
                    <a:pt x="70781" y="1317543"/>
                  </a:lnTo>
                  <a:lnTo>
                    <a:pt x="54639" y="1275223"/>
                  </a:lnTo>
                  <a:lnTo>
                    <a:pt x="40471" y="1231969"/>
                  </a:lnTo>
                  <a:lnTo>
                    <a:pt x="28333" y="1187835"/>
                  </a:lnTo>
                  <a:lnTo>
                    <a:pt x="18279" y="1142877"/>
                  </a:lnTo>
                  <a:lnTo>
                    <a:pt x="10364" y="1097149"/>
                  </a:lnTo>
                  <a:lnTo>
                    <a:pt x="4642" y="1050706"/>
                  </a:lnTo>
                  <a:lnTo>
                    <a:pt x="1169" y="1003602"/>
                  </a:lnTo>
                  <a:lnTo>
                    <a:pt x="0" y="955894"/>
                  </a:lnTo>
                  <a:lnTo>
                    <a:pt x="1911789" y="955894"/>
                  </a:lnTo>
                  <a:lnTo>
                    <a:pt x="1910618" y="1003603"/>
                  </a:lnTo>
                  <a:lnTo>
                    <a:pt x="1907145" y="1050706"/>
                  </a:lnTo>
                  <a:lnTo>
                    <a:pt x="1901424" y="1097149"/>
                  </a:lnTo>
                  <a:lnTo>
                    <a:pt x="1893509" y="1142877"/>
                  </a:lnTo>
                  <a:lnTo>
                    <a:pt x="1883455" y="1187835"/>
                  </a:lnTo>
                  <a:lnTo>
                    <a:pt x="1871317" y="1231969"/>
                  </a:lnTo>
                  <a:lnTo>
                    <a:pt x="1857149" y="1275223"/>
                  </a:lnTo>
                  <a:lnTo>
                    <a:pt x="1841007" y="1317544"/>
                  </a:lnTo>
                  <a:lnTo>
                    <a:pt x="1822945" y="1358875"/>
                  </a:lnTo>
                  <a:lnTo>
                    <a:pt x="1803018" y="1399163"/>
                  </a:lnTo>
                  <a:lnTo>
                    <a:pt x="1781281" y="1438352"/>
                  </a:lnTo>
                  <a:lnTo>
                    <a:pt x="1757788" y="1476388"/>
                  </a:lnTo>
                  <a:lnTo>
                    <a:pt x="1732594" y="1513217"/>
                  </a:lnTo>
                  <a:lnTo>
                    <a:pt x="1705754" y="1548783"/>
                  </a:lnTo>
                  <a:lnTo>
                    <a:pt x="1677323" y="1583031"/>
                  </a:lnTo>
                  <a:lnTo>
                    <a:pt x="1647356" y="1615907"/>
                  </a:lnTo>
                  <a:lnTo>
                    <a:pt x="1615907" y="1647356"/>
                  </a:lnTo>
                  <a:lnTo>
                    <a:pt x="1583031" y="1677323"/>
                  </a:lnTo>
                  <a:lnTo>
                    <a:pt x="1548783" y="1705754"/>
                  </a:lnTo>
                  <a:lnTo>
                    <a:pt x="1513217" y="1732594"/>
                  </a:lnTo>
                  <a:lnTo>
                    <a:pt x="1476388" y="1757788"/>
                  </a:lnTo>
                  <a:lnTo>
                    <a:pt x="1438352" y="1781281"/>
                  </a:lnTo>
                  <a:lnTo>
                    <a:pt x="1399163" y="1803018"/>
                  </a:lnTo>
                  <a:lnTo>
                    <a:pt x="1358875" y="1822945"/>
                  </a:lnTo>
                  <a:lnTo>
                    <a:pt x="1317544" y="1841007"/>
                  </a:lnTo>
                  <a:lnTo>
                    <a:pt x="1275223" y="1857149"/>
                  </a:lnTo>
                  <a:lnTo>
                    <a:pt x="1231969" y="1871316"/>
                  </a:lnTo>
                  <a:lnTo>
                    <a:pt x="1187835" y="1883455"/>
                  </a:lnTo>
                  <a:lnTo>
                    <a:pt x="1142877" y="1893509"/>
                  </a:lnTo>
                  <a:lnTo>
                    <a:pt x="1097149" y="1901424"/>
                  </a:lnTo>
                  <a:lnTo>
                    <a:pt x="1050706" y="1907145"/>
                  </a:lnTo>
                  <a:lnTo>
                    <a:pt x="1003603" y="1910618"/>
                  </a:lnTo>
                  <a:lnTo>
                    <a:pt x="955894" y="1911788"/>
                  </a:lnTo>
                  <a:close/>
                </a:path>
              </a:pathLst>
            </a:custGeom>
            <a:solidFill>
              <a:srgbClr val="AACAE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5156398" y="3235877"/>
              <a:ext cx="739140" cy="610235"/>
            </a:xfrm>
            <a:custGeom>
              <a:rect l="l" t="t" r="r" b="b"/>
              <a:pathLst>
                <a:path w="739139" h="610235">
                  <a:moveTo>
                    <a:pt x="0" y="274583"/>
                  </a:moveTo>
                  <a:lnTo>
                    <a:pt x="0" y="91528"/>
                  </a:lnTo>
                  <a:lnTo>
                    <a:pt x="221593" y="0"/>
                  </a:lnTo>
                  <a:lnTo>
                    <a:pt x="258526" y="0"/>
                  </a:lnTo>
                  <a:lnTo>
                    <a:pt x="267232" y="35627"/>
                  </a:lnTo>
                  <a:lnTo>
                    <a:pt x="290977" y="64720"/>
                  </a:lnTo>
                  <a:lnTo>
                    <a:pt x="326195" y="84335"/>
                  </a:lnTo>
                  <a:lnTo>
                    <a:pt x="369323" y="91528"/>
                  </a:lnTo>
                  <a:lnTo>
                    <a:pt x="738645" y="91528"/>
                  </a:lnTo>
                  <a:lnTo>
                    <a:pt x="738645" y="244074"/>
                  </a:lnTo>
                  <a:lnTo>
                    <a:pt x="147729" y="244074"/>
                  </a:lnTo>
                  <a:lnTo>
                    <a:pt x="0" y="274583"/>
                  </a:lnTo>
                  <a:close/>
                </a:path>
                <a:path w="739139" h="610235">
                  <a:moveTo>
                    <a:pt x="738645" y="91528"/>
                  </a:moveTo>
                  <a:lnTo>
                    <a:pt x="369323" y="91528"/>
                  </a:lnTo>
                  <a:lnTo>
                    <a:pt x="412450" y="84335"/>
                  </a:lnTo>
                  <a:lnTo>
                    <a:pt x="447668" y="64720"/>
                  </a:lnTo>
                  <a:lnTo>
                    <a:pt x="471413" y="35627"/>
                  </a:lnTo>
                  <a:lnTo>
                    <a:pt x="480119" y="0"/>
                  </a:lnTo>
                  <a:lnTo>
                    <a:pt x="517052" y="0"/>
                  </a:lnTo>
                  <a:lnTo>
                    <a:pt x="738645" y="91528"/>
                  </a:lnTo>
                  <a:close/>
                </a:path>
                <a:path w="739139" h="610235">
                  <a:moveTo>
                    <a:pt x="590916" y="610186"/>
                  </a:moveTo>
                  <a:lnTo>
                    <a:pt x="147729" y="610186"/>
                  </a:lnTo>
                  <a:lnTo>
                    <a:pt x="147729" y="244074"/>
                  </a:lnTo>
                  <a:lnTo>
                    <a:pt x="590916" y="244074"/>
                  </a:lnTo>
                  <a:lnTo>
                    <a:pt x="590916" y="610186"/>
                  </a:lnTo>
                  <a:close/>
                </a:path>
                <a:path w="739139" h="610235">
                  <a:moveTo>
                    <a:pt x="738645" y="274583"/>
                  </a:moveTo>
                  <a:lnTo>
                    <a:pt x="590916" y="244074"/>
                  </a:lnTo>
                  <a:lnTo>
                    <a:pt x="738645" y="244074"/>
                  </a:lnTo>
                  <a:lnTo>
                    <a:pt x="738645" y="274583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5905902" y="3792071"/>
              <a:ext cx="1520825" cy="1520825"/>
            </a:xfrm>
            <a:custGeom>
              <a:rect l="l" t="t" r="r" b="b"/>
              <a:pathLst>
                <a:path w="1520825" h="1520825">
                  <a:moveTo>
                    <a:pt x="1520741" y="760371"/>
                  </a:moveTo>
                  <a:lnTo>
                    <a:pt x="3" y="760371"/>
                  </a:lnTo>
                  <a:lnTo>
                    <a:pt x="1499" y="712283"/>
                  </a:lnTo>
                  <a:lnTo>
                    <a:pt x="5928" y="664990"/>
                  </a:lnTo>
                  <a:lnTo>
                    <a:pt x="13200" y="618582"/>
                  </a:lnTo>
                  <a:lnTo>
                    <a:pt x="23226" y="573146"/>
                  </a:lnTo>
                  <a:lnTo>
                    <a:pt x="35918" y="528773"/>
                  </a:lnTo>
                  <a:lnTo>
                    <a:pt x="51185" y="485550"/>
                  </a:lnTo>
                  <a:lnTo>
                    <a:pt x="68940" y="443568"/>
                  </a:lnTo>
                  <a:lnTo>
                    <a:pt x="89093" y="402915"/>
                  </a:lnTo>
                  <a:lnTo>
                    <a:pt x="111555" y="363680"/>
                  </a:lnTo>
                  <a:lnTo>
                    <a:pt x="136237" y="325953"/>
                  </a:lnTo>
                  <a:lnTo>
                    <a:pt x="163050" y="289822"/>
                  </a:lnTo>
                  <a:lnTo>
                    <a:pt x="191905" y="255377"/>
                  </a:lnTo>
                  <a:lnTo>
                    <a:pt x="222712" y="222706"/>
                  </a:lnTo>
                  <a:lnTo>
                    <a:pt x="255383" y="191899"/>
                  </a:lnTo>
                  <a:lnTo>
                    <a:pt x="289829" y="163044"/>
                  </a:lnTo>
                  <a:lnTo>
                    <a:pt x="325960" y="136232"/>
                  </a:lnTo>
                  <a:lnTo>
                    <a:pt x="363687" y="111550"/>
                  </a:lnTo>
                  <a:lnTo>
                    <a:pt x="402922" y="89088"/>
                  </a:lnTo>
                  <a:lnTo>
                    <a:pt x="443575" y="68935"/>
                  </a:lnTo>
                  <a:lnTo>
                    <a:pt x="485558" y="51181"/>
                  </a:lnTo>
                  <a:lnTo>
                    <a:pt x="528780" y="35913"/>
                  </a:lnTo>
                  <a:lnTo>
                    <a:pt x="573154" y="23222"/>
                  </a:lnTo>
                  <a:lnTo>
                    <a:pt x="618591" y="13195"/>
                  </a:lnTo>
                  <a:lnTo>
                    <a:pt x="665001" y="5924"/>
                  </a:lnTo>
                  <a:lnTo>
                    <a:pt x="712303" y="1495"/>
                  </a:lnTo>
                  <a:lnTo>
                    <a:pt x="760373" y="0"/>
                  </a:lnTo>
                  <a:lnTo>
                    <a:pt x="808463" y="1496"/>
                  </a:lnTo>
                  <a:lnTo>
                    <a:pt x="855754" y="5924"/>
                  </a:lnTo>
                  <a:lnTo>
                    <a:pt x="902162" y="13196"/>
                  </a:lnTo>
                  <a:lnTo>
                    <a:pt x="947597" y="23222"/>
                  </a:lnTo>
                  <a:lnTo>
                    <a:pt x="991970" y="35914"/>
                  </a:lnTo>
                  <a:lnTo>
                    <a:pt x="1035192" y="51182"/>
                  </a:lnTo>
                  <a:lnTo>
                    <a:pt x="1077174" y="68937"/>
                  </a:lnTo>
                  <a:lnTo>
                    <a:pt x="1117827" y="89090"/>
                  </a:lnTo>
                  <a:lnTo>
                    <a:pt x="1157062" y="111551"/>
                  </a:lnTo>
                  <a:lnTo>
                    <a:pt x="1194789" y="136233"/>
                  </a:lnTo>
                  <a:lnTo>
                    <a:pt x="1230920" y="163046"/>
                  </a:lnTo>
                  <a:lnTo>
                    <a:pt x="1265365" y="191900"/>
                  </a:lnTo>
                  <a:lnTo>
                    <a:pt x="1298036" y="222708"/>
                  </a:lnTo>
                  <a:lnTo>
                    <a:pt x="1328843" y="255379"/>
                  </a:lnTo>
                  <a:lnTo>
                    <a:pt x="1357697" y="289824"/>
                  </a:lnTo>
                  <a:lnTo>
                    <a:pt x="1384510" y="325955"/>
                  </a:lnTo>
                  <a:lnTo>
                    <a:pt x="1409192" y="363682"/>
                  </a:lnTo>
                  <a:lnTo>
                    <a:pt x="1431653" y="402917"/>
                  </a:lnTo>
                  <a:lnTo>
                    <a:pt x="1451806" y="443570"/>
                  </a:lnTo>
                  <a:lnTo>
                    <a:pt x="1469561" y="485552"/>
                  </a:lnTo>
                  <a:lnTo>
                    <a:pt x="1484829" y="528774"/>
                  </a:lnTo>
                  <a:lnTo>
                    <a:pt x="1497520" y="573148"/>
                  </a:lnTo>
                  <a:lnTo>
                    <a:pt x="1507546" y="618583"/>
                  </a:lnTo>
                  <a:lnTo>
                    <a:pt x="1514818" y="664992"/>
                  </a:lnTo>
                  <a:lnTo>
                    <a:pt x="1519246" y="712284"/>
                  </a:lnTo>
                  <a:lnTo>
                    <a:pt x="1520741" y="760371"/>
                  </a:lnTo>
                  <a:close/>
                </a:path>
                <a:path w="1520825" h="1520825">
                  <a:moveTo>
                    <a:pt x="760370" y="1520739"/>
                  </a:moveTo>
                  <a:lnTo>
                    <a:pt x="712283" y="1519243"/>
                  </a:lnTo>
                  <a:lnTo>
                    <a:pt x="664991" y="1514815"/>
                  </a:lnTo>
                  <a:lnTo>
                    <a:pt x="618583" y="1507543"/>
                  </a:lnTo>
                  <a:lnTo>
                    <a:pt x="573147" y="1497517"/>
                  </a:lnTo>
                  <a:lnTo>
                    <a:pt x="528774" y="1484825"/>
                  </a:lnTo>
                  <a:lnTo>
                    <a:pt x="485551" y="1469558"/>
                  </a:lnTo>
                  <a:lnTo>
                    <a:pt x="443569" y="1451803"/>
                  </a:lnTo>
                  <a:lnTo>
                    <a:pt x="402916" y="1431650"/>
                  </a:lnTo>
                  <a:lnTo>
                    <a:pt x="363682" y="1409188"/>
                  </a:lnTo>
                  <a:lnTo>
                    <a:pt x="325954" y="1384506"/>
                  </a:lnTo>
                  <a:lnTo>
                    <a:pt x="289823" y="1357694"/>
                  </a:lnTo>
                  <a:lnTo>
                    <a:pt x="255378" y="1328839"/>
                  </a:lnTo>
                  <a:lnTo>
                    <a:pt x="222707" y="1298032"/>
                  </a:lnTo>
                  <a:lnTo>
                    <a:pt x="191900" y="1265361"/>
                  </a:lnTo>
                  <a:lnTo>
                    <a:pt x="163046" y="1230916"/>
                  </a:lnTo>
                  <a:lnTo>
                    <a:pt x="136233" y="1194785"/>
                  </a:lnTo>
                  <a:lnTo>
                    <a:pt x="111551" y="1157058"/>
                  </a:lnTo>
                  <a:lnTo>
                    <a:pt x="89089" y="1117823"/>
                  </a:lnTo>
                  <a:lnTo>
                    <a:pt x="68936" y="1077170"/>
                  </a:lnTo>
                  <a:lnTo>
                    <a:pt x="51181" y="1035188"/>
                  </a:lnTo>
                  <a:lnTo>
                    <a:pt x="35914" y="991966"/>
                  </a:lnTo>
                  <a:lnTo>
                    <a:pt x="23222" y="947592"/>
                  </a:lnTo>
                  <a:lnTo>
                    <a:pt x="13196" y="902157"/>
                  </a:lnTo>
                  <a:lnTo>
                    <a:pt x="5924" y="855749"/>
                  </a:lnTo>
                  <a:lnTo>
                    <a:pt x="1495" y="808456"/>
                  </a:lnTo>
                  <a:lnTo>
                    <a:pt x="0" y="760369"/>
                  </a:lnTo>
                  <a:lnTo>
                    <a:pt x="1520741" y="760371"/>
                  </a:lnTo>
                  <a:lnTo>
                    <a:pt x="1519245" y="808456"/>
                  </a:lnTo>
                  <a:lnTo>
                    <a:pt x="1514816" y="855749"/>
                  </a:lnTo>
                  <a:lnTo>
                    <a:pt x="1507545" y="902157"/>
                  </a:lnTo>
                  <a:lnTo>
                    <a:pt x="1497518" y="947592"/>
                  </a:lnTo>
                  <a:lnTo>
                    <a:pt x="1484827" y="991966"/>
                  </a:lnTo>
                  <a:lnTo>
                    <a:pt x="1469559" y="1035188"/>
                  </a:lnTo>
                  <a:lnTo>
                    <a:pt x="1451804" y="1077170"/>
                  </a:lnTo>
                  <a:lnTo>
                    <a:pt x="1431651" y="1117823"/>
                  </a:lnTo>
                  <a:lnTo>
                    <a:pt x="1409190" y="1157058"/>
                  </a:lnTo>
                  <a:lnTo>
                    <a:pt x="1384508" y="1194785"/>
                  </a:lnTo>
                  <a:lnTo>
                    <a:pt x="1357695" y="1230916"/>
                  </a:lnTo>
                  <a:lnTo>
                    <a:pt x="1328841" y="1265362"/>
                  </a:lnTo>
                  <a:lnTo>
                    <a:pt x="1298033" y="1298033"/>
                  </a:lnTo>
                  <a:lnTo>
                    <a:pt x="1265363" y="1328840"/>
                  </a:lnTo>
                  <a:lnTo>
                    <a:pt x="1230917" y="1357694"/>
                  </a:lnTo>
                  <a:lnTo>
                    <a:pt x="1194786" y="1384507"/>
                  </a:lnTo>
                  <a:lnTo>
                    <a:pt x="1157059" y="1409189"/>
                  </a:lnTo>
                  <a:lnTo>
                    <a:pt x="1117824" y="1431651"/>
                  </a:lnTo>
                  <a:lnTo>
                    <a:pt x="1077171" y="1451804"/>
                  </a:lnTo>
                  <a:lnTo>
                    <a:pt x="1035189" y="1469558"/>
                  </a:lnTo>
                  <a:lnTo>
                    <a:pt x="991967" y="1484826"/>
                  </a:lnTo>
                  <a:lnTo>
                    <a:pt x="947594" y="1497518"/>
                  </a:lnTo>
                  <a:lnTo>
                    <a:pt x="902158" y="1507544"/>
                  </a:lnTo>
                  <a:lnTo>
                    <a:pt x="855750" y="1514816"/>
                  </a:lnTo>
                  <a:lnTo>
                    <a:pt x="808458" y="1519244"/>
                  </a:lnTo>
                  <a:lnTo>
                    <a:pt x="760370" y="1520739"/>
                  </a:lnTo>
                  <a:close/>
                </a:path>
              </a:pathLst>
            </a:custGeom>
            <a:solidFill>
              <a:srgbClr val="3490F4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6348248" y="4295207"/>
              <a:ext cx="636270" cy="514984"/>
            </a:xfrm>
            <a:custGeom>
              <a:rect l="l" t="t" r="r" b="b"/>
              <a:pathLst>
                <a:path w="636270" h="514984">
                  <a:moveTo>
                    <a:pt x="318987" y="514448"/>
                  </a:moveTo>
                  <a:lnTo>
                    <a:pt x="269145" y="483167"/>
                  </a:lnTo>
                  <a:lnTo>
                    <a:pt x="159493" y="403150"/>
                  </a:lnTo>
                  <a:lnTo>
                    <a:pt x="49841" y="295138"/>
                  </a:lnTo>
                  <a:lnTo>
                    <a:pt x="0" y="179870"/>
                  </a:lnTo>
                  <a:lnTo>
                    <a:pt x="4878" y="135323"/>
                  </a:lnTo>
                  <a:lnTo>
                    <a:pt x="19407" y="93270"/>
                  </a:lnTo>
                  <a:lnTo>
                    <a:pt x="43430" y="56213"/>
                  </a:lnTo>
                  <a:lnTo>
                    <a:pt x="76789" y="26649"/>
                  </a:lnTo>
                  <a:lnTo>
                    <a:pt x="119327" y="7078"/>
                  </a:lnTo>
                  <a:lnTo>
                    <a:pt x="170886" y="0"/>
                  </a:lnTo>
                  <a:lnTo>
                    <a:pt x="237282" y="14374"/>
                  </a:lnTo>
                  <a:lnTo>
                    <a:pt x="283385" y="45998"/>
                  </a:lnTo>
                  <a:lnTo>
                    <a:pt x="310264" y="77622"/>
                  </a:lnTo>
                  <a:lnTo>
                    <a:pt x="318987" y="91996"/>
                  </a:lnTo>
                  <a:lnTo>
                    <a:pt x="615996" y="91996"/>
                  </a:lnTo>
                  <a:lnTo>
                    <a:pt x="616302" y="92465"/>
                  </a:lnTo>
                  <a:lnTo>
                    <a:pt x="631059" y="134693"/>
                  </a:lnTo>
                  <a:lnTo>
                    <a:pt x="636060" y="179870"/>
                  </a:lnTo>
                  <a:lnTo>
                    <a:pt x="586517" y="295893"/>
                  </a:lnTo>
                  <a:lnTo>
                    <a:pt x="477523" y="403822"/>
                  </a:lnTo>
                  <a:lnTo>
                    <a:pt x="368529" y="483419"/>
                  </a:lnTo>
                  <a:lnTo>
                    <a:pt x="318987" y="514448"/>
                  </a:lnTo>
                  <a:close/>
                </a:path>
                <a:path w="636270" h="514984">
                  <a:moveTo>
                    <a:pt x="615996" y="91996"/>
                  </a:moveTo>
                  <a:lnTo>
                    <a:pt x="318987" y="91996"/>
                  </a:lnTo>
                  <a:lnTo>
                    <a:pt x="326908" y="77622"/>
                  </a:lnTo>
                  <a:lnTo>
                    <a:pt x="352452" y="45998"/>
                  </a:lnTo>
                  <a:lnTo>
                    <a:pt x="398289" y="14374"/>
                  </a:lnTo>
                  <a:lnTo>
                    <a:pt x="467088" y="0"/>
                  </a:lnTo>
                  <a:lnTo>
                    <a:pt x="517183" y="6953"/>
                  </a:lnTo>
                  <a:lnTo>
                    <a:pt x="558996" y="26246"/>
                  </a:lnTo>
                  <a:lnTo>
                    <a:pt x="592159" y="55533"/>
                  </a:lnTo>
                  <a:lnTo>
                    <a:pt x="615996" y="91996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5227003" y="4767461"/>
              <a:ext cx="1336675" cy="1336675"/>
            </a:xfrm>
            <a:custGeom>
              <a:rect l="l" t="t" r="r" b="b"/>
              <a:pathLst>
                <a:path w="1336675" h="1336675">
                  <a:moveTo>
                    <a:pt x="1336080" y="668041"/>
                  </a:moveTo>
                  <a:lnTo>
                    <a:pt x="0" y="668041"/>
                  </a:lnTo>
                  <a:lnTo>
                    <a:pt x="1678" y="620331"/>
                  </a:lnTo>
                  <a:lnTo>
                    <a:pt x="6634" y="573527"/>
                  </a:lnTo>
                  <a:lnTo>
                    <a:pt x="14757" y="527742"/>
                  </a:lnTo>
                  <a:lnTo>
                    <a:pt x="25934" y="483089"/>
                  </a:lnTo>
                  <a:lnTo>
                    <a:pt x="40050" y="439680"/>
                  </a:lnTo>
                  <a:lnTo>
                    <a:pt x="56993" y="397628"/>
                  </a:lnTo>
                  <a:lnTo>
                    <a:pt x="76651" y="357047"/>
                  </a:lnTo>
                  <a:lnTo>
                    <a:pt x="98909" y="318050"/>
                  </a:lnTo>
                  <a:lnTo>
                    <a:pt x="123656" y="280750"/>
                  </a:lnTo>
                  <a:lnTo>
                    <a:pt x="150778" y="245259"/>
                  </a:lnTo>
                  <a:lnTo>
                    <a:pt x="180161" y="211691"/>
                  </a:lnTo>
                  <a:lnTo>
                    <a:pt x="211693" y="180159"/>
                  </a:lnTo>
                  <a:lnTo>
                    <a:pt x="245261" y="150775"/>
                  </a:lnTo>
                  <a:lnTo>
                    <a:pt x="280752" y="123654"/>
                  </a:lnTo>
                  <a:lnTo>
                    <a:pt x="318053" y="98908"/>
                  </a:lnTo>
                  <a:lnTo>
                    <a:pt x="357050" y="76649"/>
                  </a:lnTo>
                  <a:lnTo>
                    <a:pt x="397631" y="56992"/>
                  </a:lnTo>
                  <a:lnTo>
                    <a:pt x="439683" y="40048"/>
                  </a:lnTo>
                  <a:lnTo>
                    <a:pt x="483092" y="25932"/>
                  </a:lnTo>
                  <a:lnTo>
                    <a:pt x="527747" y="14756"/>
                  </a:lnTo>
                  <a:lnTo>
                    <a:pt x="573533" y="6633"/>
                  </a:lnTo>
                  <a:lnTo>
                    <a:pt x="620345" y="1677"/>
                  </a:lnTo>
                  <a:lnTo>
                    <a:pt x="668040" y="0"/>
                  </a:lnTo>
                  <a:lnTo>
                    <a:pt x="715752" y="1677"/>
                  </a:lnTo>
                  <a:lnTo>
                    <a:pt x="762554" y="6634"/>
                  </a:lnTo>
                  <a:lnTo>
                    <a:pt x="808338" y="14757"/>
                  </a:lnTo>
                  <a:lnTo>
                    <a:pt x="852991" y="25933"/>
                  </a:lnTo>
                  <a:lnTo>
                    <a:pt x="896400" y="40049"/>
                  </a:lnTo>
                  <a:lnTo>
                    <a:pt x="938451" y="56993"/>
                  </a:lnTo>
                  <a:lnTo>
                    <a:pt x="979032" y="76650"/>
                  </a:lnTo>
                  <a:lnTo>
                    <a:pt x="1018029" y="98909"/>
                  </a:lnTo>
                  <a:lnTo>
                    <a:pt x="1055329" y="123655"/>
                  </a:lnTo>
                  <a:lnTo>
                    <a:pt x="1090820" y="150777"/>
                  </a:lnTo>
                  <a:lnTo>
                    <a:pt x="1124388" y="180160"/>
                  </a:lnTo>
                  <a:lnTo>
                    <a:pt x="1155920" y="211692"/>
                  </a:lnTo>
                  <a:lnTo>
                    <a:pt x="1185303" y="245260"/>
                  </a:lnTo>
                  <a:lnTo>
                    <a:pt x="1212425" y="280751"/>
                  </a:lnTo>
                  <a:lnTo>
                    <a:pt x="1237171" y="318052"/>
                  </a:lnTo>
                  <a:lnTo>
                    <a:pt x="1259430" y="357049"/>
                  </a:lnTo>
                  <a:lnTo>
                    <a:pt x="1279087" y="397630"/>
                  </a:lnTo>
                  <a:lnTo>
                    <a:pt x="1296030" y="439681"/>
                  </a:lnTo>
                  <a:lnTo>
                    <a:pt x="1310147" y="483090"/>
                  </a:lnTo>
                  <a:lnTo>
                    <a:pt x="1321323" y="527744"/>
                  </a:lnTo>
                  <a:lnTo>
                    <a:pt x="1329446" y="573528"/>
                  </a:lnTo>
                  <a:lnTo>
                    <a:pt x="1334402" y="620332"/>
                  </a:lnTo>
                  <a:lnTo>
                    <a:pt x="1336080" y="668041"/>
                  </a:lnTo>
                  <a:close/>
                </a:path>
                <a:path w="1336675" h="1336675">
                  <a:moveTo>
                    <a:pt x="668040" y="1336080"/>
                  </a:moveTo>
                  <a:lnTo>
                    <a:pt x="620331" y="1334402"/>
                  </a:lnTo>
                  <a:lnTo>
                    <a:pt x="573528" y="1329446"/>
                  </a:lnTo>
                  <a:lnTo>
                    <a:pt x="527743" y="1321323"/>
                  </a:lnTo>
                  <a:lnTo>
                    <a:pt x="483089" y="1310146"/>
                  </a:lnTo>
                  <a:lnTo>
                    <a:pt x="439680" y="1296030"/>
                  </a:lnTo>
                  <a:lnTo>
                    <a:pt x="397629" y="1279087"/>
                  </a:lnTo>
                  <a:lnTo>
                    <a:pt x="357048" y="1259429"/>
                  </a:lnTo>
                  <a:lnTo>
                    <a:pt x="318051" y="1237171"/>
                  </a:lnTo>
                  <a:lnTo>
                    <a:pt x="280750" y="1212424"/>
                  </a:lnTo>
                  <a:lnTo>
                    <a:pt x="245260" y="1185303"/>
                  </a:lnTo>
                  <a:lnTo>
                    <a:pt x="211692" y="1155920"/>
                  </a:lnTo>
                  <a:lnTo>
                    <a:pt x="180159" y="1124387"/>
                  </a:lnTo>
                  <a:lnTo>
                    <a:pt x="150776" y="1090819"/>
                  </a:lnTo>
                  <a:lnTo>
                    <a:pt x="123655" y="1055329"/>
                  </a:lnTo>
                  <a:lnTo>
                    <a:pt x="98908" y="1018028"/>
                  </a:lnTo>
                  <a:lnTo>
                    <a:pt x="76650" y="979031"/>
                  </a:lnTo>
                  <a:lnTo>
                    <a:pt x="56992" y="938450"/>
                  </a:lnTo>
                  <a:lnTo>
                    <a:pt x="40049" y="896399"/>
                  </a:lnTo>
                  <a:lnTo>
                    <a:pt x="25932" y="852990"/>
                  </a:lnTo>
                  <a:lnTo>
                    <a:pt x="14756" y="808336"/>
                  </a:lnTo>
                  <a:lnTo>
                    <a:pt x="6633" y="762551"/>
                  </a:lnTo>
                  <a:lnTo>
                    <a:pt x="1677" y="715748"/>
                  </a:lnTo>
                  <a:lnTo>
                    <a:pt x="0" y="668040"/>
                  </a:lnTo>
                  <a:lnTo>
                    <a:pt x="1336080" y="668041"/>
                  </a:lnTo>
                  <a:lnTo>
                    <a:pt x="1334402" y="715749"/>
                  </a:lnTo>
                  <a:lnTo>
                    <a:pt x="1329445" y="762552"/>
                  </a:lnTo>
                  <a:lnTo>
                    <a:pt x="1321323" y="808337"/>
                  </a:lnTo>
                  <a:lnTo>
                    <a:pt x="1310146" y="852990"/>
                  </a:lnTo>
                  <a:lnTo>
                    <a:pt x="1296030" y="896399"/>
                  </a:lnTo>
                  <a:lnTo>
                    <a:pt x="1279087" y="938451"/>
                  </a:lnTo>
                  <a:lnTo>
                    <a:pt x="1259429" y="979031"/>
                  </a:lnTo>
                  <a:lnTo>
                    <a:pt x="1237171" y="1018029"/>
                  </a:lnTo>
                  <a:lnTo>
                    <a:pt x="1212424" y="1055329"/>
                  </a:lnTo>
                  <a:lnTo>
                    <a:pt x="1185303" y="1090820"/>
                  </a:lnTo>
                  <a:lnTo>
                    <a:pt x="1155919" y="1124388"/>
                  </a:lnTo>
                  <a:lnTo>
                    <a:pt x="1124387" y="1155920"/>
                  </a:lnTo>
                  <a:lnTo>
                    <a:pt x="1090819" y="1185303"/>
                  </a:lnTo>
                  <a:lnTo>
                    <a:pt x="1055328" y="1212425"/>
                  </a:lnTo>
                  <a:lnTo>
                    <a:pt x="1018028" y="1237171"/>
                  </a:lnTo>
                  <a:lnTo>
                    <a:pt x="979031" y="1259430"/>
                  </a:lnTo>
                  <a:lnTo>
                    <a:pt x="938450" y="1279087"/>
                  </a:lnTo>
                  <a:lnTo>
                    <a:pt x="896398" y="1296030"/>
                  </a:lnTo>
                  <a:lnTo>
                    <a:pt x="852989" y="1310147"/>
                  </a:lnTo>
                  <a:lnTo>
                    <a:pt x="808336" y="1321323"/>
                  </a:lnTo>
                  <a:lnTo>
                    <a:pt x="762551" y="1329446"/>
                  </a:lnTo>
                  <a:lnTo>
                    <a:pt x="715747" y="1334402"/>
                  </a:lnTo>
                  <a:lnTo>
                    <a:pt x="668040" y="1336080"/>
                  </a:lnTo>
                  <a:close/>
                </a:path>
              </a:pathLst>
            </a:custGeom>
            <a:solidFill>
              <a:srgbClr val="94DEEE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5633396" y="5226379"/>
              <a:ext cx="523875" cy="418465"/>
            </a:xfrm>
            <a:custGeom>
              <a:rect l="l" t="t" r="r" b="b"/>
              <a:pathLst>
                <a:path w="523875" h="418464">
                  <a:moveTo>
                    <a:pt x="130823" y="418246"/>
                  </a:moveTo>
                  <a:lnTo>
                    <a:pt x="32706" y="418246"/>
                  </a:lnTo>
                  <a:lnTo>
                    <a:pt x="19972" y="415899"/>
                  </a:lnTo>
                  <a:lnTo>
                    <a:pt x="9576" y="409498"/>
                  </a:lnTo>
                  <a:lnTo>
                    <a:pt x="2569" y="400002"/>
                  </a:lnTo>
                  <a:lnTo>
                    <a:pt x="0" y="388371"/>
                  </a:lnTo>
                  <a:lnTo>
                    <a:pt x="0" y="268872"/>
                  </a:lnTo>
                  <a:lnTo>
                    <a:pt x="2569" y="257241"/>
                  </a:lnTo>
                  <a:lnTo>
                    <a:pt x="9576" y="247745"/>
                  </a:lnTo>
                  <a:lnTo>
                    <a:pt x="19972" y="241344"/>
                  </a:lnTo>
                  <a:lnTo>
                    <a:pt x="32706" y="238997"/>
                  </a:lnTo>
                  <a:lnTo>
                    <a:pt x="65411" y="238997"/>
                  </a:lnTo>
                  <a:lnTo>
                    <a:pt x="65411" y="179248"/>
                  </a:lnTo>
                  <a:lnTo>
                    <a:pt x="72424" y="131609"/>
                  </a:lnTo>
                  <a:lnTo>
                    <a:pt x="92212" y="88794"/>
                  </a:lnTo>
                  <a:lnTo>
                    <a:pt x="122903" y="52514"/>
                  </a:lnTo>
                  <a:lnTo>
                    <a:pt x="162621" y="24480"/>
                  </a:lnTo>
                  <a:lnTo>
                    <a:pt x="209494" y="6405"/>
                  </a:lnTo>
                  <a:lnTo>
                    <a:pt x="261647" y="0"/>
                  </a:lnTo>
                  <a:lnTo>
                    <a:pt x="313801" y="6405"/>
                  </a:lnTo>
                  <a:lnTo>
                    <a:pt x="360673" y="24480"/>
                  </a:lnTo>
                  <a:lnTo>
                    <a:pt x="400392" y="52514"/>
                  </a:lnTo>
                  <a:lnTo>
                    <a:pt x="406512" y="59749"/>
                  </a:lnTo>
                  <a:lnTo>
                    <a:pt x="261647" y="59749"/>
                  </a:lnTo>
                  <a:lnTo>
                    <a:pt x="210754" y="69149"/>
                  </a:lnTo>
                  <a:lnTo>
                    <a:pt x="169167" y="94773"/>
                  </a:lnTo>
                  <a:lnTo>
                    <a:pt x="141114" y="132761"/>
                  </a:lnTo>
                  <a:lnTo>
                    <a:pt x="130823" y="179248"/>
                  </a:lnTo>
                  <a:lnTo>
                    <a:pt x="130823" y="418246"/>
                  </a:lnTo>
                  <a:close/>
                </a:path>
                <a:path w="523875" h="418464">
                  <a:moveTo>
                    <a:pt x="490589" y="418246"/>
                  </a:moveTo>
                  <a:lnTo>
                    <a:pt x="392471" y="418246"/>
                  </a:lnTo>
                  <a:lnTo>
                    <a:pt x="392471" y="179248"/>
                  </a:lnTo>
                  <a:lnTo>
                    <a:pt x="382180" y="132761"/>
                  </a:lnTo>
                  <a:lnTo>
                    <a:pt x="354127" y="94773"/>
                  </a:lnTo>
                  <a:lnTo>
                    <a:pt x="312540" y="69149"/>
                  </a:lnTo>
                  <a:lnTo>
                    <a:pt x="261647" y="59749"/>
                  </a:lnTo>
                  <a:lnTo>
                    <a:pt x="406512" y="59749"/>
                  </a:lnTo>
                  <a:lnTo>
                    <a:pt x="431082" y="88794"/>
                  </a:lnTo>
                  <a:lnTo>
                    <a:pt x="450870" y="131609"/>
                  </a:lnTo>
                  <a:lnTo>
                    <a:pt x="457883" y="179248"/>
                  </a:lnTo>
                  <a:lnTo>
                    <a:pt x="457883" y="238997"/>
                  </a:lnTo>
                  <a:lnTo>
                    <a:pt x="490589" y="238997"/>
                  </a:lnTo>
                  <a:lnTo>
                    <a:pt x="503322" y="241344"/>
                  </a:lnTo>
                  <a:lnTo>
                    <a:pt x="513718" y="247745"/>
                  </a:lnTo>
                  <a:lnTo>
                    <a:pt x="520725" y="257241"/>
                  </a:lnTo>
                  <a:lnTo>
                    <a:pt x="523295" y="268872"/>
                  </a:lnTo>
                  <a:lnTo>
                    <a:pt x="523295" y="388371"/>
                  </a:lnTo>
                  <a:lnTo>
                    <a:pt x="520725" y="400002"/>
                  </a:lnTo>
                  <a:lnTo>
                    <a:pt x="513718" y="409498"/>
                  </a:lnTo>
                  <a:lnTo>
                    <a:pt x="503322" y="415899"/>
                  </a:lnTo>
                  <a:lnTo>
                    <a:pt x="490589" y="418246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1" name="object 11"/>
          <p:cNvSpPr txBox="1"/>
          <p:nvPr/>
        </p:nvSpPr>
        <p:spPr>
          <a:xfrm>
            <a:off x="8146873" y="1497058"/>
            <a:ext cx="3073400" cy="15525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15">
                <a:solidFill>
                  <a:srgbClr val="3490F4"/>
                </a:solidFill>
                <a:latin typeface="微软雅黑"/>
                <a:cs typeface="微软雅黑"/>
              </a:rPr>
              <a:t>家居用品</a:t>
            </a:r>
            <a:endParaRPr sz="16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60"/>
              </a:spcBef>
            </a:pPr>
            <a:endParaRPr sz="1050">
              <a:latin typeface="微软雅黑"/>
              <a:cs typeface="微软雅黑"/>
            </a:endParaRPr>
          </a:p>
          <a:p>
            <a:pPr marL="12700" marR="5080" algn="just">
              <a:lnSpc>
                <a:spcPct val="150000"/>
              </a:lnSpc>
              <a:spcBef>
                <a:spcPts val="5"/>
              </a:spcBef>
            </a:pPr>
            <a:r>
              <a:rPr sz="1500" spc="-5">
                <a:latin typeface="微软雅黑"/>
                <a:cs typeface="微软雅黑"/>
              </a:rPr>
              <a:t>塑料家居用品如餐具、收纳盒等因其轻便、耐用、美观等特点受到消费者</a:t>
            </a:r>
            <a:r>
              <a:rPr sz="1500" spc="-20">
                <a:latin typeface="微软雅黑"/>
                <a:cs typeface="微软雅黑"/>
              </a:rPr>
              <a:t>欢迎。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8146873" y="3712995"/>
            <a:ext cx="3073400" cy="12096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15">
                <a:solidFill>
                  <a:srgbClr val="3490F4"/>
                </a:solidFill>
                <a:latin typeface="微软雅黑"/>
                <a:cs typeface="微软雅黑"/>
              </a:rPr>
              <a:t>玩具领域</a:t>
            </a:r>
            <a:endParaRPr sz="16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60"/>
              </a:spcBef>
            </a:pPr>
            <a:endParaRPr sz="105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5"/>
              </a:spcBef>
            </a:pPr>
            <a:r>
              <a:rPr sz="1500" spc="-5">
                <a:latin typeface="微软雅黑"/>
                <a:cs typeface="微软雅黑"/>
              </a:rPr>
              <a:t>塑料玩具种类繁多，市场需求受季节</a:t>
            </a:r>
            <a:r>
              <a:rPr sz="1500" spc="-10">
                <a:latin typeface="微软雅黑"/>
                <a:cs typeface="微软雅黑"/>
              </a:rPr>
              <a:t>性和潮流影响较大。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3" name="object 13"/>
          <p:cNvSpPr txBox="1">
            <a:spLocks noGrp="1"/>
          </p:cNvSpPr>
          <p:nvPr>
            <p:ph sz="half" idx="2"/>
          </p:nvPr>
        </p:nvSpPr>
        <p:spPr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435225">
              <a:lnSpc>
                <a:spcPct val="100000"/>
              </a:lnSpc>
              <a:spcBef>
                <a:spcPts val="105"/>
              </a:spcBef>
            </a:pPr>
            <a:r>
              <a:rPr spc="-15"/>
              <a:t>包装领域</a:t>
            </a:r>
          </a:p>
          <a:p>
            <a:pPr>
              <a:lnSpc>
                <a:spcPct val="100000"/>
              </a:lnSpc>
              <a:spcBef>
                <a:spcPts val="60"/>
              </a:spcBef>
            </a:pPr>
            <a:endParaRPr sz="1050"/>
          </a:p>
          <a:p>
            <a:pPr marL="203200" marR="534670" indent="-190500">
              <a:lnSpc>
                <a:spcPct val="150000"/>
              </a:lnSpc>
              <a:spcBef>
                <a:spcPts val="5"/>
              </a:spcBef>
            </a:pPr>
            <a:r>
              <a:rPr sz="1500" b="0" spc="-5">
                <a:solidFill>
                  <a:srgbClr val="000000"/>
                </a:solidFill>
                <a:latin typeface="微软雅黑"/>
                <a:cs typeface="微软雅黑"/>
              </a:rPr>
              <a:t>随着电商、快递等行业的快速发展，塑</a:t>
            </a:r>
            <a:r>
              <a:rPr sz="1500" b="0" spc="-50">
                <a:solidFill>
                  <a:srgbClr val="000000"/>
                </a:solidFill>
                <a:latin typeface="微软雅黑"/>
                <a:cs typeface="微软雅黑"/>
              </a:rPr>
              <a:t> </a:t>
            </a:r>
            <a:r>
              <a:rPr sz="1500" b="0" spc="-5">
                <a:solidFill>
                  <a:srgbClr val="000000"/>
                </a:solidFill>
                <a:latin typeface="微软雅黑"/>
                <a:cs typeface="微软雅黑"/>
              </a:rPr>
              <a:t>料包装材料需求持续增长，如气泡膜、</a:t>
            </a:r>
            <a:endParaRPr sz="1500">
              <a:latin typeface="微软雅黑"/>
              <a:cs typeface="微软雅黑"/>
            </a:endParaRPr>
          </a:p>
          <a:p>
            <a:pPr marL="2488565">
              <a:lnSpc>
                <a:spcPct val="100000"/>
              </a:lnSpc>
              <a:spcBef>
                <a:spcPts val="900"/>
              </a:spcBef>
            </a:pPr>
            <a:r>
              <a:rPr sz="1500" b="0" spc="-10">
                <a:solidFill>
                  <a:srgbClr val="000000"/>
                </a:solidFill>
                <a:latin typeface="微软雅黑"/>
                <a:cs typeface="微软雅黑"/>
              </a:rPr>
              <a:t>塑料袋等。</a:t>
            </a:r>
            <a:endParaRPr sz="15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60"/>
              </a:spcBef>
            </a:pPr>
            <a:endParaRPr sz="2300">
              <a:latin typeface="微软雅黑"/>
              <a:cs typeface="微软雅黑"/>
            </a:endParaRPr>
          </a:p>
          <a:p>
            <a:pPr marL="732790" indent="2232025">
              <a:lnSpc>
                <a:spcPct val="100000"/>
              </a:lnSpc>
            </a:pPr>
            <a:r>
              <a:rPr spc="-15"/>
              <a:t>个人护理</a:t>
            </a:r>
          </a:p>
          <a:p>
            <a:pPr>
              <a:lnSpc>
                <a:spcPct val="100000"/>
              </a:lnSpc>
              <a:spcBef>
                <a:spcPts val="60"/>
              </a:spcBef>
            </a:pPr>
            <a:endParaRPr sz="1050"/>
          </a:p>
          <a:p>
            <a:pPr marL="732790" marR="196215">
              <a:lnSpc>
                <a:spcPct val="150000"/>
              </a:lnSpc>
            </a:pPr>
            <a:r>
              <a:rPr sz="1500" b="0" spc="-5">
                <a:solidFill>
                  <a:srgbClr val="000000"/>
                </a:solidFill>
                <a:latin typeface="微软雅黑"/>
                <a:cs typeface="微软雅黑"/>
              </a:rPr>
              <a:t>洗发水、沐浴露等日化产品的塑料包装需求稳定，同时牙刷、梳子等塑料</a:t>
            </a:r>
            <a:endParaRPr sz="1500">
              <a:latin typeface="微软雅黑"/>
              <a:cs typeface="微软雅黑"/>
            </a:endParaRPr>
          </a:p>
          <a:p>
            <a:pPr marL="1494790">
              <a:lnSpc>
                <a:spcPct val="100000"/>
              </a:lnSpc>
              <a:spcBef>
                <a:spcPts val="900"/>
              </a:spcBef>
            </a:pPr>
            <a:r>
              <a:rPr sz="1500" b="0" spc="-5">
                <a:solidFill>
                  <a:srgbClr val="000000"/>
                </a:solidFill>
                <a:latin typeface="微软雅黑"/>
                <a:cs typeface="微软雅黑"/>
              </a:rPr>
              <a:t>个人护理用品也有较大市场。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4" name="object 14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5" name="object 1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5" name="object 35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不同领域市场需求分析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0" y="1319126"/>
            <a:ext cx="4357370" cy="5105400"/>
            <a:chOff x="0" y="1319126"/>
            <a:chExt cx="4357370" cy="5105400"/>
          </a:xfrm>
        </p:grpSpPr>
        <p:sp>
          <p:nvSpPr>
            <p:cNvPr id="3" name="object 3"/>
            <p:cNvSpPr/>
            <p:nvPr/>
          </p:nvSpPr>
          <p:spPr>
            <a:xfrm>
              <a:off x="0" y="1319126"/>
              <a:ext cx="4357370" cy="5105400"/>
            </a:xfrm>
            <a:custGeom>
              <a:rect l="l" t="t" r="r" b="b"/>
              <a:pathLst>
                <a:path w="4357370" h="5105400">
                  <a:moveTo>
                    <a:pt x="2091266" y="12699"/>
                  </a:moveTo>
                  <a:lnTo>
                    <a:pt x="1515976" y="12699"/>
                  </a:lnTo>
                  <a:lnTo>
                    <a:pt x="1563315" y="0"/>
                  </a:lnTo>
                  <a:lnTo>
                    <a:pt x="2043927" y="0"/>
                  </a:lnTo>
                  <a:lnTo>
                    <a:pt x="2091266" y="12699"/>
                  </a:lnTo>
                  <a:close/>
                </a:path>
                <a:path w="4357370" h="5105400">
                  <a:moveTo>
                    <a:pt x="2185157" y="25399"/>
                  </a:moveTo>
                  <a:lnTo>
                    <a:pt x="1422085" y="25399"/>
                  </a:lnTo>
                  <a:lnTo>
                    <a:pt x="1468897" y="12699"/>
                  </a:lnTo>
                  <a:lnTo>
                    <a:pt x="2138345" y="12699"/>
                  </a:lnTo>
                  <a:lnTo>
                    <a:pt x="2185157" y="25399"/>
                  </a:lnTo>
                  <a:close/>
                </a:path>
                <a:path w="4357370" h="5105400">
                  <a:moveTo>
                    <a:pt x="2323908" y="50799"/>
                  </a:moveTo>
                  <a:lnTo>
                    <a:pt x="1283335" y="50799"/>
                  </a:lnTo>
                  <a:lnTo>
                    <a:pt x="1375549" y="25399"/>
                  </a:lnTo>
                  <a:lnTo>
                    <a:pt x="2231694" y="25399"/>
                  </a:lnTo>
                  <a:lnTo>
                    <a:pt x="2323908" y="50799"/>
                  </a:lnTo>
                  <a:close/>
                </a:path>
                <a:path w="4357370" h="5105400">
                  <a:moveTo>
                    <a:pt x="2369574" y="5041900"/>
                  </a:moveTo>
                  <a:lnTo>
                    <a:pt x="1237674" y="5041900"/>
                  </a:lnTo>
                  <a:lnTo>
                    <a:pt x="970438" y="4965700"/>
                  </a:lnTo>
                  <a:lnTo>
                    <a:pt x="927095" y="4940300"/>
                  </a:lnTo>
                  <a:lnTo>
                    <a:pt x="841509" y="4914900"/>
                  </a:lnTo>
                  <a:lnTo>
                    <a:pt x="799281" y="4889500"/>
                  </a:lnTo>
                  <a:lnTo>
                    <a:pt x="757439" y="4876800"/>
                  </a:lnTo>
                  <a:lnTo>
                    <a:pt x="715994" y="4851400"/>
                  </a:lnTo>
                  <a:lnTo>
                    <a:pt x="674951" y="4838700"/>
                  </a:lnTo>
                  <a:lnTo>
                    <a:pt x="634320" y="4813300"/>
                  </a:lnTo>
                  <a:lnTo>
                    <a:pt x="594107" y="4800600"/>
                  </a:lnTo>
                  <a:lnTo>
                    <a:pt x="514973" y="4749800"/>
                  </a:lnTo>
                  <a:lnTo>
                    <a:pt x="437610" y="4699000"/>
                  </a:lnTo>
                  <a:lnTo>
                    <a:pt x="362085" y="4648200"/>
                  </a:lnTo>
                  <a:lnTo>
                    <a:pt x="288459" y="4597400"/>
                  </a:lnTo>
                  <a:lnTo>
                    <a:pt x="216798" y="4546600"/>
                  </a:lnTo>
                  <a:lnTo>
                    <a:pt x="181724" y="4521200"/>
                  </a:lnTo>
                  <a:lnTo>
                    <a:pt x="147164" y="4495800"/>
                  </a:lnTo>
                  <a:lnTo>
                    <a:pt x="113128" y="4457700"/>
                  </a:lnTo>
                  <a:lnTo>
                    <a:pt x="79623" y="4432300"/>
                  </a:lnTo>
                  <a:lnTo>
                    <a:pt x="46657" y="4394200"/>
                  </a:lnTo>
                  <a:lnTo>
                    <a:pt x="14237" y="4368800"/>
                  </a:lnTo>
                  <a:lnTo>
                    <a:pt x="0" y="4356100"/>
                  </a:lnTo>
                  <a:lnTo>
                    <a:pt x="0" y="736600"/>
                  </a:lnTo>
                  <a:lnTo>
                    <a:pt x="14237" y="723900"/>
                  </a:lnTo>
                  <a:lnTo>
                    <a:pt x="46657" y="698500"/>
                  </a:lnTo>
                  <a:lnTo>
                    <a:pt x="79623" y="660400"/>
                  </a:lnTo>
                  <a:lnTo>
                    <a:pt x="113128" y="635000"/>
                  </a:lnTo>
                  <a:lnTo>
                    <a:pt x="147164" y="609600"/>
                  </a:lnTo>
                  <a:lnTo>
                    <a:pt x="181723" y="571500"/>
                  </a:lnTo>
                  <a:lnTo>
                    <a:pt x="216798" y="546100"/>
                  </a:lnTo>
                  <a:lnTo>
                    <a:pt x="288459" y="495300"/>
                  </a:lnTo>
                  <a:lnTo>
                    <a:pt x="362084" y="444500"/>
                  </a:lnTo>
                  <a:lnTo>
                    <a:pt x="437610" y="393700"/>
                  </a:lnTo>
                  <a:lnTo>
                    <a:pt x="514972" y="342900"/>
                  </a:lnTo>
                  <a:lnTo>
                    <a:pt x="594107" y="292099"/>
                  </a:lnTo>
                  <a:lnTo>
                    <a:pt x="634319" y="279399"/>
                  </a:lnTo>
                  <a:lnTo>
                    <a:pt x="674950" y="253999"/>
                  </a:lnTo>
                  <a:lnTo>
                    <a:pt x="715993" y="241299"/>
                  </a:lnTo>
                  <a:lnTo>
                    <a:pt x="757439" y="215899"/>
                  </a:lnTo>
                  <a:lnTo>
                    <a:pt x="799280" y="203199"/>
                  </a:lnTo>
                  <a:lnTo>
                    <a:pt x="841508" y="177799"/>
                  </a:lnTo>
                  <a:lnTo>
                    <a:pt x="927095" y="152399"/>
                  </a:lnTo>
                  <a:lnTo>
                    <a:pt x="970437" y="126999"/>
                  </a:lnTo>
                  <a:lnTo>
                    <a:pt x="1237673" y="50799"/>
                  </a:lnTo>
                  <a:lnTo>
                    <a:pt x="2369570" y="50799"/>
                  </a:lnTo>
                  <a:lnTo>
                    <a:pt x="2636806" y="126999"/>
                  </a:lnTo>
                  <a:lnTo>
                    <a:pt x="2680148" y="152399"/>
                  </a:lnTo>
                  <a:lnTo>
                    <a:pt x="2765735" y="177799"/>
                  </a:lnTo>
                  <a:lnTo>
                    <a:pt x="2807963" y="203199"/>
                  </a:lnTo>
                  <a:lnTo>
                    <a:pt x="2849804" y="215899"/>
                  </a:lnTo>
                  <a:lnTo>
                    <a:pt x="2891250" y="241299"/>
                  </a:lnTo>
                  <a:lnTo>
                    <a:pt x="2932293" y="253999"/>
                  </a:lnTo>
                  <a:lnTo>
                    <a:pt x="2972924" y="279399"/>
                  </a:lnTo>
                  <a:lnTo>
                    <a:pt x="3013136" y="292099"/>
                  </a:lnTo>
                  <a:lnTo>
                    <a:pt x="3092271" y="342900"/>
                  </a:lnTo>
                  <a:lnTo>
                    <a:pt x="3169633" y="393700"/>
                  </a:lnTo>
                  <a:lnTo>
                    <a:pt x="3245159" y="444500"/>
                  </a:lnTo>
                  <a:lnTo>
                    <a:pt x="3318785" y="495300"/>
                  </a:lnTo>
                  <a:lnTo>
                    <a:pt x="3390446" y="546100"/>
                  </a:lnTo>
                  <a:lnTo>
                    <a:pt x="3425520" y="571500"/>
                  </a:lnTo>
                  <a:lnTo>
                    <a:pt x="3460080" y="609600"/>
                  </a:lnTo>
                  <a:lnTo>
                    <a:pt x="3494116" y="635000"/>
                  </a:lnTo>
                  <a:lnTo>
                    <a:pt x="3527621" y="660400"/>
                  </a:lnTo>
                  <a:lnTo>
                    <a:pt x="3560587" y="698500"/>
                  </a:lnTo>
                  <a:lnTo>
                    <a:pt x="3593007" y="723900"/>
                  </a:lnTo>
                  <a:lnTo>
                    <a:pt x="3624871" y="762000"/>
                  </a:lnTo>
                  <a:lnTo>
                    <a:pt x="3656173" y="787400"/>
                  </a:lnTo>
                  <a:lnTo>
                    <a:pt x="3686904" y="825500"/>
                  </a:lnTo>
                  <a:lnTo>
                    <a:pt x="3717056" y="850900"/>
                  </a:lnTo>
                  <a:lnTo>
                    <a:pt x="3746621" y="889000"/>
                  </a:lnTo>
                  <a:lnTo>
                    <a:pt x="3775591" y="927100"/>
                  </a:lnTo>
                  <a:lnTo>
                    <a:pt x="3803958" y="965200"/>
                  </a:lnTo>
                  <a:lnTo>
                    <a:pt x="3831715" y="990600"/>
                  </a:lnTo>
                  <a:lnTo>
                    <a:pt x="3858853" y="1028700"/>
                  </a:lnTo>
                  <a:lnTo>
                    <a:pt x="3885364" y="1066800"/>
                  </a:lnTo>
                  <a:lnTo>
                    <a:pt x="3911240" y="1104900"/>
                  </a:lnTo>
                  <a:lnTo>
                    <a:pt x="3936474" y="1143000"/>
                  </a:lnTo>
                  <a:lnTo>
                    <a:pt x="3961057" y="1181100"/>
                  </a:lnTo>
                  <a:lnTo>
                    <a:pt x="3984981" y="1219200"/>
                  </a:lnTo>
                  <a:lnTo>
                    <a:pt x="4008239" y="1257300"/>
                  </a:lnTo>
                  <a:lnTo>
                    <a:pt x="4030822" y="1295400"/>
                  </a:lnTo>
                  <a:lnTo>
                    <a:pt x="4052722" y="1333500"/>
                  </a:lnTo>
                  <a:lnTo>
                    <a:pt x="4073932" y="1371600"/>
                  </a:lnTo>
                  <a:lnTo>
                    <a:pt x="4094443" y="1422400"/>
                  </a:lnTo>
                  <a:lnTo>
                    <a:pt x="4114248" y="1460500"/>
                  </a:lnTo>
                  <a:lnTo>
                    <a:pt x="4133338" y="1498600"/>
                  </a:lnTo>
                  <a:lnTo>
                    <a:pt x="4151705" y="1536700"/>
                  </a:lnTo>
                  <a:lnTo>
                    <a:pt x="4169342" y="1587500"/>
                  </a:lnTo>
                  <a:lnTo>
                    <a:pt x="4186241" y="1625600"/>
                  </a:lnTo>
                  <a:lnTo>
                    <a:pt x="4202393" y="1676400"/>
                  </a:lnTo>
                  <a:lnTo>
                    <a:pt x="4217790" y="1714500"/>
                  </a:lnTo>
                  <a:lnTo>
                    <a:pt x="4232425" y="1752600"/>
                  </a:lnTo>
                  <a:lnTo>
                    <a:pt x="4246290" y="1803400"/>
                  </a:lnTo>
                  <a:lnTo>
                    <a:pt x="4259376" y="1841500"/>
                  </a:lnTo>
                  <a:lnTo>
                    <a:pt x="4271675" y="1892300"/>
                  </a:lnTo>
                  <a:lnTo>
                    <a:pt x="4283181" y="1930400"/>
                  </a:lnTo>
                  <a:lnTo>
                    <a:pt x="4293884" y="1981200"/>
                  </a:lnTo>
                  <a:lnTo>
                    <a:pt x="4303776" y="2032000"/>
                  </a:lnTo>
                  <a:lnTo>
                    <a:pt x="4312851" y="2070100"/>
                  </a:lnTo>
                  <a:lnTo>
                    <a:pt x="4321099" y="2120900"/>
                  </a:lnTo>
                  <a:lnTo>
                    <a:pt x="4328512" y="2159000"/>
                  </a:lnTo>
                  <a:lnTo>
                    <a:pt x="4335084" y="2209800"/>
                  </a:lnTo>
                  <a:lnTo>
                    <a:pt x="4340805" y="2260600"/>
                  </a:lnTo>
                  <a:lnTo>
                    <a:pt x="4345668" y="2311400"/>
                  </a:lnTo>
                  <a:lnTo>
                    <a:pt x="4349664" y="2349500"/>
                  </a:lnTo>
                  <a:lnTo>
                    <a:pt x="4352787" y="2400300"/>
                  </a:lnTo>
                  <a:lnTo>
                    <a:pt x="4355027" y="2451100"/>
                  </a:lnTo>
                  <a:lnTo>
                    <a:pt x="4356377" y="2501900"/>
                  </a:lnTo>
                  <a:lnTo>
                    <a:pt x="4356829" y="2552700"/>
                  </a:lnTo>
                  <a:lnTo>
                    <a:pt x="4356376" y="2590800"/>
                  </a:lnTo>
                  <a:lnTo>
                    <a:pt x="4355026" y="2641600"/>
                  </a:lnTo>
                  <a:lnTo>
                    <a:pt x="4352786" y="2692400"/>
                  </a:lnTo>
                  <a:lnTo>
                    <a:pt x="4349664" y="2743200"/>
                  </a:lnTo>
                  <a:lnTo>
                    <a:pt x="4345668" y="2781300"/>
                  </a:lnTo>
                  <a:lnTo>
                    <a:pt x="4340805" y="2832100"/>
                  </a:lnTo>
                  <a:lnTo>
                    <a:pt x="4335084" y="2882900"/>
                  </a:lnTo>
                  <a:lnTo>
                    <a:pt x="4328512" y="2933700"/>
                  </a:lnTo>
                  <a:lnTo>
                    <a:pt x="4321099" y="2971800"/>
                  </a:lnTo>
                  <a:lnTo>
                    <a:pt x="4312851" y="3022600"/>
                  </a:lnTo>
                  <a:lnTo>
                    <a:pt x="4303777" y="3073400"/>
                  </a:lnTo>
                  <a:lnTo>
                    <a:pt x="4293884" y="3111500"/>
                  </a:lnTo>
                  <a:lnTo>
                    <a:pt x="4283181" y="3162300"/>
                  </a:lnTo>
                  <a:lnTo>
                    <a:pt x="4271676" y="3200400"/>
                  </a:lnTo>
                  <a:lnTo>
                    <a:pt x="4259376" y="3251200"/>
                  </a:lnTo>
                  <a:lnTo>
                    <a:pt x="4246290" y="3289300"/>
                  </a:lnTo>
                  <a:lnTo>
                    <a:pt x="4232426" y="3340100"/>
                  </a:lnTo>
                  <a:lnTo>
                    <a:pt x="4217791" y="3378200"/>
                  </a:lnTo>
                  <a:lnTo>
                    <a:pt x="4202394" y="3429000"/>
                  </a:lnTo>
                  <a:lnTo>
                    <a:pt x="4186242" y="3467100"/>
                  </a:lnTo>
                  <a:lnTo>
                    <a:pt x="4169343" y="3505200"/>
                  </a:lnTo>
                  <a:lnTo>
                    <a:pt x="4151706" y="3556000"/>
                  </a:lnTo>
                  <a:lnTo>
                    <a:pt x="4133339" y="3594100"/>
                  </a:lnTo>
                  <a:lnTo>
                    <a:pt x="4114249" y="3632200"/>
                  </a:lnTo>
                  <a:lnTo>
                    <a:pt x="4094445" y="3670300"/>
                  </a:lnTo>
                  <a:lnTo>
                    <a:pt x="4073934" y="3721100"/>
                  </a:lnTo>
                  <a:lnTo>
                    <a:pt x="4052724" y="3759200"/>
                  </a:lnTo>
                  <a:lnTo>
                    <a:pt x="4030824" y="3797300"/>
                  </a:lnTo>
                  <a:lnTo>
                    <a:pt x="4008241" y="3835400"/>
                  </a:lnTo>
                  <a:lnTo>
                    <a:pt x="3984983" y="3873500"/>
                  </a:lnTo>
                  <a:lnTo>
                    <a:pt x="3961059" y="3911600"/>
                  </a:lnTo>
                  <a:lnTo>
                    <a:pt x="3936476" y="3949700"/>
                  </a:lnTo>
                  <a:lnTo>
                    <a:pt x="3911242" y="3987800"/>
                  </a:lnTo>
                  <a:lnTo>
                    <a:pt x="3885366" y="4025900"/>
                  </a:lnTo>
                  <a:lnTo>
                    <a:pt x="3858855" y="4064000"/>
                  </a:lnTo>
                  <a:lnTo>
                    <a:pt x="3831717" y="4102100"/>
                  </a:lnTo>
                  <a:lnTo>
                    <a:pt x="3803960" y="4127500"/>
                  </a:lnTo>
                  <a:lnTo>
                    <a:pt x="3775593" y="4165600"/>
                  </a:lnTo>
                  <a:lnTo>
                    <a:pt x="3746623" y="4203700"/>
                  </a:lnTo>
                  <a:lnTo>
                    <a:pt x="3717058" y="4241800"/>
                  </a:lnTo>
                  <a:lnTo>
                    <a:pt x="3686906" y="4267200"/>
                  </a:lnTo>
                  <a:lnTo>
                    <a:pt x="3656175" y="4305300"/>
                  </a:lnTo>
                  <a:lnTo>
                    <a:pt x="3624874" y="4330700"/>
                  </a:lnTo>
                  <a:lnTo>
                    <a:pt x="3593009" y="4368800"/>
                  </a:lnTo>
                  <a:lnTo>
                    <a:pt x="3560590" y="4394200"/>
                  </a:lnTo>
                  <a:lnTo>
                    <a:pt x="3527624" y="4432300"/>
                  </a:lnTo>
                  <a:lnTo>
                    <a:pt x="3494119" y="4457700"/>
                  </a:lnTo>
                  <a:lnTo>
                    <a:pt x="3460082" y="4495800"/>
                  </a:lnTo>
                  <a:lnTo>
                    <a:pt x="3425523" y="4521200"/>
                  </a:lnTo>
                  <a:lnTo>
                    <a:pt x="3390449" y="4546600"/>
                  </a:lnTo>
                  <a:lnTo>
                    <a:pt x="3318788" y="4597400"/>
                  </a:lnTo>
                  <a:lnTo>
                    <a:pt x="3245162" y="4648200"/>
                  </a:lnTo>
                  <a:lnTo>
                    <a:pt x="3169637" y="4699000"/>
                  </a:lnTo>
                  <a:lnTo>
                    <a:pt x="3092274" y="4749800"/>
                  </a:lnTo>
                  <a:lnTo>
                    <a:pt x="3013140" y="4800600"/>
                  </a:lnTo>
                  <a:lnTo>
                    <a:pt x="2972928" y="4813300"/>
                  </a:lnTo>
                  <a:lnTo>
                    <a:pt x="2932296" y="4838700"/>
                  </a:lnTo>
                  <a:lnTo>
                    <a:pt x="2891254" y="4851400"/>
                  </a:lnTo>
                  <a:lnTo>
                    <a:pt x="2849808" y="4876800"/>
                  </a:lnTo>
                  <a:lnTo>
                    <a:pt x="2807967" y="4889500"/>
                  </a:lnTo>
                  <a:lnTo>
                    <a:pt x="2765738" y="4914900"/>
                  </a:lnTo>
                  <a:lnTo>
                    <a:pt x="2680152" y="4940300"/>
                  </a:lnTo>
                  <a:lnTo>
                    <a:pt x="2636810" y="4965700"/>
                  </a:lnTo>
                  <a:lnTo>
                    <a:pt x="2369574" y="5041900"/>
                  </a:lnTo>
                  <a:close/>
                </a:path>
                <a:path w="4357370" h="5105400">
                  <a:moveTo>
                    <a:pt x="2231698" y="5067300"/>
                  </a:moveTo>
                  <a:lnTo>
                    <a:pt x="1375550" y="5067300"/>
                  </a:lnTo>
                  <a:lnTo>
                    <a:pt x="1283336" y="5041900"/>
                  </a:lnTo>
                  <a:lnTo>
                    <a:pt x="2323912" y="5041900"/>
                  </a:lnTo>
                  <a:lnTo>
                    <a:pt x="2231698" y="5067300"/>
                  </a:lnTo>
                  <a:close/>
                </a:path>
                <a:path w="4357370" h="5105400">
                  <a:moveTo>
                    <a:pt x="2138350" y="5080000"/>
                  </a:moveTo>
                  <a:lnTo>
                    <a:pt x="1468898" y="5080000"/>
                  </a:lnTo>
                  <a:lnTo>
                    <a:pt x="1422086" y="5067300"/>
                  </a:lnTo>
                  <a:lnTo>
                    <a:pt x="2185161" y="5067300"/>
                  </a:lnTo>
                  <a:lnTo>
                    <a:pt x="2138350" y="5080000"/>
                  </a:lnTo>
                  <a:close/>
                </a:path>
                <a:path w="4357370" h="5105400">
                  <a:moveTo>
                    <a:pt x="2043931" y="5092700"/>
                  </a:moveTo>
                  <a:lnTo>
                    <a:pt x="1563316" y="5092700"/>
                  </a:lnTo>
                  <a:lnTo>
                    <a:pt x="1515977" y="5080000"/>
                  </a:lnTo>
                  <a:lnTo>
                    <a:pt x="2091270" y="5080000"/>
                  </a:lnTo>
                  <a:lnTo>
                    <a:pt x="2043931" y="5092700"/>
                  </a:lnTo>
                  <a:close/>
                </a:path>
                <a:path w="4357370" h="5105400">
                  <a:moveTo>
                    <a:pt x="1852140" y="5105400"/>
                  </a:moveTo>
                  <a:lnTo>
                    <a:pt x="1755108" y="5105400"/>
                  </a:lnTo>
                  <a:lnTo>
                    <a:pt x="1706810" y="5092700"/>
                  </a:lnTo>
                  <a:lnTo>
                    <a:pt x="1900437" y="5092700"/>
                  </a:lnTo>
                  <a:lnTo>
                    <a:pt x="1852140" y="5105400"/>
                  </a:lnTo>
                  <a:close/>
                </a:path>
              </a:pathLst>
            </a:custGeom>
            <a:solidFill>
              <a:srgbClr val="3490F4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4" name="object 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0" y="1584356"/>
              <a:ext cx="4091599" cy="4572000"/>
            </a:xfrm>
            <a:prstGeom prst="rect">
              <a:avLst/>
            </a:prstGeom>
          </p:spPr>
        </p:pic>
      </p:grpSp>
      <p:sp>
        <p:nvSpPr>
          <p:cNvPr id="5" name="object 5"/>
          <p:cNvSpPr/>
          <p:nvPr/>
        </p:nvSpPr>
        <p:spPr>
          <a:xfrm>
            <a:off x="4935910" y="5095960"/>
            <a:ext cx="993775" cy="993775"/>
          </a:xfrm>
          <a:custGeom>
            <a:rect l="l" t="t" r="r" b="b"/>
            <a:pathLst>
              <a:path w="993775" h="993775">
                <a:moveTo>
                  <a:pt x="993758" y="496879"/>
                </a:moveTo>
                <a:lnTo>
                  <a:pt x="0" y="496879"/>
                </a:lnTo>
                <a:lnTo>
                  <a:pt x="2275" y="449026"/>
                </a:lnTo>
                <a:lnTo>
                  <a:pt x="8960" y="402460"/>
                </a:lnTo>
                <a:lnTo>
                  <a:pt x="19847" y="357389"/>
                </a:lnTo>
                <a:lnTo>
                  <a:pt x="34728" y="314022"/>
                </a:lnTo>
                <a:lnTo>
                  <a:pt x="53395" y="272566"/>
                </a:lnTo>
                <a:lnTo>
                  <a:pt x="75639" y="233230"/>
                </a:lnTo>
                <a:lnTo>
                  <a:pt x="101252" y="196223"/>
                </a:lnTo>
                <a:lnTo>
                  <a:pt x="130026" y="161751"/>
                </a:lnTo>
                <a:lnTo>
                  <a:pt x="161753" y="130024"/>
                </a:lnTo>
                <a:lnTo>
                  <a:pt x="196225" y="101250"/>
                </a:lnTo>
                <a:lnTo>
                  <a:pt x="233233" y="75637"/>
                </a:lnTo>
                <a:lnTo>
                  <a:pt x="272569" y="53393"/>
                </a:lnTo>
                <a:lnTo>
                  <a:pt x="314025" y="34727"/>
                </a:lnTo>
                <a:lnTo>
                  <a:pt x="357393" y="19846"/>
                </a:lnTo>
                <a:lnTo>
                  <a:pt x="402465" y="8959"/>
                </a:lnTo>
                <a:lnTo>
                  <a:pt x="449037" y="2274"/>
                </a:lnTo>
                <a:lnTo>
                  <a:pt x="496879" y="0"/>
                </a:lnTo>
                <a:lnTo>
                  <a:pt x="544734" y="2275"/>
                </a:lnTo>
                <a:lnTo>
                  <a:pt x="591299" y="8959"/>
                </a:lnTo>
                <a:lnTo>
                  <a:pt x="636369" y="19847"/>
                </a:lnTo>
                <a:lnTo>
                  <a:pt x="679736" y="34727"/>
                </a:lnTo>
                <a:lnTo>
                  <a:pt x="721192" y="53394"/>
                </a:lnTo>
                <a:lnTo>
                  <a:pt x="760527" y="75638"/>
                </a:lnTo>
                <a:lnTo>
                  <a:pt x="797535" y="101251"/>
                </a:lnTo>
                <a:lnTo>
                  <a:pt x="832006" y="130025"/>
                </a:lnTo>
                <a:lnTo>
                  <a:pt x="863733" y="161752"/>
                </a:lnTo>
                <a:lnTo>
                  <a:pt x="892507" y="196224"/>
                </a:lnTo>
                <a:lnTo>
                  <a:pt x="918120" y="233231"/>
                </a:lnTo>
                <a:lnTo>
                  <a:pt x="940364" y="272567"/>
                </a:lnTo>
                <a:lnTo>
                  <a:pt x="959030" y="314023"/>
                </a:lnTo>
                <a:lnTo>
                  <a:pt x="973911" y="357390"/>
                </a:lnTo>
                <a:lnTo>
                  <a:pt x="984798" y="402461"/>
                </a:lnTo>
                <a:lnTo>
                  <a:pt x="991483" y="449027"/>
                </a:lnTo>
                <a:lnTo>
                  <a:pt x="993758" y="496879"/>
                </a:lnTo>
                <a:close/>
              </a:path>
              <a:path w="993775" h="993775">
                <a:moveTo>
                  <a:pt x="496879" y="993757"/>
                </a:moveTo>
                <a:lnTo>
                  <a:pt x="449026" y="991483"/>
                </a:lnTo>
                <a:lnTo>
                  <a:pt x="402460" y="984798"/>
                </a:lnTo>
                <a:lnTo>
                  <a:pt x="357390" y="973911"/>
                </a:lnTo>
                <a:lnTo>
                  <a:pt x="314022" y="959030"/>
                </a:lnTo>
                <a:lnTo>
                  <a:pt x="272567" y="940363"/>
                </a:lnTo>
                <a:lnTo>
                  <a:pt x="233231" y="918120"/>
                </a:lnTo>
                <a:lnTo>
                  <a:pt x="196223" y="892506"/>
                </a:lnTo>
                <a:lnTo>
                  <a:pt x="161752" y="863732"/>
                </a:lnTo>
                <a:lnTo>
                  <a:pt x="130025" y="832005"/>
                </a:lnTo>
                <a:lnTo>
                  <a:pt x="101251" y="797534"/>
                </a:lnTo>
                <a:lnTo>
                  <a:pt x="75638" y="760526"/>
                </a:lnTo>
                <a:lnTo>
                  <a:pt x="53394" y="721191"/>
                </a:lnTo>
                <a:lnTo>
                  <a:pt x="34727" y="679735"/>
                </a:lnTo>
                <a:lnTo>
                  <a:pt x="19846" y="636368"/>
                </a:lnTo>
                <a:lnTo>
                  <a:pt x="8959" y="591297"/>
                </a:lnTo>
                <a:lnTo>
                  <a:pt x="2274" y="544731"/>
                </a:lnTo>
                <a:lnTo>
                  <a:pt x="0" y="496878"/>
                </a:lnTo>
                <a:lnTo>
                  <a:pt x="993758" y="496879"/>
                </a:lnTo>
                <a:lnTo>
                  <a:pt x="991483" y="544731"/>
                </a:lnTo>
                <a:lnTo>
                  <a:pt x="984798" y="591297"/>
                </a:lnTo>
                <a:lnTo>
                  <a:pt x="973911" y="636368"/>
                </a:lnTo>
                <a:lnTo>
                  <a:pt x="959030" y="679735"/>
                </a:lnTo>
                <a:lnTo>
                  <a:pt x="940364" y="721191"/>
                </a:lnTo>
                <a:lnTo>
                  <a:pt x="918120" y="760526"/>
                </a:lnTo>
                <a:lnTo>
                  <a:pt x="892507" y="797534"/>
                </a:lnTo>
                <a:lnTo>
                  <a:pt x="863732" y="832006"/>
                </a:lnTo>
                <a:lnTo>
                  <a:pt x="832006" y="863732"/>
                </a:lnTo>
                <a:lnTo>
                  <a:pt x="797534" y="892507"/>
                </a:lnTo>
                <a:lnTo>
                  <a:pt x="760527" y="918120"/>
                </a:lnTo>
                <a:lnTo>
                  <a:pt x="721191" y="940364"/>
                </a:lnTo>
                <a:lnTo>
                  <a:pt x="679735" y="959030"/>
                </a:lnTo>
                <a:lnTo>
                  <a:pt x="636368" y="973911"/>
                </a:lnTo>
                <a:lnTo>
                  <a:pt x="591297" y="984798"/>
                </a:lnTo>
                <a:lnTo>
                  <a:pt x="544732" y="991483"/>
                </a:lnTo>
                <a:lnTo>
                  <a:pt x="496879" y="993757"/>
                </a:lnTo>
                <a:close/>
              </a:path>
            </a:pathLst>
          </a:custGeom>
          <a:solidFill>
            <a:srgbClr val="71A6E6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 txBox="1"/>
          <p:nvPr/>
        </p:nvSpPr>
        <p:spPr>
          <a:xfrm>
            <a:off x="5227449" y="5401831"/>
            <a:ext cx="38925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 spc="-25">
                <a:solidFill>
                  <a:srgbClr val="FFFFFF"/>
                </a:solidFill>
                <a:latin typeface="微软雅黑"/>
                <a:cs typeface="微软雅黑"/>
              </a:rPr>
              <a:t>03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6185696" y="5090781"/>
            <a:ext cx="5168900" cy="711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latin typeface="微软雅黑"/>
                <a:cs typeface="微软雅黑"/>
              </a:rPr>
              <a:t>品牌和口碑对消费者购买决策的影响较大，知名品牌和良好口碑的产品更受消费者青睐。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4935910" y="1819580"/>
            <a:ext cx="993775" cy="993775"/>
          </a:xfrm>
          <a:custGeom>
            <a:rect l="l" t="t" r="r" b="b"/>
            <a:pathLst>
              <a:path w="993775" h="993775">
                <a:moveTo>
                  <a:pt x="993758" y="496879"/>
                </a:moveTo>
                <a:lnTo>
                  <a:pt x="0" y="496879"/>
                </a:lnTo>
                <a:lnTo>
                  <a:pt x="2275" y="449026"/>
                </a:lnTo>
                <a:lnTo>
                  <a:pt x="8960" y="402460"/>
                </a:lnTo>
                <a:lnTo>
                  <a:pt x="19847" y="357389"/>
                </a:lnTo>
                <a:lnTo>
                  <a:pt x="34728" y="314022"/>
                </a:lnTo>
                <a:lnTo>
                  <a:pt x="53395" y="272566"/>
                </a:lnTo>
                <a:lnTo>
                  <a:pt x="75639" y="233230"/>
                </a:lnTo>
                <a:lnTo>
                  <a:pt x="101252" y="196223"/>
                </a:lnTo>
                <a:lnTo>
                  <a:pt x="130026" y="161751"/>
                </a:lnTo>
                <a:lnTo>
                  <a:pt x="161753" y="130024"/>
                </a:lnTo>
                <a:lnTo>
                  <a:pt x="196225" y="101250"/>
                </a:lnTo>
                <a:lnTo>
                  <a:pt x="233233" y="75637"/>
                </a:lnTo>
                <a:lnTo>
                  <a:pt x="272569" y="53393"/>
                </a:lnTo>
                <a:lnTo>
                  <a:pt x="314024" y="34727"/>
                </a:lnTo>
                <a:lnTo>
                  <a:pt x="357392" y="19846"/>
                </a:lnTo>
                <a:lnTo>
                  <a:pt x="402463" y="8959"/>
                </a:lnTo>
                <a:lnTo>
                  <a:pt x="449033" y="2274"/>
                </a:lnTo>
                <a:lnTo>
                  <a:pt x="496879" y="0"/>
                </a:lnTo>
                <a:lnTo>
                  <a:pt x="544733" y="2274"/>
                </a:lnTo>
                <a:lnTo>
                  <a:pt x="591298" y="8959"/>
                </a:lnTo>
                <a:lnTo>
                  <a:pt x="636369" y="19846"/>
                </a:lnTo>
                <a:lnTo>
                  <a:pt x="679736" y="34727"/>
                </a:lnTo>
                <a:lnTo>
                  <a:pt x="721191" y="53394"/>
                </a:lnTo>
                <a:lnTo>
                  <a:pt x="760527" y="75638"/>
                </a:lnTo>
                <a:lnTo>
                  <a:pt x="797535" y="101251"/>
                </a:lnTo>
                <a:lnTo>
                  <a:pt x="832006" y="130025"/>
                </a:lnTo>
                <a:lnTo>
                  <a:pt x="863733" y="161752"/>
                </a:lnTo>
                <a:lnTo>
                  <a:pt x="892507" y="196223"/>
                </a:lnTo>
                <a:lnTo>
                  <a:pt x="918120" y="233231"/>
                </a:lnTo>
                <a:lnTo>
                  <a:pt x="940364" y="272567"/>
                </a:lnTo>
                <a:lnTo>
                  <a:pt x="959030" y="314023"/>
                </a:lnTo>
                <a:lnTo>
                  <a:pt x="973911" y="357390"/>
                </a:lnTo>
                <a:lnTo>
                  <a:pt x="984798" y="402460"/>
                </a:lnTo>
                <a:lnTo>
                  <a:pt x="991483" y="449026"/>
                </a:lnTo>
                <a:lnTo>
                  <a:pt x="993758" y="496879"/>
                </a:lnTo>
                <a:close/>
              </a:path>
              <a:path w="993775" h="993775">
                <a:moveTo>
                  <a:pt x="496879" y="993757"/>
                </a:moveTo>
                <a:lnTo>
                  <a:pt x="449026" y="991483"/>
                </a:lnTo>
                <a:lnTo>
                  <a:pt x="402460" y="984798"/>
                </a:lnTo>
                <a:lnTo>
                  <a:pt x="357390" y="973911"/>
                </a:lnTo>
                <a:lnTo>
                  <a:pt x="314022" y="959030"/>
                </a:lnTo>
                <a:lnTo>
                  <a:pt x="272567" y="940364"/>
                </a:lnTo>
                <a:lnTo>
                  <a:pt x="233231" y="918120"/>
                </a:lnTo>
                <a:lnTo>
                  <a:pt x="196223" y="892506"/>
                </a:lnTo>
                <a:lnTo>
                  <a:pt x="161752" y="863732"/>
                </a:lnTo>
                <a:lnTo>
                  <a:pt x="130025" y="832005"/>
                </a:lnTo>
                <a:lnTo>
                  <a:pt x="101251" y="797534"/>
                </a:lnTo>
                <a:lnTo>
                  <a:pt x="75638" y="760526"/>
                </a:lnTo>
                <a:lnTo>
                  <a:pt x="53394" y="721191"/>
                </a:lnTo>
                <a:lnTo>
                  <a:pt x="34727" y="679735"/>
                </a:lnTo>
                <a:lnTo>
                  <a:pt x="19846" y="636368"/>
                </a:lnTo>
                <a:lnTo>
                  <a:pt x="8959" y="591297"/>
                </a:lnTo>
                <a:lnTo>
                  <a:pt x="2274" y="544731"/>
                </a:lnTo>
                <a:lnTo>
                  <a:pt x="0" y="496879"/>
                </a:lnTo>
                <a:lnTo>
                  <a:pt x="993758" y="496879"/>
                </a:lnTo>
                <a:lnTo>
                  <a:pt x="991483" y="544731"/>
                </a:lnTo>
                <a:lnTo>
                  <a:pt x="984798" y="591297"/>
                </a:lnTo>
                <a:lnTo>
                  <a:pt x="973911" y="636368"/>
                </a:lnTo>
                <a:lnTo>
                  <a:pt x="959030" y="679735"/>
                </a:lnTo>
                <a:lnTo>
                  <a:pt x="940364" y="721191"/>
                </a:lnTo>
                <a:lnTo>
                  <a:pt x="918120" y="760526"/>
                </a:lnTo>
                <a:lnTo>
                  <a:pt x="892506" y="797534"/>
                </a:lnTo>
                <a:lnTo>
                  <a:pt x="863732" y="832006"/>
                </a:lnTo>
                <a:lnTo>
                  <a:pt x="832006" y="863732"/>
                </a:lnTo>
                <a:lnTo>
                  <a:pt x="797534" y="892506"/>
                </a:lnTo>
                <a:lnTo>
                  <a:pt x="760527" y="918120"/>
                </a:lnTo>
                <a:lnTo>
                  <a:pt x="721191" y="940364"/>
                </a:lnTo>
                <a:lnTo>
                  <a:pt x="679735" y="959030"/>
                </a:lnTo>
                <a:lnTo>
                  <a:pt x="636368" y="973911"/>
                </a:lnTo>
                <a:lnTo>
                  <a:pt x="591297" y="984798"/>
                </a:lnTo>
                <a:lnTo>
                  <a:pt x="544732" y="991483"/>
                </a:lnTo>
                <a:lnTo>
                  <a:pt x="496879" y="993757"/>
                </a:lnTo>
                <a:close/>
              </a:path>
            </a:pathLst>
          </a:custGeom>
          <a:solidFill>
            <a:srgbClr val="71A6E6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 txBox="1"/>
          <p:nvPr/>
        </p:nvSpPr>
        <p:spPr>
          <a:xfrm>
            <a:off x="5246948" y="2137643"/>
            <a:ext cx="38925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 spc="-25">
                <a:solidFill>
                  <a:srgbClr val="FFFFFF"/>
                </a:solidFill>
                <a:latin typeface="微软雅黑"/>
                <a:cs typeface="微软雅黑"/>
              </a:rPr>
              <a:t>01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6185696" y="2004846"/>
            <a:ext cx="5359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spc="-5">
                <a:latin typeface="微软雅黑"/>
                <a:cs typeface="微软雅黑"/>
              </a:rPr>
              <a:t>消费者在购买日用塑料品时，注重产品的实用性、质量和价格。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4935910" y="3457770"/>
            <a:ext cx="993775" cy="993775"/>
          </a:xfrm>
          <a:custGeom>
            <a:rect l="l" t="t" r="r" b="b"/>
            <a:pathLst>
              <a:path w="993775" h="993775">
                <a:moveTo>
                  <a:pt x="993758" y="496879"/>
                </a:moveTo>
                <a:lnTo>
                  <a:pt x="0" y="496879"/>
                </a:lnTo>
                <a:lnTo>
                  <a:pt x="2275" y="449026"/>
                </a:lnTo>
                <a:lnTo>
                  <a:pt x="8960" y="402460"/>
                </a:lnTo>
                <a:lnTo>
                  <a:pt x="19847" y="357389"/>
                </a:lnTo>
                <a:lnTo>
                  <a:pt x="34728" y="314022"/>
                </a:lnTo>
                <a:lnTo>
                  <a:pt x="53395" y="272566"/>
                </a:lnTo>
                <a:lnTo>
                  <a:pt x="75639" y="233230"/>
                </a:lnTo>
                <a:lnTo>
                  <a:pt x="101252" y="196223"/>
                </a:lnTo>
                <a:lnTo>
                  <a:pt x="130026" y="161751"/>
                </a:lnTo>
                <a:lnTo>
                  <a:pt x="161753" y="130024"/>
                </a:lnTo>
                <a:lnTo>
                  <a:pt x="196225" y="101250"/>
                </a:lnTo>
                <a:lnTo>
                  <a:pt x="233233" y="75637"/>
                </a:lnTo>
                <a:lnTo>
                  <a:pt x="272569" y="53393"/>
                </a:lnTo>
                <a:lnTo>
                  <a:pt x="314025" y="34727"/>
                </a:lnTo>
                <a:lnTo>
                  <a:pt x="357393" y="19846"/>
                </a:lnTo>
                <a:lnTo>
                  <a:pt x="402465" y="8959"/>
                </a:lnTo>
                <a:lnTo>
                  <a:pt x="449037" y="2274"/>
                </a:lnTo>
                <a:lnTo>
                  <a:pt x="496879" y="0"/>
                </a:lnTo>
                <a:lnTo>
                  <a:pt x="544734" y="2275"/>
                </a:lnTo>
                <a:lnTo>
                  <a:pt x="591299" y="8959"/>
                </a:lnTo>
                <a:lnTo>
                  <a:pt x="636369" y="19847"/>
                </a:lnTo>
                <a:lnTo>
                  <a:pt x="679736" y="34727"/>
                </a:lnTo>
                <a:lnTo>
                  <a:pt x="721192" y="53394"/>
                </a:lnTo>
                <a:lnTo>
                  <a:pt x="760527" y="75638"/>
                </a:lnTo>
                <a:lnTo>
                  <a:pt x="797535" y="101251"/>
                </a:lnTo>
                <a:lnTo>
                  <a:pt x="832006" y="130025"/>
                </a:lnTo>
                <a:lnTo>
                  <a:pt x="863733" y="161752"/>
                </a:lnTo>
                <a:lnTo>
                  <a:pt x="892507" y="196224"/>
                </a:lnTo>
                <a:lnTo>
                  <a:pt x="918120" y="233231"/>
                </a:lnTo>
                <a:lnTo>
                  <a:pt x="940364" y="272567"/>
                </a:lnTo>
                <a:lnTo>
                  <a:pt x="959030" y="314023"/>
                </a:lnTo>
                <a:lnTo>
                  <a:pt x="973911" y="357390"/>
                </a:lnTo>
                <a:lnTo>
                  <a:pt x="984798" y="402461"/>
                </a:lnTo>
                <a:lnTo>
                  <a:pt x="991483" y="449027"/>
                </a:lnTo>
                <a:lnTo>
                  <a:pt x="993758" y="496879"/>
                </a:lnTo>
                <a:close/>
              </a:path>
              <a:path w="993775" h="993775">
                <a:moveTo>
                  <a:pt x="496879" y="993757"/>
                </a:moveTo>
                <a:lnTo>
                  <a:pt x="449026" y="991483"/>
                </a:lnTo>
                <a:lnTo>
                  <a:pt x="402460" y="984798"/>
                </a:lnTo>
                <a:lnTo>
                  <a:pt x="357390" y="973911"/>
                </a:lnTo>
                <a:lnTo>
                  <a:pt x="314022" y="959030"/>
                </a:lnTo>
                <a:lnTo>
                  <a:pt x="272567" y="940363"/>
                </a:lnTo>
                <a:lnTo>
                  <a:pt x="233231" y="918120"/>
                </a:lnTo>
                <a:lnTo>
                  <a:pt x="196223" y="892506"/>
                </a:lnTo>
                <a:lnTo>
                  <a:pt x="161752" y="863732"/>
                </a:lnTo>
                <a:lnTo>
                  <a:pt x="130025" y="832005"/>
                </a:lnTo>
                <a:lnTo>
                  <a:pt x="101251" y="797534"/>
                </a:lnTo>
                <a:lnTo>
                  <a:pt x="75638" y="760526"/>
                </a:lnTo>
                <a:lnTo>
                  <a:pt x="53394" y="721191"/>
                </a:lnTo>
                <a:lnTo>
                  <a:pt x="34727" y="679735"/>
                </a:lnTo>
                <a:lnTo>
                  <a:pt x="19846" y="636368"/>
                </a:lnTo>
                <a:lnTo>
                  <a:pt x="8959" y="591297"/>
                </a:lnTo>
                <a:lnTo>
                  <a:pt x="2274" y="544731"/>
                </a:lnTo>
                <a:lnTo>
                  <a:pt x="0" y="496878"/>
                </a:lnTo>
                <a:lnTo>
                  <a:pt x="993758" y="496879"/>
                </a:lnTo>
                <a:lnTo>
                  <a:pt x="991483" y="544731"/>
                </a:lnTo>
                <a:lnTo>
                  <a:pt x="984798" y="591297"/>
                </a:lnTo>
                <a:lnTo>
                  <a:pt x="973911" y="636368"/>
                </a:lnTo>
                <a:lnTo>
                  <a:pt x="959030" y="679735"/>
                </a:lnTo>
                <a:lnTo>
                  <a:pt x="940364" y="721191"/>
                </a:lnTo>
                <a:lnTo>
                  <a:pt x="918120" y="760526"/>
                </a:lnTo>
                <a:lnTo>
                  <a:pt x="892507" y="797534"/>
                </a:lnTo>
                <a:lnTo>
                  <a:pt x="863732" y="832006"/>
                </a:lnTo>
                <a:lnTo>
                  <a:pt x="832006" y="863732"/>
                </a:lnTo>
                <a:lnTo>
                  <a:pt x="797534" y="892507"/>
                </a:lnTo>
                <a:lnTo>
                  <a:pt x="760527" y="918120"/>
                </a:lnTo>
                <a:lnTo>
                  <a:pt x="721191" y="940364"/>
                </a:lnTo>
                <a:lnTo>
                  <a:pt x="679735" y="959030"/>
                </a:lnTo>
                <a:lnTo>
                  <a:pt x="636368" y="973911"/>
                </a:lnTo>
                <a:lnTo>
                  <a:pt x="591297" y="984798"/>
                </a:lnTo>
                <a:lnTo>
                  <a:pt x="544732" y="991483"/>
                </a:lnTo>
                <a:lnTo>
                  <a:pt x="496879" y="993757"/>
                </a:lnTo>
                <a:close/>
              </a:path>
            </a:pathLst>
          </a:custGeom>
          <a:solidFill>
            <a:srgbClr val="3490F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 txBox="1"/>
          <p:nvPr/>
        </p:nvSpPr>
        <p:spPr>
          <a:xfrm>
            <a:off x="5246948" y="3775833"/>
            <a:ext cx="38925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 spc="-25">
                <a:solidFill>
                  <a:srgbClr val="FFFFFF"/>
                </a:solidFill>
                <a:latin typeface="微软雅黑"/>
                <a:cs typeface="微软雅黑"/>
              </a:rPr>
              <a:t>02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6207125" y="3592799"/>
            <a:ext cx="5168900" cy="711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latin typeface="微软雅黑"/>
                <a:cs typeface="微软雅黑"/>
              </a:rPr>
              <a:t>随着环保意识的提高，越来越多的消费者开始关注塑料品的环保性能，如可回收、生物降解等。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4" name="object 14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5" name="object 15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5" name="object 35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消费者行为及偏好研究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454962" y="6318934"/>
            <a:ext cx="11737340" cy="123189"/>
            <a:chOff x="454962" y="6318934"/>
            <a:chExt cx="11737340" cy="123189"/>
          </a:xfrm>
        </p:grpSpPr>
        <p:sp>
          <p:nvSpPr>
            <p:cNvPr id="3" name="object 3"/>
            <p:cNvSpPr/>
            <p:nvPr/>
          </p:nvSpPr>
          <p:spPr>
            <a:xfrm>
              <a:off x="507873" y="6318934"/>
              <a:ext cx="701675" cy="123189"/>
            </a:xfrm>
            <a:custGeom>
              <a:rect l="l" t="t" r="r" b="b"/>
              <a:pathLst>
                <a:path w="701675" h="123188">
                  <a:moveTo>
                    <a:pt x="701468" y="122998"/>
                  </a:moveTo>
                  <a:lnTo>
                    <a:pt x="0" y="122998"/>
                  </a:lnTo>
                  <a:lnTo>
                    <a:pt x="0" y="0"/>
                  </a:lnTo>
                  <a:lnTo>
                    <a:pt x="701468" y="0"/>
                  </a:lnTo>
                  <a:lnTo>
                    <a:pt x="701468" y="122998"/>
                  </a:lnTo>
                  <a:close/>
                </a:path>
              </a:pathLst>
            </a:custGeom>
            <a:solidFill>
              <a:srgbClr val="71A6E6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4" name="object 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2" y="6318934"/>
              <a:ext cx="122997" cy="122998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137714" y="6318934"/>
              <a:ext cx="122997" cy="122998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1209342" y="6393164"/>
              <a:ext cx="10982960" cy="0"/>
            </a:xfrm>
            <a:custGeom>
              <a:rect l="l" t="t" r="r" b="b"/>
              <a:pathLst>
                <a:path w="10982960">
                  <a:moveTo>
                    <a:pt x="10982657" y="0"/>
                  </a:moveTo>
                  <a:lnTo>
                    <a:pt x="0" y="0"/>
                  </a:lnTo>
                  <a:lnTo>
                    <a:pt x="10982657" y="0"/>
                  </a:lnTo>
                  <a:close/>
                </a:path>
              </a:pathLst>
            </a:custGeom>
            <a:solidFill>
              <a:srgbClr val="71A6E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1209342" y="6393164"/>
              <a:ext cx="10982960" cy="0"/>
            </a:xfrm>
            <a:custGeom>
              <a:rect l="l" t="t" r="r" b="b"/>
              <a:pathLst>
                <a:path w="10982960">
                  <a:moveTo>
                    <a:pt x="0" y="0"/>
                  </a:moveTo>
                  <a:lnTo>
                    <a:pt x="10982657" y="0"/>
                  </a:lnTo>
                </a:path>
              </a:pathLst>
            </a:custGeom>
            <a:ln w="14287">
              <a:solidFill>
                <a:srgbClr val="71A6E6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8" name="object 8"/>
          <p:cNvGrpSpPr/>
          <p:nvPr/>
        </p:nvGrpSpPr>
        <p:grpSpPr>
          <a:xfrm>
            <a:off x="904944" y="1398354"/>
            <a:ext cx="3195955" cy="4346575"/>
            <a:chOff x="904944" y="1398354"/>
            <a:chExt cx="3195955" cy="4346575"/>
          </a:xfrm>
        </p:grpSpPr>
        <p:sp>
          <p:nvSpPr>
            <p:cNvPr id="9" name="object 9"/>
            <p:cNvSpPr/>
            <p:nvPr/>
          </p:nvSpPr>
          <p:spPr>
            <a:xfrm>
              <a:off x="904944" y="1398354"/>
              <a:ext cx="2590165" cy="1506855"/>
            </a:xfrm>
            <a:custGeom>
              <a:rect l="l" t="t" r="r" b="b"/>
              <a:pathLst>
                <a:path w="2590165" h="1506855">
                  <a:moveTo>
                    <a:pt x="251069" y="1506389"/>
                  </a:moveTo>
                  <a:lnTo>
                    <a:pt x="205939" y="1502343"/>
                  </a:lnTo>
                  <a:lnTo>
                    <a:pt x="163463" y="1490681"/>
                  </a:lnTo>
                  <a:lnTo>
                    <a:pt x="124350" y="1472110"/>
                  </a:lnTo>
                  <a:lnTo>
                    <a:pt x="89308" y="1447340"/>
                  </a:lnTo>
                  <a:lnTo>
                    <a:pt x="59048" y="1417079"/>
                  </a:lnTo>
                  <a:lnTo>
                    <a:pt x="34278" y="1382038"/>
                  </a:lnTo>
                  <a:lnTo>
                    <a:pt x="15707" y="1342925"/>
                  </a:lnTo>
                  <a:lnTo>
                    <a:pt x="4045" y="1300448"/>
                  </a:lnTo>
                  <a:lnTo>
                    <a:pt x="0" y="1255319"/>
                  </a:lnTo>
                  <a:lnTo>
                    <a:pt x="0" y="251069"/>
                  </a:lnTo>
                  <a:lnTo>
                    <a:pt x="4045" y="205939"/>
                  </a:lnTo>
                  <a:lnTo>
                    <a:pt x="15707" y="163463"/>
                  </a:lnTo>
                  <a:lnTo>
                    <a:pt x="34278" y="124349"/>
                  </a:lnTo>
                  <a:lnTo>
                    <a:pt x="59048" y="89308"/>
                  </a:lnTo>
                  <a:lnTo>
                    <a:pt x="89309" y="59048"/>
                  </a:lnTo>
                  <a:lnTo>
                    <a:pt x="124350" y="34278"/>
                  </a:lnTo>
                  <a:lnTo>
                    <a:pt x="163463" y="15707"/>
                  </a:lnTo>
                  <a:lnTo>
                    <a:pt x="205940" y="4045"/>
                  </a:lnTo>
                  <a:lnTo>
                    <a:pt x="251069" y="0"/>
                  </a:lnTo>
                  <a:lnTo>
                    <a:pt x="2339053" y="0"/>
                  </a:lnTo>
                  <a:lnTo>
                    <a:pt x="2384182" y="4045"/>
                  </a:lnTo>
                  <a:lnTo>
                    <a:pt x="2426659" y="15707"/>
                  </a:lnTo>
                  <a:lnTo>
                    <a:pt x="2465772" y="34278"/>
                  </a:lnTo>
                  <a:lnTo>
                    <a:pt x="2500814" y="59048"/>
                  </a:lnTo>
                  <a:lnTo>
                    <a:pt x="2531074" y="89308"/>
                  </a:lnTo>
                  <a:lnTo>
                    <a:pt x="2555844" y="124350"/>
                  </a:lnTo>
                  <a:lnTo>
                    <a:pt x="2574415" y="163463"/>
                  </a:lnTo>
                  <a:lnTo>
                    <a:pt x="2586077" y="205939"/>
                  </a:lnTo>
                  <a:lnTo>
                    <a:pt x="2590122" y="251069"/>
                  </a:lnTo>
                  <a:lnTo>
                    <a:pt x="2590122" y="1255319"/>
                  </a:lnTo>
                  <a:lnTo>
                    <a:pt x="2586077" y="1300449"/>
                  </a:lnTo>
                  <a:lnTo>
                    <a:pt x="2574415" y="1342925"/>
                  </a:lnTo>
                  <a:lnTo>
                    <a:pt x="2555844" y="1382038"/>
                  </a:lnTo>
                  <a:lnTo>
                    <a:pt x="2531074" y="1417080"/>
                  </a:lnTo>
                  <a:lnTo>
                    <a:pt x="2500813" y="1447340"/>
                  </a:lnTo>
                  <a:lnTo>
                    <a:pt x="2465772" y="1472110"/>
                  </a:lnTo>
                  <a:lnTo>
                    <a:pt x="2426659" y="1490681"/>
                  </a:lnTo>
                  <a:lnTo>
                    <a:pt x="2384183" y="1502343"/>
                  </a:lnTo>
                  <a:lnTo>
                    <a:pt x="2339053" y="1506388"/>
                  </a:lnTo>
                  <a:lnTo>
                    <a:pt x="251069" y="1506389"/>
                  </a:lnTo>
                  <a:close/>
                </a:path>
              </a:pathLst>
            </a:custGeom>
            <a:solidFill>
              <a:srgbClr val="71A6E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1218873" y="2592502"/>
              <a:ext cx="2872105" cy="3143250"/>
            </a:xfrm>
            <a:custGeom>
              <a:rect l="l" t="t" r="r" b="b"/>
              <a:pathLst>
                <a:path w="2872104" h="3143250">
                  <a:moveTo>
                    <a:pt x="478658" y="3142827"/>
                  </a:moveTo>
                  <a:lnTo>
                    <a:pt x="429715" y="3140355"/>
                  </a:lnTo>
                  <a:lnTo>
                    <a:pt x="382190" y="3133101"/>
                  </a:lnTo>
                  <a:lnTo>
                    <a:pt x="336318" y="3121307"/>
                  </a:lnTo>
                  <a:lnTo>
                    <a:pt x="292341" y="3105211"/>
                  </a:lnTo>
                  <a:lnTo>
                    <a:pt x="250500" y="3085055"/>
                  </a:lnTo>
                  <a:lnTo>
                    <a:pt x="211035" y="3061079"/>
                  </a:lnTo>
                  <a:lnTo>
                    <a:pt x="174186" y="3033524"/>
                  </a:lnTo>
                  <a:lnTo>
                    <a:pt x="140195" y="3002630"/>
                  </a:lnTo>
                  <a:lnTo>
                    <a:pt x="109301" y="2968639"/>
                  </a:lnTo>
                  <a:lnTo>
                    <a:pt x="81747" y="2931790"/>
                  </a:lnTo>
                  <a:lnTo>
                    <a:pt x="57771" y="2892325"/>
                  </a:lnTo>
                  <a:lnTo>
                    <a:pt x="37615" y="2850483"/>
                  </a:lnTo>
                  <a:lnTo>
                    <a:pt x="21519" y="2806506"/>
                  </a:lnTo>
                  <a:lnTo>
                    <a:pt x="9724" y="2760634"/>
                  </a:lnTo>
                  <a:lnTo>
                    <a:pt x="2471" y="2713108"/>
                  </a:lnTo>
                  <a:lnTo>
                    <a:pt x="0" y="2664168"/>
                  </a:lnTo>
                  <a:lnTo>
                    <a:pt x="0" y="478658"/>
                  </a:lnTo>
                  <a:lnTo>
                    <a:pt x="2471" y="429718"/>
                  </a:lnTo>
                  <a:lnTo>
                    <a:pt x="9724" y="382191"/>
                  </a:lnTo>
                  <a:lnTo>
                    <a:pt x="21519" y="336319"/>
                  </a:lnTo>
                  <a:lnTo>
                    <a:pt x="37615" y="292342"/>
                  </a:lnTo>
                  <a:lnTo>
                    <a:pt x="57771" y="250501"/>
                  </a:lnTo>
                  <a:lnTo>
                    <a:pt x="81747" y="211035"/>
                  </a:lnTo>
                  <a:lnTo>
                    <a:pt x="109302" y="174186"/>
                  </a:lnTo>
                  <a:lnTo>
                    <a:pt x="140196" y="140195"/>
                  </a:lnTo>
                  <a:lnTo>
                    <a:pt x="174187" y="109301"/>
                  </a:lnTo>
                  <a:lnTo>
                    <a:pt x="211036" y="81746"/>
                  </a:lnTo>
                  <a:lnTo>
                    <a:pt x="250502" y="57771"/>
                  </a:lnTo>
                  <a:lnTo>
                    <a:pt x="292343" y="37615"/>
                  </a:lnTo>
                  <a:lnTo>
                    <a:pt x="336321" y="21519"/>
                  </a:lnTo>
                  <a:lnTo>
                    <a:pt x="382193" y="9724"/>
                  </a:lnTo>
                  <a:lnTo>
                    <a:pt x="429720" y="2471"/>
                  </a:lnTo>
                  <a:lnTo>
                    <a:pt x="478657" y="0"/>
                  </a:lnTo>
                  <a:lnTo>
                    <a:pt x="2393234" y="0"/>
                  </a:lnTo>
                  <a:lnTo>
                    <a:pt x="2442174" y="2471"/>
                  </a:lnTo>
                  <a:lnTo>
                    <a:pt x="2489700" y="9724"/>
                  </a:lnTo>
                  <a:lnTo>
                    <a:pt x="2535572" y="21519"/>
                  </a:lnTo>
                  <a:lnTo>
                    <a:pt x="2579550" y="37615"/>
                  </a:lnTo>
                  <a:lnTo>
                    <a:pt x="2621391" y="57771"/>
                  </a:lnTo>
                  <a:lnTo>
                    <a:pt x="2660857" y="81747"/>
                  </a:lnTo>
                  <a:lnTo>
                    <a:pt x="2697705" y="109302"/>
                  </a:lnTo>
                  <a:lnTo>
                    <a:pt x="2731697" y="140196"/>
                  </a:lnTo>
                  <a:lnTo>
                    <a:pt x="2762590" y="174187"/>
                  </a:lnTo>
                  <a:lnTo>
                    <a:pt x="2790145" y="211036"/>
                  </a:lnTo>
                  <a:lnTo>
                    <a:pt x="2814121" y="250501"/>
                  </a:lnTo>
                  <a:lnTo>
                    <a:pt x="2834277" y="292343"/>
                  </a:lnTo>
                  <a:lnTo>
                    <a:pt x="2850373" y="336320"/>
                  </a:lnTo>
                  <a:lnTo>
                    <a:pt x="2862168" y="382192"/>
                  </a:lnTo>
                  <a:lnTo>
                    <a:pt x="2869421" y="429718"/>
                  </a:lnTo>
                  <a:lnTo>
                    <a:pt x="2871893" y="478658"/>
                  </a:lnTo>
                  <a:lnTo>
                    <a:pt x="2871892" y="2664168"/>
                  </a:lnTo>
                  <a:lnTo>
                    <a:pt x="2869421" y="2713109"/>
                  </a:lnTo>
                  <a:lnTo>
                    <a:pt x="2862167" y="2760635"/>
                  </a:lnTo>
                  <a:lnTo>
                    <a:pt x="2850372" y="2806507"/>
                  </a:lnTo>
                  <a:lnTo>
                    <a:pt x="2834276" y="2850484"/>
                  </a:lnTo>
                  <a:lnTo>
                    <a:pt x="2814120" y="2892326"/>
                  </a:lnTo>
                  <a:lnTo>
                    <a:pt x="2790144" y="2931791"/>
                  </a:lnTo>
                  <a:lnTo>
                    <a:pt x="2762589" y="2968640"/>
                  </a:lnTo>
                  <a:lnTo>
                    <a:pt x="2731696" y="3002631"/>
                  </a:lnTo>
                  <a:lnTo>
                    <a:pt x="2697704" y="3033525"/>
                  </a:lnTo>
                  <a:lnTo>
                    <a:pt x="2660855" y="3061079"/>
                  </a:lnTo>
                  <a:lnTo>
                    <a:pt x="2621390" y="3085055"/>
                  </a:lnTo>
                  <a:lnTo>
                    <a:pt x="2579548" y="3105211"/>
                  </a:lnTo>
                  <a:lnTo>
                    <a:pt x="2535570" y="3121307"/>
                  </a:lnTo>
                  <a:lnTo>
                    <a:pt x="2489697" y="3133102"/>
                  </a:lnTo>
                  <a:lnTo>
                    <a:pt x="2442165" y="3140355"/>
                  </a:lnTo>
                  <a:lnTo>
                    <a:pt x="2393234" y="3142826"/>
                  </a:lnTo>
                  <a:lnTo>
                    <a:pt x="478658" y="3142827"/>
                  </a:lnTo>
                  <a:close/>
                </a:path>
                <a:path w="2872104" h="3143250">
                  <a:moveTo>
                    <a:pt x="2871893" y="2664168"/>
                  </a:moveTo>
                  <a:close/>
                </a:path>
              </a:pathLst>
            </a:custGeom>
            <a:solidFill>
              <a:srgbClr val="E3EDFA">
                <a:alpha val="90194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1218873" y="2592502"/>
              <a:ext cx="2872105" cy="3143250"/>
            </a:xfrm>
            <a:custGeom>
              <a:rect l="l" t="t" r="r" b="b"/>
              <a:pathLst>
                <a:path w="2872104" h="3143250">
                  <a:moveTo>
                    <a:pt x="0" y="478658"/>
                  </a:moveTo>
                  <a:lnTo>
                    <a:pt x="2471" y="429718"/>
                  </a:lnTo>
                  <a:lnTo>
                    <a:pt x="9724" y="382192"/>
                  </a:lnTo>
                  <a:lnTo>
                    <a:pt x="21519" y="336320"/>
                  </a:lnTo>
                  <a:lnTo>
                    <a:pt x="37615" y="292343"/>
                  </a:lnTo>
                  <a:lnTo>
                    <a:pt x="57771" y="250501"/>
                  </a:lnTo>
                  <a:lnTo>
                    <a:pt x="81747" y="211036"/>
                  </a:lnTo>
                  <a:lnTo>
                    <a:pt x="109302" y="174187"/>
                  </a:lnTo>
                  <a:lnTo>
                    <a:pt x="140195" y="140196"/>
                  </a:lnTo>
                  <a:lnTo>
                    <a:pt x="174186" y="109302"/>
                  </a:lnTo>
                  <a:lnTo>
                    <a:pt x="211035" y="81747"/>
                  </a:lnTo>
                  <a:lnTo>
                    <a:pt x="250500" y="57771"/>
                  </a:lnTo>
                  <a:lnTo>
                    <a:pt x="292342" y="37615"/>
                  </a:lnTo>
                  <a:lnTo>
                    <a:pt x="336319" y="21519"/>
                  </a:lnTo>
                  <a:lnTo>
                    <a:pt x="382191" y="9724"/>
                  </a:lnTo>
                  <a:lnTo>
                    <a:pt x="429717" y="2471"/>
                  </a:lnTo>
                  <a:lnTo>
                    <a:pt x="478657" y="0"/>
                  </a:lnTo>
                  <a:lnTo>
                    <a:pt x="2393234" y="0"/>
                  </a:lnTo>
                  <a:lnTo>
                    <a:pt x="2442173" y="2471"/>
                  </a:lnTo>
                  <a:lnTo>
                    <a:pt x="2489699" y="9724"/>
                  </a:lnTo>
                  <a:lnTo>
                    <a:pt x="2535571" y="21519"/>
                  </a:lnTo>
                  <a:lnTo>
                    <a:pt x="2579549" y="37615"/>
                  </a:lnTo>
                  <a:lnTo>
                    <a:pt x="2621390" y="57771"/>
                  </a:lnTo>
                  <a:lnTo>
                    <a:pt x="2660856" y="81746"/>
                  </a:lnTo>
                  <a:lnTo>
                    <a:pt x="2697704" y="109301"/>
                  </a:lnTo>
                  <a:lnTo>
                    <a:pt x="2731696" y="140195"/>
                  </a:lnTo>
                  <a:lnTo>
                    <a:pt x="2762589" y="174186"/>
                  </a:lnTo>
                  <a:lnTo>
                    <a:pt x="2790145" y="211035"/>
                  </a:lnTo>
                  <a:lnTo>
                    <a:pt x="2814120" y="250501"/>
                  </a:lnTo>
                  <a:lnTo>
                    <a:pt x="2834277" y="292342"/>
                  </a:lnTo>
                  <a:lnTo>
                    <a:pt x="2850373" y="336319"/>
                  </a:lnTo>
                  <a:lnTo>
                    <a:pt x="2862168" y="382191"/>
                  </a:lnTo>
                  <a:lnTo>
                    <a:pt x="2869421" y="429718"/>
                  </a:lnTo>
                  <a:lnTo>
                    <a:pt x="2871893" y="478658"/>
                  </a:lnTo>
                  <a:lnTo>
                    <a:pt x="2871893" y="2664168"/>
                  </a:lnTo>
                  <a:lnTo>
                    <a:pt x="2869421" y="2713108"/>
                  </a:lnTo>
                  <a:lnTo>
                    <a:pt x="2862168" y="2760634"/>
                  </a:lnTo>
                  <a:lnTo>
                    <a:pt x="2850373" y="2806506"/>
                  </a:lnTo>
                  <a:lnTo>
                    <a:pt x="2834277" y="2850483"/>
                  </a:lnTo>
                  <a:lnTo>
                    <a:pt x="2814121" y="2892325"/>
                  </a:lnTo>
                  <a:lnTo>
                    <a:pt x="2790145" y="2931790"/>
                  </a:lnTo>
                  <a:lnTo>
                    <a:pt x="2762590" y="2968639"/>
                  </a:lnTo>
                  <a:lnTo>
                    <a:pt x="2731696" y="3002630"/>
                  </a:lnTo>
                  <a:lnTo>
                    <a:pt x="2697705" y="3033524"/>
                  </a:lnTo>
                  <a:lnTo>
                    <a:pt x="2660856" y="3061079"/>
                  </a:lnTo>
                  <a:lnTo>
                    <a:pt x="2621391" y="3085055"/>
                  </a:lnTo>
                  <a:lnTo>
                    <a:pt x="2579549" y="3105211"/>
                  </a:lnTo>
                  <a:lnTo>
                    <a:pt x="2535572" y="3121307"/>
                  </a:lnTo>
                  <a:lnTo>
                    <a:pt x="2489700" y="3133101"/>
                  </a:lnTo>
                  <a:lnTo>
                    <a:pt x="2442174" y="3140355"/>
                  </a:lnTo>
                  <a:lnTo>
                    <a:pt x="2393234" y="3142826"/>
                  </a:lnTo>
                  <a:lnTo>
                    <a:pt x="478658" y="3142827"/>
                  </a:lnTo>
                  <a:lnTo>
                    <a:pt x="429718" y="3140355"/>
                  </a:lnTo>
                  <a:lnTo>
                    <a:pt x="382192" y="3133102"/>
                  </a:lnTo>
                  <a:lnTo>
                    <a:pt x="336320" y="3121307"/>
                  </a:lnTo>
                  <a:lnTo>
                    <a:pt x="292343" y="3105211"/>
                  </a:lnTo>
                  <a:lnTo>
                    <a:pt x="250501" y="3085055"/>
                  </a:lnTo>
                  <a:lnTo>
                    <a:pt x="211036" y="3061079"/>
                  </a:lnTo>
                  <a:lnTo>
                    <a:pt x="174187" y="3033525"/>
                  </a:lnTo>
                  <a:lnTo>
                    <a:pt x="140196" y="3002631"/>
                  </a:lnTo>
                  <a:lnTo>
                    <a:pt x="109302" y="2968640"/>
                  </a:lnTo>
                  <a:lnTo>
                    <a:pt x="81747" y="2931791"/>
                  </a:lnTo>
                  <a:lnTo>
                    <a:pt x="57771" y="2892326"/>
                  </a:lnTo>
                  <a:lnTo>
                    <a:pt x="37615" y="2850484"/>
                  </a:lnTo>
                  <a:lnTo>
                    <a:pt x="21519" y="2806507"/>
                  </a:lnTo>
                  <a:lnTo>
                    <a:pt x="9724" y="2760635"/>
                  </a:lnTo>
                  <a:lnTo>
                    <a:pt x="2471" y="2713109"/>
                  </a:lnTo>
                  <a:lnTo>
                    <a:pt x="0" y="2664168"/>
                  </a:lnTo>
                  <a:lnTo>
                    <a:pt x="0" y="478658"/>
                  </a:lnTo>
                  <a:close/>
                </a:path>
              </a:pathLst>
            </a:custGeom>
            <a:ln w="19050">
              <a:solidFill>
                <a:srgbClr val="71A6E6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2" name="object 12"/>
          <p:cNvGrpSpPr/>
          <p:nvPr/>
        </p:nvGrpSpPr>
        <p:grpSpPr>
          <a:xfrm>
            <a:off x="4503089" y="1424900"/>
            <a:ext cx="3195955" cy="4346575"/>
            <a:chOff x="4503089" y="1424900"/>
            <a:chExt cx="3195955" cy="4346575"/>
          </a:xfrm>
        </p:grpSpPr>
        <p:sp>
          <p:nvSpPr>
            <p:cNvPr id="13" name="object 13"/>
            <p:cNvSpPr/>
            <p:nvPr/>
          </p:nvSpPr>
          <p:spPr>
            <a:xfrm>
              <a:off x="4503089" y="1424900"/>
              <a:ext cx="2590165" cy="1506855"/>
            </a:xfrm>
            <a:custGeom>
              <a:rect l="l" t="t" r="r" b="b"/>
              <a:pathLst>
                <a:path w="2590165" h="1506855">
                  <a:moveTo>
                    <a:pt x="2339052" y="1506388"/>
                  </a:moveTo>
                  <a:lnTo>
                    <a:pt x="251069" y="1506388"/>
                  </a:lnTo>
                  <a:lnTo>
                    <a:pt x="205939" y="1502343"/>
                  </a:lnTo>
                  <a:lnTo>
                    <a:pt x="163463" y="1490681"/>
                  </a:lnTo>
                  <a:lnTo>
                    <a:pt x="124350" y="1472110"/>
                  </a:lnTo>
                  <a:lnTo>
                    <a:pt x="89308" y="1447340"/>
                  </a:lnTo>
                  <a:lnTo>
                    <a:pt x="59048" y="1417080"/>
                  </a:lnTo>
                  <a:lnTo>
                    <a:pt x="34278" y="1382038"/>
                  </a:lnTo>
                  <a:lnTo>
                    <a:pt x="15707" y="1342925"/>
                  </a:lnTo>
                  <a:lnTo>
                    <a:pt x="4045" y="1300449"/>
                  </a:lnTo>
                  <a:lnTo>
                    <a:pt x="0" y="1255319"/>
                  </a:lnTo>
                  <a:lnTo>
                    <a:pt x="0" y="251069"/>
                  </a:lnTo>
                  <a:lnTo>
                    <a:pt x="4044" y="205939"/>
                  </a:lnTo>
                  <a:lnTo>
                    <a:pt x="15707" y="163463"/>
                  </a:lnTo>
                  <a:lnTo>
                    <a:pt x="34278" y="124350"/>
                  </a:lnTo>
                  <a:lnTo>
                    <a:pt x="59048" y="89308"/>
                  </a:lnTo>
                  <a:lnTo>
                    <a:pt x="89308" y="59048"/>
                  </a:lnTo>
                  <a:lnTo>
                    <a:pt x="124349" y="34278"/>
                  </a:lnTo>
                  <a:lnTo>
                    <a:pt x="163463" y="15707"/>
                  </a:lnTo>
                  <a:lnTo>
                    <a:pt x="205939" y="4045"/>
                  </a:lnTo>
                  <a:lnTo>
                    <a:pt x="251069" y="0"/>
                  </a:lnTo>
                  <a:lnTo>
                    <a:pt x="2339053" y="0"/>
                  </a:lnTo>
                  <a:lnTo>
                    <a:pt x="2384182" y="4045"/>
                  </a:lnTo>
                  <a:lnTo>
                    <a:pt x="2426658" y="15707"/>
                  </a:lnTo>
                  <a:lnTo>
                    <a:pt x="2465772" y="34278"/>
                  </a:lnTo>
                  <a:lnTo>
                    <a:pt x="2500813" y="59048"/>
                  </a:lnTo>
                  <a:lnTo>
                    <a:pt x="2531073" y="89308"/>
                  </a:lnTo>
                  <a:lnTo>
                    <a:pt x="2555843" y="124350"/>
                  </a:lnTo>
                  <a:lnTo>
                    <a:pt x="2574414" y="163463"/>
                  </a:lnTo>
                  <a:lnTo>
                    <a:pt x="2586077" y="205939"/>
                  </a:lnTo>
                  <a:lnTo>
                    <a:pt x="2590122" y="251069"/>
                  </a:lnTo>
                  <a:lnTo>
                    <a:pt x="2590122" y="1255319"/>
                  </a:lnTo>
                  <a:lnTo>
                    <a:pt x="2586077" y="1300449"/>
                  </a:lnTo>
                  <a:lnTo>
                    <a:pt x="2574414" y="1342925"/>
                  </a:lnTo>
                  <a:lnTo>
                    <a:pt x="2555843" y="1382038"/>
                  </a:lnTo>
                  <a:lnTo>
                    <a:pt x="2531073" y="1417080"/>
                  </a:lnTo>
                  <a:lnTo>
                    <a:pt x="2500813" y="1447340"/>
                  </a:lnTo>
                  <a:lnTo>
                    <a:pt x="2465772" y="1472110"/>
                  </a:lnTo>
                  <a:lnTo>
                    <a:pt x="2426658" y="1490681"/>
                  </a:lnTo>
                  <a:lnTo>
                    <a:pt x="2384182" y="1502343"/>
                  </a:lnTo>
                  <a:lnTo>
                    <a:pt x="2339052" y="1506388"/>
                  </a:lnTo>
                  <a:close/>
                </a:path>
              </a:pathLst>
            </a:custGeom>
            <a:solidFill>
              <a:srgbClr val="3490F4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4817017" y="2619048"/>
              <a:ext cx="2872105" cy="3143250"/>
            </a:xfrm>
            <a:custGeom>
              <a:rect l="l" t="t" r="r" b="b"/>
              <a:pathLst>
                <a:path w="2872104" h="3143250">
                  <a:moveTo>
                    <a:pt x="478658" y="3142826"/>
                  </a:moveTo>
                  <a:lnTo>
                    <a:pt x="429718" y="3140355"/>
                  </a:lnTo>
                  <a:lnTo>
                    <a:pt x="382191" y="3133101"/>
                  </a:lnTo>
                  <a:lnTo>
                    <a:pt x="336319" y="3121307"/>
                  </a:lnTo>
                  <a:lnTo>
                    <a:pt x="292342" y="3105211"/>
                  </a:lnTo>
                  <a:lnTo>
                    <a:pt x="250501" y="3085055"/>
                  </a:lnTo>
                  <a:lnTo>
                    <a:pt x="211035" y="3061079"/>
                  </a:lnTo>
                  <a:lnTo>
                    <a:pt x="174187" y="3033524"/>
                  </a:lnTo>
                  <a:lnTo>
                    <a:pt x="140195" y="3002630"/>
                  </a:lnTo>
                  <a:lnTo>
                    <a:pt x="109302" y="2968639"/>
                  </a:lnTo>
                  <a:lnTo>
                    <a:pt x="81747" y="2931790"/>
                  </a:lnTo>
                  <a:lnTo>
                    <a:pt x="57771" y="2892325"/>
                  </a:lnTo>
                  <a:lnTo>
                    <a:pt x="37615" y="2850483"/>
                  </a:lnTo>
                  <a:lnTo>
                    <a:pt x="21519" y="2806506"/>
                  </a:lnTo>
                  <a:lnTo>
                    <a:pt x="9724" y="2760634"/>
                  </a:lnTo>
                  <a:lnTo>
                    <a:pt x="2471" y="2713108"/>
                  </a:lnTo>
                  <a:lnTo>
                    <a:pt x="0" y="2664168"/>
                  </a:lnTo>
                  <a:lnTo>
                    <a:pt x="0" y="478658"/>
                  </a:lnTo>
                  <a:lnTo>
                    <a:pt x="2471" y="429718"/>
                  </a:lnTo>
                  <a:lnTo>
                    <a:pt x="9724" y="382191"/>
                  </a:lnTo>
                  <a:lnTo>
                    <a:pt x="21519" y="336319"/>
                  </a:lnTo>
                  <a:lnTo>
                    <a:pt x="37615" y="292342"/>
                  </a:lnTo>
                  <a:lnTo>
                    <a:pt x="57771" y="250501"/>
                  </a:lnTo>
                  <a:lnTo>
                    <a:pt x="81747" y="211035"/>
                  </a:lnTo>
                  <a:lnTo>
                    <a:pt x="109302" y="174186"/>
                  </a:lnTo>
                  <a:lnTo>
                    <a:pt x="140196" y="140195"/>
                  </a:lnTo>
                  <a:lnTo>
                    <a:pt x="174187" y="109301"/>
                  </a:lnTo>
                  <a:lnTo>
                    <a:pt x="211036" y="81746"/>
                  </a:lnTo>
                  <a:lnTo>
                    <a:pt x="250502" y="57771"/>
                  </a:lnTo>
                  <a:lnTo>
                    <a:pt x="292343" y="37615"/>
                  </a:lnTo>
                  <a:lnTo>
                    <a:pt x="336321" y="21519"/>
                  </a:lnTo>
                  <a:lnTo>
                    <a:pt x="382193" y="9724"/>
                  </a:lnTo>
                  <a:lnTo>
                    <a:pt x="429720" y="2471"/>
                  </a:lnTo>
                  <a:lnTo>
                    <a:pt x="478657" y="0"/>
                  </a:lnTo>
                  <a:lnTo>
                    <a:pt x="2393234" y="0"/>
                  </a:lnTo>
                  <a:lnTo>
                    <a:pt x="2442173" y="2471"/>
                  </a:lnTo>
                  <a:lnTo>
                    <a:pt x="2489700" y="9724"/>
                  </a:lnTo>
                  <a:lnTo>
                    <a:pt x="2535572" y="21519"/>
                  </a:lnTo>
                  <a:lnTo>
                    <a:pt x="2579549" y="37615"/>
                  </a:lnTo>
                  <a:lnTo>
                    <a:pt x="2621391" y="57771"/>
                  </a:lnTo>
                  <a:lnTo>
                    <a:pt x="2660856" y="81747"/>
                  </a:lnTo>
                  <a:lnTo>
                    <a:pt x="2697705" y="109302"/>
                  </a:lnTo>
                  <a:lnTo>
                    <a:pt x="2731696" y="140196"/>
                  </a:lnTo>
                  <a:lnTo>
                    <a:pt x="2762590" y="174187"/>
                  </a:lnTo>
                  <a:lnTo>
                    <a:pt x="2790145" y="211036"/>
                  </a:lnTo>
                  <a:lnTo>
                    <a:pt x="2814121" y="250501"/>
                  </a:lnTo>
                  <a:lnTo>
                    <a:pt x="2834277" y="292343"/>
                  </a:lnTo>
                  <a:lnTo>
                    <a:pt x="2850373" y="336320"/>
                  </a:lnTo>
                  <a:lnTo>
                    <a:pt x="2862168" y="382192"/>
                  </a:lnTo>
                  <a:lnTo>
                    <a:pt x="2869421" y="429718"/>
                  </a:lnTo>
                  <a:lnTo>
                    <a:pt x="2871892" y="478658"/>
                  </a:lnTo>
                  <a:lnTo>
                    <a:pt x="2871892" y="2664168"/>
                  </a:lnTo>
                  <a:lnTo>
                    <a:pt x="2869421" y="2713108"/>
                  </a:lnTo>
                  <a:lnTo>
                    <a:pt x="2862168" y="2760635"/>
                  </a:lnTo>
                  <a:lnTo>
                    <a:pt x="2850373" y="2806507"/>
                  </a:lnTo>
                  <a:lnTo>
                    <a:pt x="2834277" y="2850484"/>
                  </a:lnTo>
                  <a:lnTo>
                    <a:pt x="2814121" y="2892325"/>
                  </a:lnTo>
                  <a:lnTo>
                    <a:pt x="2790145" y="2931791"/>
                  </a:lnTo>
                  <a:lnTo>
                    <a:pt x="2762590" y="2968639"/>
                  </a:lnTo>
                  <a:lnTo>
                    <a:pt x="2731696" y="3002631"/>
                  </a:lnTo>
                  <a:lnTo>
                    <a:pt x="2697705" y="3033524"/>
                  </a:lnTo>
                  <a:lnTo>
                    <a:pt x="2660856" y="3061079"/>
                  </a:lnTo>
                  <a:lnTo>
                    <a:pt x="2621391" y="3085055"/>
                  </a:lnTo>
                  <a:lnTo>
                    <a:pt x="2579549" y="3105211"/>
                  </a:lnTo>
                  <a:lnTo>
                    <a:pt x="2535572" y="3121307"/>
                  </a:lnTo>
                  <a:lnTo>
                    <a:pt x="2489700" y="3133102"/>
                  </a:lnTo>
                  <a:lnTo>
                    <a:pt x="2442173" y="3140355"/>
                  </a:lnTo>
                  <a:lnTo>
                    <a:pt x="2393235" y="3142826"/>
                  </a:lnTo>
                  <a:lnTo>
                    <a:pt x="478658" y="3142826"/>
                  </a:lnTo>
                  <a:close/>
                </a:path>
              </a:pathLst>
            </a:custGeom>
            <a:solidFill>
              <a:srgbClr val="D6E9FC">
                <a:alpha val="90194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4817017" y="2619048"/>
              <a:ext cx="2872105" cy="3143250"/>
            </a:xfrm>
            <a:custGeom>
              <a:rect l="l" t="t" r="r" b="b"/>
              <a:pathLst>
                <a:path w="2872104" h="3143250">
                  <a:moveTo>
                    <a:pt x="0" y="478658"/>
                  </a:moveTo>
                  <a:lnTo>
                    <a:pt x="2471" y="429718"/>
                  </a:lnTo>
                  <a:lnTo>
                    <a:pt x="9724" y="382192"/>
                  </a:lnTo>
                  <a:lnTo>
                    <a:pt x="21519" y="336320"/>
                  </a:lnTo>
                  <a:lnTo>
                    <a:pt x="37615" y="292343"/>
                  </a:lnTo>
                  <a:lnTo>
                    <a:pt x="57771" y="250501"/>
                  </a:lnTo>
                  <a:lnTo>
                    <a:pt x="81747" y="211036"/>
                  </a:lnTo>
                  <a:lnTo>
                    <a:pt x="109302" y="174187"/>
                  </a:lnTo>
                  <a:lnTo>
                    <a:pt x="140195" y="140196"/>
                  </a:lnTo>
                  <a:lnTo>
                    <a:pt x="174187" y="109302"/>
                  </a:lnTo>
                  <a:lnTo>
                    <a:pt x="211035" y="81747"/>
                  </a:lnTo>
                  <a:lnTo>
                    <a:pt x="250501" y="57771"/>
                  </a:lnTo>
                  <a:lnTo>
                    <a:pt x="292342" y="37615"/>
                  </a:lnTo>
                  <a:lnTo>
                    <a:pt x="336319" y="21519"/>
                  </a:lnTo>
                  <a:lnTo>
                    <a:pt x="382191" y="9724"/>
                  </a:lnTo>
                  <a:lnTo>
                    <a:pt x="429717" y="2471"/>
                  </a:lnTo>
                  <a:lnTo>
                    <a:pt x="478657" y="0"/>
                  </a:lnTo>
                  <a:lnTo>
                    <a:pt x="2393234" y="0"/>
                  </a:lnTo>
                  <a:lnTo>
                    <a:pt x="2442173" y="2471"/>
                  </a:lnTo>
                  <a:lnTo>
                    <a:pt x="2489699" y="9724"/>
                  </a:lnTo>
                  <a:lnTo>
                    <a:pt x="2535571" y="21519"/>
                  </a:lnTo>
                  <a:lnTo>
                    <a:pt x="2579548" y="37615"/>
                  </a:lnTo>
                  <a:lnTo>
                    <a:pt x="2621390" y="57771"/>
                  </a:lnTo>
                  <a:lnTo>
                    <a:pt x="2660855" y="81746"/>
                  </a:lnTo>
                  <a:lnTo>
                    <a:pt x="2697704" y="109301"/>
                  </a:lnTo>
                  <a:lnTo>
                    <a:pt x="2731696" y="140195"/>
                  </a:lnTo>
                  <a:lnTo>
                    <a:pt x="2762589" y="174186"/>
                  </a:lnTo>
                  <a:lnTo>
                    <a:pt x="2790144" y="211035"/>
                  </a:lnTo>
                  <a:lnTo>
                    <a:pt x="2814120" y="250501"/>
                  </a:lnTo>
                  <a:lnTo>
                    <a:pt x="2834277" y="292342"/>
                  </a:lnTo>
                  <a:lnTo>
                    <a:pt x="2850372" y="336319"/>
                  </a:lnTo>
                  <a:lnTo>
                    <a:pt x="2862168" y="382191"/>
                  </a:lnTo>
                  <a:lnTo>
                    <a:pt x="2869421" y="429718"/>
                  </a:lnTo>
                  <a:lnTo>
                    <a:pt x="2871892" y="478658"/>
                  </a:lnTo>
                  <a:lnTo>
                    <a:pt x="2871893" y="2664168"/>
                  </a:lnTo>
                  <a:lnTo>
                    <a:pt x="2869421" y="2713108"/>
                  </a:lnTo>
                  <a:lnTo>
                    <a:pt x="2862168" y="2760634"/>
                  </a:lnTo>
                  <a:lnTo>
                    <a:pt x="2850373" y="2806506"/>
                  </a:lnTo>
                  <a:lnTo>
                    <a:pt x="2834277" y="2850483"/>
                  </a:lnTo>
                  <a:lnTo>
                    <a:pt x="2814121" y="2892325"/>
                  </a:lnTo>
                  <a:lnTo>
                    <a:pt x="2790145" y="2931790"/>
                  </a:lnTo>
                  <a:lnTo>
                    <a:pt x="2762590" y="2968639"/>
                  </a:lnTo>
                  <a:lnTo>
                    <a:pt x="2731697" y="3002630"/>
                  </a:lnTo>
                  <a:lnTo>
                    <a:pt x="2697705" y="3033524"/>
                  </a:lnTo>
                  <a:lnTo>
                    <a:pt x="2660857" y="3061079"/>
                  </a:lnTo>
                  <a:lnTo>
                    <a:pt x="2621391" y="3085055"/>
                  </a:lnTo>
                  <a:lnTo>
                    <a:pt x="2579550" y="3105211"/>
                  </a:lnTo>
                  <a:lnTo>
                    <a:pt x="2535573" y="3121307"/>
                  </a:lnTo>
                  <a:lnTo>
                    <a:pt x="2489701" y="3133101"/>
                  </a:lnTo>
                  <a:lnTo>
                    <a:pt x="2442175" y="3140355"/>
                  </a:lnTo>
                  <a:lnTo>
                    <a:pt x="2393235" y="3142826"/>
                  </a:lnTo>
                  <a:lnTo>
                    <a:pt x="478658" y="3142826"/>
                  </a:lnTo>
                  <a:lnTo>
                    <a:pt x="429718" y="3140355"/>
                  </a:lnTo>
                  <a:lnTo>
                    <a:pt x="382192" y="3133102"/>
                  </a:lnTo>
                  <a:lnTo>
                    <a:pt x="336320" y="3121307"/>
                  </a:lnTo>
                  <a:lnTo>
                    <a:pt x="292343" y="3105211"/>
                  </a:lnTo>
                  <a:lnTo>
                    <a:pt x="250501" y="3085055"/>
                  </a:lnTo>
                  <a:lnTo>
                    <a:pt x="211036" y="3061079"/>
                  </a:lnTo>
                  <a:lnTo>
                    <a:pt x="174187" y="3033524"/>
                  </a:lnTo>
                  <a:lnTo>
                    <a:pt x="140196" y="3002631"/>
                  </a:lnTo>
                  <a:lnTo>
                    <a:pt x="109302" y="2968639"/>
                  </a:lnTo>
                  <a:lnTo>
                    <a:pt x="81747" y="2931791"/>
                  </a:lnTo>
                  <a:lnTo>
                    <a:pt x="57771" y="2892325"/>
                  </a:lnTo>
                  <a:lnTo>
                    <a:pt x="37615" y="2850484"/>
                  </a:lnTo>
                  <a:lnTo>
                    <a:pt x="21519" y="2806507"/>
                  </a:lnTo>
                  <a:lnTo>
                    <a:pt x="9724" y="2760635"/>
                  </a:lnTo>
                  <a:lnTo>
                    <a:pt x="2471" y="2713108"/>
                  </a:lnTo>
                  <a:lnTo>
                    <a:pt x="0" y="2664168"/>
                  </a:lnTo>
                  <a:lnTo>
                    <a:pt x="0" y="478658"/>
                  </a:lnTo>
                  <a:close/>
                </a:path>
              </a:pathLst>
            </a:custGeom>
            <a:ln w="19050">
              <a:solidFill>
                <a:srgbClr val="3490F4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6" name="object 16"/>
          <p:cNvGrpSpPr/>
          <p:nvPr/>
        </p:nvGrpSpPr>
        <p:grpSpPr>
          <a:xfrm>
            <a:off x="8201328" y="1424900"/>
            <a:ext cx="3195955" cy="4346575"/>
            <a:chOff x="8201328" y="1424900"/>
            <a:chExt cx="3195955" cy="4346575"/>
          </a:xfrm>
        </p:grpSpPr>
        <p:sp>
          <p:nvSpPr>
            <p:cNvPr id="17" name="object 17"/>
            <p:cNvSpPr/>
            <p:nvPr/>
          </p:nvSpPr>
          <p:spPr>
            <a:xfrm>
              <a:off x="8201328" y="1424900"/>
              <a:ext cx="2590165" cy="1506855"/>
            </a:xfrm>
            <a:custGeom>
              <a:rect l="l" t="t" r="r" b="b"/>
              <a:pathLst>
                <a:path w="2590165" h="1506855">
                  <a:moveTo>
                    <a:pt x="2339053" y="1506388"/>
                  </a:moveTo>
                  <a:lnTo>
                    <a:pt x="251069" y="1506388"/>
                  </a:lnTo>
                  <a:lnTo>
                    <a:pt x="205939" y="1502343"/>
                  </a:lnTo>
                  <a:lnTo>
                    <a:pt x="163463" y="1490681"/>
                  </a:lnTo>
                  <a:lnTo>
                    <a:pt x="124350" y="1472110"/>
                  </a:lnTo>
                  <a:lnTo>
                    <a:pt x="89308" y="1447340"/>
                  </a:lnTo>
                  <a:lnTo>
                    <a:pt x="59048" y="1417080"/>
                  </a:lnTo>
                  <a:lnTo>
                    <a:pt x="34278" y="1382038"/>
                  </a:lnTo>
                  <a:lnTo>
                    <a:pt x="15707" y="1342925"/>
                  </a:lnTo>
                  <a:lnTo>
                    <a:pt x="4045" y="1300449"/>
                  </a:lnTo>
                  <a:lnTo>
                    <a:pt x="0" y="1255319"/>
                  </a:lnTo>
                  <a:lnTo>
                    <a:pt x="0" y="251069"/>
                  </a:lnTo>
                  <a:lnTo>
                    <a:pt x="4044" y="205939"/>
                  </a:lnTo>
                  <a:lnTo>
                    <a:pt x="15707" y="163463"/>
                  </a:lnTo>
                  <a:lnTo>
                    <a:pt x="34278" y="124350"/>
                  </a:lnTo>
                  <a:lnTo>
                    <a:pt x="59048" y="89308"/>
                  </a:lnTo>
                  <a:lnTo>
                    <a:pt x="89308" y="59048"/>
                  </a:lnTo>
                  <a:lnTo>
                    <a:pt x="124349" y="34278"/>
                  </a:lnTo>
                  <a:lnTo>
                    <a:pt x="163462" y="15707"/>
                  </a:lnTo>
                  <a:lnTo>
                    <a:pt x="205939" y="4045"/>
                  </a:lnTo>
                  <a:lnTo>
                    <a:pt x="251069" y="0"/>
                  </a:lnTo>
                  <a:lnTo>
                    <a:pt x="2339054" y="0"/>
                  </a:lnTo>
                  <a:lnTo>
                    <a:pt x="2384182" y="4045"/>
                  </a:lnTo>
                  <a:lnTo>
                    <a:pt x="2426659" y="15707"/>
                  </a:lnTo>
                  <a:lnTo>
                    <a:pt x="2465772" y="34278"/>
                  </a:lnTo>
                  <a:lnTo>
                    <a:pt x="2500813" y="59048"/>
                  </a:lnTo>
                  <a:lnTo>
                    <a:pt x="2531074" y="89308"/>
                  </a:lnTo>
                  <a:lnTo>
                    <a:pt x="2555844" y="124350"/>
                  </a:lnTo>
                  <a:lnTo>
                    <a:pt x="2574414" y="163463"/>
                  </a:lnTo>
                  <a:lnTo>
                    <a:pt x="2586077" y="205939"/>
                  </a:lnTo>
                  <a:lnTo>
                    <a:pt x="2590122" y="251069"/>
                  </a:lnTo>
                  <a:lnTo>
                    <a:pt x="2590122" y="1255319"/>
                  </a:lnTo>
                  <a:lnTo>
                    <a:pt x="2586077" y="1300449"/>
                  </a:lnTo>
                  <a:lnTo>
                    <a:pt x="2574414" y="1342925"/>
                  </a:lnTo>
                  <a:lnTo>
                    <a:pt x="2555844" y="1382038"/>
                  </a:lnTo>
                  <a:lnTo>
                    <a:pt x="2531073" y="1417080"/>
                  </a:lnTo>
                  <a:lnTo>
                    <a:pt x="2500813" y="1447340"/>
                  </a:lnTo>
                  <a:lnTo>
                    <a:pt x="2465772" y="1472110"/>
                  </a:lnTo>
                  <a:lnTo>
                    <a:pt x="2426659" y="1490681"/>
                  </a:lnTo>
                  <a:lnTo>
                    <a:pt x="2384183" y="1502343"/>
                  </a:lnTo>
                  <a:lnTo>
                    <a:pt x="2339053" y="1506388"/>
                  </a:lnTo>
                  <a:close/>
                </a:path>
              </a:pathLst>
            </a:custGeom>
            <a:solidFill>
              <a:srgbClr val="71A6E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8" name="object 18"/>
            <p:cNvSpPr/>
            <p:nvPr/>
          </p:nvSpPr>
          <p:spPr>
            <a:xfrm>
              <a:off x="8515256" y="2619048"/>
              <a:ext cx="2872105" cy="3143250"/>
            </a:xfrm>
            <a:custGeom>
              <a:rect l="l" t="t" r="r" b="b"/>
              <a:pathLst>
                <a:path w="2872104" h="3143250">
                  <a:moveTo>
                    <a:pt x="478659" y="3142826"/>
                  </a:moveTo>
                  <a:lnTo>
                    <a:pt x="429718" y="3140355"/>
                  </a:lnTo>
                  <a:lnTo>
                    <a:pt x="382192" y="3133101"/>
                  </a:lnTo>
                  <a:lnTo>
                    <a:pt x="336320" y="3121307"/>
                  </a:lnTo>
                  <a:lnTo>
                    <a:pt x="292343" y="3105211"/>
                  </a:lnTo>
                  <a:lnTo>
                    <a:pt x="250501" y="3085055"/>
                  </a:lnTo>
                  <a:lnTo>
                    <a:pt x="211036" y="3061079"/>
                  </a:lnTo>
                  <a:lnTo>
                    <a:pt x="174187" y="3033524"/>
                  </a:lnTo>
                  <a:lnTo>
                    <a:pt x="140196" y="3002630"/>
                  </a:lnTo>
                  <a:lnTo>
                    <a:pt x="109302" y="2968639"/>
                  </a:lnTo>
                  <a:lnTo>
                    <a:pt x="81747" y="2931790"/>
                  </a:lnTo>
                  <a:lnTo>
                    <a:pt x="57771" y="2892325"/>
                  </a:lnTo>
                  <a:lnTo>
                    <a:pt x="37615" y="2850483"/>
                  </a:lnTo>
                  <a:lnTo>
                    <a:pt x="21519" y="2806506"/>
                  </a:lnTo>
                  <a:lnTo>
                    <a:pt x="9724" y="2760634"/>
                  </a:lnTo>
                  <a:lnTo>
                    <a:pt x="2471" y="2713108"/>
                  </a:lnTo>
                  <a:lnTo>
                    <a:pt x="0" y="2664168"/>
                  </a:lnTo>
                  <a:lnTo>
                    <a:pt x="0" y="478658"/>
                  </a:lnTo>
                  <a:lnTo>
                    <a:pt x="2471" y="429718"/>
                  </a:lnTo>
                  <a:lnTo>
                    <a:pt x="9724" y="382191"/>
                  </a:lnTo>
                  <a:lnTo>
                    <a:pt x="21519" y="336319"/>
                  </a:lnTo>
                  <a:lnTo>
                    <a:pt x="37615" y="292342"/>
                  </a:lnTo>
                  <a:lnTo>
                    <a:pt x="57771" y="250501"/>
                  </a:lnTo>
                  <a:lnTo>
                    <a:pt x="81747" y="211035"/>
                  </a:lnTo>
                  <a:lnTo>
                    <a:pt x="109302" y="174186"/>
                  </a:lnTo>
                  <a:lnTo>
                    <a:pt x="140196" y="140195"/>
                  </a:lnTo>
                  <a:lnTo>
                    <a:pt x="174187" y="109301"/>
                  </a:lnTo>
                  <a:lnTo>
                    <a:pt x="211036" y="81746"/>
                  </a:lnTo>
                  <a:lnTo>
                    <a:pt x="250502" y="57771"/>
                  </a:lnTo>
                  <a:lnTo>
                    <a:pt x="292344" y="37615"/>
                  </a:lnTo>
                  <a:lnTo>
                    <a:pt x="336321" y="21519"/>
                  </a:lnTo>
                  <a:lnTo>
                    <a:pt x="382193" y="9724"/>
                  </a:lnTo>
                  <a:lnTo>
                    <a:pt x="429721" y="2471"/>
                  </a:lnTo>
                  <a:lnTo>
                    <a:pt x="478658" y="0"/>
                  </a:lnTo>
                  <a:lnTo>
                    <a:pt x="2393235" y="0"/>
                  </a:lnTo>
                  <a:lnTo>
                    <a:pt x="2442174" y="2471"/>
                  </a:lnTo>
                  <a:lnTo>
                    <a:pt x="2489701" y="9724"/>
                  </a:lnTo>
                  <a:lnTo>
                    <a:pt x="2535573" y="21519"/>
                  </a:lnTo>
                  <a:lnTo>
                    <a:pt x="2579550" y="37615"/>
                  </a:lnTo>
                  <a:lnTo>
                    <a:pt x="2621391" y="57771"/>
                  </a:lnTo>
                  <a:lnTo>
                    <a:pt x="2660857" y="81747"/>
                  </a:lnTo>
                  <a:lnTo>
                    <a:pt x="2697706" y="109302"/>
                  </a:lnTo>
                  <a:lnTo>
                    <a:pt x="2731697" y="140196"/>
                  </a:lnTo>
                  <a:lnTo>
                    <a:pt x="2762591" y="174187"/>
                  </a:lnTo>
                  <a:lnTo>
                    <a:pt x="2790146" y="211036"/>
                  </a:lnTo>
                  <a:lnTo>
                    <a:pt x="2814121" y="250501"/>
                  </a:lnTo>
                  <a:lnTo>
                    <a:pt x="2834278" y="292343"/>
                  </a:lnTo>
                  <a:lnTo>
                    <a:pt x="2850373" y="336320"/>
                  </a:lnTo>
                  <a:lnTo>
                    <a:pt x="2862168" y="382192"/>
                  </a:lnTo>
                  <a:lnTo>
                    <a:pt x="2869422" y="429718"/>
                  </a:lnTo>
                  <a:lnTo>
                    <a:pt x="2871893" y="478658"/>
                  </a:lnTo>
                  <a:lnTo>
                    <a:pt x="2871892" y="2664168"/>
                  </a:lnTo>
                  <a:lnTo>
                    <a:pt x="2869421" y="2713108"/>
                  </a:lnTo>
                  <a:lnTo>
                    <a:pt x="2862168" y="2760635"/>
                  </a:lnTo>
                  <a:lnTo>
                    <a:pt x="2850373" y="2806507"/>
                  </a:lnTo>
                  <a:lnTo>
                    <a:pt x="2834277" y="2850484"/>
                  </a:lnTo>
                  <a:lnTo>
                    <a:pt x="2814121" y="2892325"/>
                  </a:lnTo>
                  <a:lnTo>
                    <a:pt x="2790145" y="2931791"/>
                  </a:lnTo>
                  <a:lnTo>
                    <a:pt x="2762590" y="2968639"/>
                  </a:lnTo>
                  <a:lnTo>
                    <a:pt x="2731696" y="3002631"/>
                  </a:lnTo>
                  <a:lnTo>
                    <a:pt x="2697705" y="3033524"/>
                  </a:lnTo>
                  <a:lnTo>
                    <a:pt x="2660856" y="3061079"/>
                  </a:lnTo>
                  <a:lnTo>
                    <a:pt x="2621391" y="3085055"/>
                  </a:lnTo>
                  <a:lnTo>
                    <a:pt x="2579549" y="3105211"/>
                  </a:lnTo>
                  <a:lnTo>
                    <a:pt x="2535572" y="3121307"/>
                  </a:lnTo>
                  <a:lnTo>
                    <a:pt x="2489700" y="3133102"/>
                  </a:lnTo>
                  <a:lnTo>
                    <a:pt x="2442173" y="3140355"/>
                  </a:lnTo>
                  <a:lnTo>
                    <a:pt x="2393235" y="3142826"/>
                  </a:lnTo>
                  <a:lnTo>
                    <a:pt x="478659" y="3142826"/>
                  </a:lnTo>
                  <a:close/>
                </a:path>
                <a:path w="2872104" h="3143250">
                  <a:moveTo>
                    <a:pt x="2871893" y="2664168"/>
                  </a:moveTo>
                  <a:close/>
                </a:path>
              </a:pathLst>
            </a:custGeom>
            <a:solidFill>
              <a:srgbClr val="E3EDFA">
                <a:alpha val="90194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9" name="object 19"/>
            <p:cNvSpPr/>
            <p:nvPr/>
          </p:nvSpPr>
          <p:spPr>
            <a:xfrm>
              <a:off x="8515256" y="2619048"/>
              <a:ext cx="2872105" cy="3143250"/>
            </a:xfrm>
            <a:custGeom>
              <a:rect l="l" t="t" r="r" b="b"/>
              <a:pathLst>
                <a:path w="2872104" h="3143250">
                  <a:moveTo>
                    <a:pt x="0" y="478658"/>
                  </a:moveTo>
                  <a:lnTo>
                    <a:pt x="2471" y="429718"/>
                  </a:lnTo>
                  <a:lnTo>
                    <a:pt x="9724" y="382192"/>
                  </a:lnTo>
                  <a:lnTo>
                    <a:pt x="21519" y="336320"/>
                  </a:lnTo>
                  <a:lnTo>
                    <a:pt x="37615" y="292343"/>
                  </a:lnTo>
                  <a:lnTo>
                    <a:pt x="57771" y="250501"/>
                  </a:lnTo>
                  <a:lnTo>
                    <a:pt x="81747" y="211036"/>
                  </a:lnTo>
                  <a:lnTo>
                    <a:pt x="109302" y="174187"/>
                  </a:lnTo>
                  <a:lnTo>
                    <a:pt x="140195" y="140196"/>
                  </a:lnTo>
                  <a:lnTo>
                    <a:pt x="174187" y="109302"/>
                  </a:lnTo>
                  <a:lnTo>
                    <a:pt x="211035" y="81747"/>
                  </a:lnTo>
                  <a:lnTo>
                    <a:pt x="250501" y="57771"/>
                  </a:lnTo>
                  <a:lnTo>
                    <a:pt x="292342" y="37615"/>
                  </a:lnTo>
                  <a:lnTo>
                    <a:pt x="336319" y="21519"/>
                  </a:lnTo>
                  <a:lnTo>
                    <a:pt x="382191" y="9724"/>
                  </a:lnTo>
                  <a:lnTo>
                    <a:pt x="429718" y="2471"/>
                  </a:lnTo>
                  <a:lnTo>
                    <a:pt x="478658" y="0"/>
                  </a:lnTo>
                  <a:lnTo>
                    <a:pt x="2393235" y="0"/>
                  </a:lnTo>
                  <a:lnTo>
                    <a:pt x="2442173" y="2471"/>
                  </a:lnTo>
                  <a:lnTo>
                    <a:pt x="2489700" y="9724"/>
                  </a:lnTo>
                  <a:lnTo>
                    <a:pt x="2535572" y="21519"/>
                  </a:lnTo>
                  <a:lnTo>
                    <a:pt x="2579549" y="37615"/>
                  </a:lnTo>
                  <a:lnTo>
                    <a:pt x="2621391" y="57771"/>
                  </a:lnTo>
                  <a:lnTo>
                    <a:pt x="2660856" y="81746"/>
                  </a:lnTo>
                  <a:lnTo>
                    <a:pt x="2697705" y="109301"/>
                  </a:lnTo>
                  <a:lnTo>
                    <a:pt x="2731696" y="140195"/>
                  </a:lnTo>
                  <a:lnTo>
                    <a:pt x="2762590" y="174186"/>
                  </a:lnTo>
                  <a:lnTo>
                    <a:pt x="2790145" y="211035"/>
                  </a:lnTo>
                  <a:lnTo>
                    <a:pt x="2814121" y="250501"/>
                  </a:lnTo>
                  <a:lnTo>
                    <a:pt x="2834277" y="292342"/>
                  </a:lnTo>
                  <a:lnTo>
                    <a:pt x="2850373" y="336319"/>
                  </a:lnTo>
                  <a:lnTo>
                    <a:pt x="2862168" y="382191"/>
                  </a:lnTo>
                  <a:lnTo>
                    <a:pt x="2869422" y="429718"/>
                  </a:lnTo>
                  <a:lnTo>
                    <a:pt x="2871893" y="478658"/>
                  </a:lnTo>
                  <a:lnTo>
                    <a:pt x="2871893" y="2664168"/>
                  </a:lnTo>
                  <a:lnTo>
                    <a:pt x="2869421" y="2713108"/>
                  </a:lnTo>
                  <a:lnTo>
                    <a:pt x="2862168" y="2760634"/>
                  </a:lnTo>
                  <a:lnTo>
                    <a:pt x="2850373" y="2806506"/>
                  </a:lnTo>
                  <a:lnTo>
                    <a:pt x="2834277" y="2850483"/>
                  </a:lnTo>
                  <a:lnTo>
                    <a:pt x="2814121" y="2892325"/>
                  </a:lnTo>
                  <a:lnTo>
                    <a:pt x="2790145" y="2931790"/>
                  </a:lnTo>
                  <a:lnTo>
                    <a:pt x="2762590" y="2968639"/>
                  </a:lnTo>
                  <a:lnTo>
                    <a:pt x="2731697" y="3002630"/>
                  </a:lnTo>
                  <a:lnTo>
                    <a:pt x="2697705" y="3033524"/>
                  </a:lnTo>
                  <a:lnTo>
                    <a:pt x="2660857" y="3061079"/>
                  </a:lnTo>
                  <a:lnTo>
                    <a:pt x="2621391" y="3085055"/>
                  </a:lnTo>
                  <a:lnTo>
                    <a:pt x="2579550" y="3105211"/>
                  </a:lnTo>
                  <a:lnTo>
                    <a:pt x="2535573" y="3121307"/>
                  </a:lnTo>
                  <a:lnTo>
                    <a:pt x="2489701" y="3133101"/>
                  </a:lnTo>
                  <a:lnTo>
                    <a:pt x="2442175" y="3140355"/>
                  </a:lnTo>
                  <a:lnTo>
                    <a:pt x="2393235" y="3142826"/>
                  </a:lnTo>
                  <a:lnTo>
                    <a:pt x="478659" y="3142826"/>
                  </a:lnTo>
                  <a:lnTo>
                    <a:pt x="429719" y="3140355"/>
                  </a:lnTo>
                  <a:lnTo>
                    <a:pt x="382192" y="3133102"/>
                  </a:lnTo>
                  <a:lnTo>
                    <a:pt x="336320" y="3121307"/>
                  </a:lnTo>
                  <a:lnTo>
                    <a:pt x="292343" y="3105211"/>
                  </a:lnTo>
                  <a:lnTo>
                    <a:pt x="250502" y="3085055"/>
                  </a:lnTo>
                  <a:lnTo>
                    <a:pt x="211036" y="3061079"/>
                  </a:lnTo>
                  <a:lnTo>
                    <a:pt x="174187" y="3033524"/>
                  </a:lnTo>
                  <a:lnTo>
                    <a:pt x="140196" y="3002631"/>
                  </a:lnTo>
                  <a:lnTo>
                    <a:pt x="109302" y="2968639"/>
                  </a:lnTo>
                  <a:lnTo>
                    <a:pt x="81747" y="2931791"/>
                  </a:lnTo>
                  <a:lnTo>
                    <a:pt x="57771" y="2892325"/>
                  </a:lnTo>
                  <a:lnTo>
                    <a:pt x="37615" y="2850484"/>
                  </a:lnTo>
                  <a:lnTo>
                    <a:pt x="21519" y="2806507"/>
                  </a:lnTo>
                  <a:lnTo>
                    <a:pt x="9724" y="2760635"/>
                  </a:lnTo>
                  <a:lnTo>
                    <a:pt x="2471" y="2713108"/>
                  </a:lnTo>
                  <a:lnTo>
                    <a:pt x="0" y="2664168"/>
                  </a:lnTo>
                  <a:lnTo>
                    <a:pt x="0" y="478658"/>
                  </a:lnTo>
                  <a:close/>
                </a:path>
              </a:pathLst>
            </a:custGeom>
            <a:ln w="19050">
              <a:solidFill>
                <a:srgbClr val="71A6E6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0" name="object 20"/>
          <p:cNvSpPr/>
          <p:nvPr/>
        </p:nvSpPr>
        <p:spPr>
          <a:xfrm>
            <a:off x="3734987" y="1845394"/>
            <a:ext cx="509905" cy="509905"/>
          </a:xfrm>
          <a:custGeom>
            <a:rect l="l" t="t" r="r" b="b"/>
            <a:pathLst>
              <a:path w="509904" h="509905">
                <a:moveTo>
                  <a:pt x="254677" y="509354"/>
                </a:moveTo>
                <a:lnTo>
                  <a:pt x="254677" y="382016"/>
                </a:lnTo>
                <a:lnTo>
                  <a:pt x="0" y="382016"/>
                </a:lnTo>
                <a:lnTo>
                  <a:pt x="0" y="127338"/>
                </a:lnTo>
                <a:lnTo>
                  <a:pt x="254677" y="127338"/>
                </a:lnTo>
                <a:lnTo>
                  <a:pt x="254677" y="0"/>
                </a:lnTo>
                <a:lnTo>
                  <a:pt x="509354" y="254677"/>
                </a:lnTo>
                <a:lnTo>
                  <a:pt x="254677" y="509354"/>
                </a:lnTo>
                <a:close/>
              </a:path>
            </a:pathLst>
          </a:custGeom>
          <a:solidFill>
            <a:srgbClr val="3490F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1" name="object 21"/>
          <p:cNvSpPr/>
          <p:nvPr/>
        </p:nvSpPr>
        <p:spPr>
          <a:xfrm>
            <a:off x="7434233" y="1784899"/>
            <a:ext cx="509905" cy="509905"/>
          </a:xfrm>
          <a:custGeom>
            <a:rect l="l" t="t" r="r" b="b"/>
            <a:pathLst>
              <a:path w="509904" h="509905">
                <a:moveTo>
                  <a:pt x="254677" y="509354"/>
                </a:moveTo>
                <a:lnTo>
                  <a:pt x="254677" y="382016"/>
                </a:lnTo>
                <a:lnTo>
                  <a:pt x="0" y="382016"/>
                </a:lnTo>
                <a:lnTo>
                  <a:pt x="0" y="127338"/>
                </a:lnTo>
                <a:lnTo>
                  <a:pt x="254677" y="127338"/>
                </a:lnTo>
                <a:lnTo>
                  <a:pt x="254677" y="0"/>
                </a:lnTo>
                <a:lnTo>
                  <a:pt x="509354" y="254677"/>
                </a:lnTo>
                <a:lnTo>
                  <a:pt x="254677" y="509354"/>
                </a:lnTo>
                <a:close/>
              </a:path>
            </a:pathLst>
          </a:custGeom>
          <a:solidFill>
            <a:srgbClr val="3490F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2" name="object 22"/>
          <p:cNvSpPr txBox="1"/>
          <p:nvPr/>
        </p:nvSpPr>
        <p:spPr>
          <a:xfrm>
            <a:off x="1525375" y="1738708"/>
            <a:ext cx="2254250" cy="226822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226695">
              <a:lnSpc>
                <a:spcPct val="100000"/>
              </a:lnSpc>
              <a:spcBef>
                <a:spcPts val="125"/>
              </a:spcBef>
            </a:pPr>
            <a:r>
              <a:rPr sz="5750" b="1" spc="-25">
                <a:solidFill>
                  <a:srgbClr val="FFFFFF"/>
                </a:solidFill>
                <a:latin typeface="微软雅黑"/>
                <a:cs typeface="微软雅黑"/>
              </a:rPr>
              <a:t>01</a:t>
            </a:r>
            <a:endParaRPr sz="5750">
              <a:latin typeface="微软雅黑"/>
              <a:cs typeface="微软雅黑"/>
            </a:endParaRPr>
          </a:p>
          <a:p>
            <a:pPr marL="12700" marR="5080" algn="just">
              <a:lnSpc>
                <a:spcPct val="150000"/>
              </a:lnSpc>
              <a:spcBef>
                <a:spcPts val="3440"/>
              </a:spcBef>
            </a:pPr>
            <a:r>
              <a:rPr sz="1350" spc="-5">
                <a:solidFill>
                  <a:srgbClr val="061C40"/>
                </a:solidFill>
                <a:latin typeface="微软雅黑"/>
                <a:cs typeface="微软雅黑"/>
              </a:rPr>
              <a:t>日用塑料品市场竞争激烈，国内外厂商众多，市场集中度较</a:t>
            </a:r>
            <a:r>
              <a:rPr sz="1350" spc="-25">
                <a:solidFill>
                  <a:srgbClr val="061C40"/>
                </a:solidFill>
                <a:latin typeface="微软雅黑"/>
                <a:cs typeface="微软雅黑"/>
              </a:rPr>
              <a:t>低。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5110960" y="1798991"/>
            <a:ext cx="2425700" cy="220789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267970">
              <a:lnSpc>
                <a:spcPct val="100000"/>
              </a:lnSpc>
              <a:spcBef>
                <a:spcPts val="125"/>
              </a:spcBef>
            </a:pPr>
            <a:r>
              <a:rPr sz="5750" b="1" spc="-25">
                <a:solidFill>
                  <a:srgbClr val="FFFFFF"/>
                </a:solidFill>
                <a:latin typeface="微软雅黑"/>
                <a:cs typeface="微软雅黑"/>
              </a:rPr>
              <a:t>02</a:t>
            </a:r>
            <a:endParaRPr sz="575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2965"/>
              </a:spcBef>
            </a:pPr>
            <a:r>
              <a:rPr sz="1350" spc="-5">
                <a:solidFill>
                  <a:srgbClr val="061C40"/>
                </a:solidFill>
                <a:latin typeface="微软雅黑"/>
                <a:cs typeface="微软雅黑"/>
              </a:rPr>
              <a:t>主要厂商包括国内外知名塑料</a:t>
            </a:r>
            <a:r>
              <a:rPr sz="1350" spc="-50">
                <a:solidFill>
                  <a:srgbClr val="061C40"/>
                </a:solidFill>
                <a:latin typeface="微软雅黑"/>
                <a:cs typeface="微软雅黑"/>
              </a:rPr>
              <a:t> </a:t>
            </a:r>
            <a:r>
              <a:rPr sz="1350" spc="-5">
                <a:solidFill>
                  <a:srgbClr val="061C40"/>
                </a:solidFill>
                <a:latin typeface="微软雅黑"/>
                <a:cs typeface="微软雅黑"/>
              </a:rPr>
              <a:t>制品生产企业，如中国石化、</a:t>
            </a:r>
            <a:r>
              <a:rPr sz="1350" spc="-50">
                <a:solidFill>
                  <a:srgbClr val="061C40"/>
                </a:solidFill>
                <a:latin typeface="微软雅黑"/>
                <a:cs typeface="微软雅黑"/>
              </a:rPr>
              <a:t> </a:t>
            </a:r>
            <a:r>
              <a:rPr sz="1350" spc="-5">
                <a:solidFill>
                  <a:srgbClr val="061C40"/>
                </a:solidFill>
                <a:latin typeface="微软雅黑"/>
                <a:cs typeface="微软雅黑"/>
              </a:rPr>
              <a:t>中国石油、宝洁、联合利华等。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8843067" y="1762539"/>
            <a:ext cx="2254250" cy="255270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234315">
              <a:lnSpc>
                <a:spcPct val="100000"/>
              </a:lnSpc>
              <a:spcBef>
                <a:spcPts val="125"/>
              </a:spcBef>
            </a:pPr>
            <a:r>
              <a:rPr sz="5750" b="1" spc="-25">
                <a:solidFill>
                  <a:srgbClr val="FFFFFF"/>
                </a:solidFill>
                <a:latin typeface="微软雅黑"/>
                <a:cs typeface="微软雅黑"/>
              </a:rPr>
              <a:t>03</a:t>
            </a:r>
            <a:endParaRPr sz="5750">
              <a:latin typeface="微软雅黑"/>
              <a:cs typeface="微软雅黑"/>
            </a:endParaRPr>
          </a:p>
          <a:p>
            <a:pPr marL="12700" marR="5080" algn="just">
              <a:lnSpc>
                <a:spcPct val="150000"/>
              </a:lnSpc>
              <a:spcBef>
                <a:spcPts val="3250"/>
              </a:spcBef>
            </a:pPr>
            <a:r>
              <a:rPr sz="1350" spc="-5">
                <a:solidFill>
                  <a:srgbClr val="061C40"/>
                </a:solidFill>
                <a:latin typeface="微软雅黑"/>
                <a:cs typeface="微软雅黑"/>
              </a:rPr>
              <a:t>这些企业在技术研发、品牌建设、市场营销等方面具有较大优势，能够提供更多优质、创</a:t>
            </a:r>
            <a:r>
              <a:rPr sz="1350" spc="-10">
                <a:solidFill>
                  <a:srgbClr val="061C40"/>
                </a:solidFill>
                <a:latin typeface="微软雅黑"/>
                <a:cs typeface="微软雅黑"/>
              </a:rPr>
              <a:t>新的产品和服务。</a:t>
            </a:r>
            <a:endParaRPr sz="1350">
              <a:latin typeface="微软雅黑"/>
              <a:cs typeface="微软雅黑"/>
            </a:endParaRPr>
          </a:p>
        </p:txBody>
      </p:sp>
      <p:grpSp>
        <p:nvGrpSpPr>
          <p:cNvPr id="25" name="object 25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26" name="object 2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40" name="object 4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41" name="object 41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42" name="object 42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43" name="object 4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44" name="object 4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45" name="object 4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46" name="object 46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4216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市场竞争格局与主要厂商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566383" y="2032094"/>
            <a:ext cx="1058545" cy="1031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600" b="1" spc="-25">
                <a:solidFill>
                  <a:srgbClr val="FFFFFF"/>
                </a:solidFill>
                <a:latin typeface="微软雅黑"/>
                <a:cs typeface="微软雅黑"/>
              </a:rPr>
              <a:t>03</a:t>
            </a:r>
            <a:endParaRPr sz="66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3797299" y="3617479"/>
            <a:ext cx="45974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5">
                <a:solidFill>
                  <a:srgbClr val="000000"/>
                </a:solidFill>
              </a:rPr>
              <a:t>原材料供应与成本控制</a:t>
            </a:r>
            <a:endParaRPr sz="36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2215756" y="2976815"/>
            <a:ext cx="2044064" cy="266700"/>
          </a:xfrm>
          <a:custGeom>
            <a:rect l="l" t="t" r="r" b="b"/>
            <a:pathLst>
              <a:path w="2044064" h="266700">
                <a:moveTo>
                  <a:pt x="1811662" y="266383"/>
                </a:moveTo>
                <a:lnTo>
                  <a:pt x="1843263" y="166189"/>
                </a:lnTo>
                <a:lnTo>
                  <a:pt x="0" y="166189"/>
                </a:lnTo>
                <a:lnTo>
                  <a:pt x="0" y="99927"/>
                </a:lnTo>
                <a:lnTo>
                  <a:pt x="1843263" y="99927"/>
                </a:lnTo>
                <a:lnTo>
                  <a:pt x="1811662" y="0"/>
                </a:lnTo>
                <a:lnTo>
                  <a:pt x="2043576" y="133058"/>
                </a:lnTo>
                <a:lnTo>
                  <a:pt x="1811662" y="266383"/>
                </a:lnTo>
                <a:close/>
              </a:path>
            </a:pathLst>
          </a:custGeom>
          <a:solidFill>
            <a:srgbClr val="3490F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2215756" y="4343930"/>
            <a:ext cx="2044064" cy="268605"/>
          </a:xfrm>
          <a:custGeom>
            <a:rect l="l" t="t" r="r" b="b"/>
            <a:pathLst>
              <a:path w="2044064" h="268604">
                <a:moveTo>
                  <a:pt x="1811662" y="268328"/>
                </a:moveTo>
                <a:lnTo>
                  <a:pt x="1843263" y="167671"/>
                </a:lnTo>
                <a:lnTo>
                  <a:pt x="0" y="167671"/>
                </a:lnTo>
                <a:lnTo>
                  <a:pt x="0" y="100926"/>
                </a:lnTo>
                <a:lnTo>
                  <a:pt x="1843263" y="100926"/>
                </a:lnTo>
                <a:lnTo>
                  <a:pt x="1811662" y="0"/>
                </a:lnTo>
                <a:lnTo>
                  <a:pt x="2043576" y="134299"/>
                </a:lnTo>
                <a:lnTo>
                  <a:pt x="1811662" y="268328"/>
                </a:lnTo>
                <a:close/>
              </a:path>
            </a:pathLst>
          </a:custGeom>
          <a:solidFill>
            <a:srgbClr val="3490F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2215743" y="1566354"/>
            <a:ext cx="2044064" cy="1649095"/>
          </a:xfrm>
          <a:custGeom>
            <a:rect l="l" t="t" r="r" b="b"/>
            <a:pathLst>
              <a:path w="2044064" h="1649095">
                <a:moveTo>
                  <a:pt x="178892" y="272465"/>
                </a:moveTo>
                <a:lnTo>
                  <a:pt x="129959" y="223596"/>
                </a:lnTo>
                <a:lnTo>
                  <a:pt x="97586" y="259029"/>
                </a:lnTo>
                <a:lnTo>
                  <a:pt x="69227" y="297903"/>
                </a:lnTo>
                <a:lnTo>
                  <a:pt x="45250" y="339877"/>
                </a:lnTo>
                <a:lnTo>
                  <a:pt x="25984" y="384594"/>
                </a:lnTo>
                <a:lnTo>
                  <a:pt x="11785" y="431723"/>
                </a:lnTo>
                <a:lnTo>
                  <a:pt x="3009" y="480923"/>
                </a:lnTo>
                <a:lnTo>
                  <a:pt x="0" y="531850"/>
                </a:lnTo>
                <a:lnTo>
                  <a:pt x="0" y="1648853"/>
                </a:lnTo>
                <a:lnTo>
                  <a:pt x="68453" y="1648853"/>
                </a:lnTo>
                <a:lnTo>
                  <a:pt x="68453" y="535063"/>
                </a:lnTo>
                <a:lnTo>
                  <a:pt x="71920" y="484644"/>
                </a:lnTo>
                <a:lnTo>
                  <a:pt x="81991" y="436257"/>
                </a:lnTo>
                <a:lnTo>
                  <a:pt x="98209" y="390372"/>
                </a:lnTo>
                <a:lnTo>
                  <a:pt x="120078" y="347472"/>
                </a:lnTo>
                <a:lnTo>
                  <a:pt x="147129" y="308013"/>
                </a:lnTo>
                <a:lnTo>
                  <a:pt x="178892" y="272465"/>
                </a:lnTo>
                <a:close/>
              </a:path>
              <a:path w="2044064" h="1649095">
                <a:moveTo>
                  <a:pt x="2043582" y="133819"/>
                </a:moveTo>
                <a:lnTo>
                  <a:pt x="1811680" y="0"/>
                </a:lnTo>
                <a:lnTo>
                  <a:pt x="1843278" y="100571"/>
                </a:lnTo>
                <a:lnTo>
                  <a:pt x="430199" y="100571"/>
                </a:lnTo>
                <a:lnTo>
                  <a:pt x="381063" y="103390"/>
                </a:lnTo>
                <a:lnTo>
                  <a:pt x="333502" y="111645"/>
                </a:lnTo>
                <a:lnTo>
                  <a:pt x="287807" y="125018"/>
                </a:lnTo>
                <a:lnTo>
                  <a:pt x="244335" y="143192"/>
                </a:lnTo>
                <a:lnTo>
                  <a:pt x="203365" y="165862"/>
                </a:lnTo>
                <a:lnTo>
                  <a:pt x="165239" y="192697"/>
                </a:lnTo>
                <a:lnTo>
                  <a:pt x="130276" y="223405"/>
                </a:lnTo>
                <a:lnTo>
                  <a:pt x="179285" y="272211"/>
                </a:lnTo>
                <a:lnTo>
                  <a:pt x="214337" y="241884"/>
                </a:lnTo>
                <a:lnTo>
                  <a:pt x="253047" y="216115"/>
                </a:lnTo>
                <a:lnTo>
                  <a:pt x="294970" y="195313"/>
                </a:lnTo>
                <a:lnTo>
                  <a:pt x="339648" y="179908"/>
                </a:lnTo>
                <a:lnTo>
                  <a:pt x="386664" y="170357"/>
                </a:lnTo>
                <a:lnTo>
                  <a:pt x="435546" y="167081"/>
                </a:lnTo>
                <a:lnTo>
                  <a:pt x="1843278" y="167081"/>
                </a:lnTo>
                <a:lnTo>
                  <a:pt x="1811680" y="267385"/>
                </a:lnTo>
                <a:lnTo>
                  <a:pt x="1985835" y="167081"/>
                </a:lnTo>
                <a:lnTo>
                  <a:pt x="2043582" y="133819"/>
                </a:lnTo>
                <a:close/>
              </a:path>
            </a:pathLst>
          </a:custGeom>
          <a:solidFill>
            <a:srgbClr val="3490F4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5" name="object 5"/>
          <p:cNvGrpSpPr/>
          <p:nvPr/>
        </p:nvGrpSpPr>
        <p:grpSpPr>
          <a:xfrm>
            <a:off x="1171291" y="2749587"/>
            <a:ext cx="3088640" cy="3272790"/>
            <a:chOff x="1171291" y="2749587"/>
            <a:chExt cx="3088640" cy="3272790"/>
          </a:xfrm>
        </p:grpSpPr>
        <p:sp>
          <p:nvSpPr>
            <p:cNvPr id="6" name="object 6"/>
            <p:cNvSpPr/>
            <p:nvPr/>
          </p:nvSpPr>
          <p:spPr>
            <a:xfrm>
              <a:off x="2215743" y="4372901"/>
              <a:ext cx="2044064" cy="1649095"/>
            </a:xfrm>
            <a:custGeom>
              <a:rect l="l" t="t" r="r" b="b"/>
              <a:pathLst>
                <a:path w="2044064" h="1649095">
                  <a:moveTo>
                    <a:pt x="2043582" y="1514081"/>
                  </a:moveTo>
                  <a:lnTo>
                    <a:pt x="1985835" y="1480591"/>
                  </a:lnTo>
                  <a:lnTo>
                    <a:pt x="1811680" y="1379562"/>
                  </a:lnTo>
                  <a:lnTo>
                    <a:pt x="1843278" y="1480591"/>
                  </a:lnTo>
                  <a:lnTo>
                    <a:pt x="435546" y="1480591"/>
                  </a:lnTo>
                  <a:lnTo>
                    <a:pt x="386664" y="1477276"/>
                  </a:lnTo>
                  <a:lnTo>
                    <a:pt x="339648" y="1467662"/>
                  </a:lnTo>
                  <a:lnTo>
                    <a:pt x="294970" y="1452156"/>
                  </a:lnTo>
                  <a:lnTo>
                    <a:pt x="253047" y="1431201"/>
                  </a:lnTo>
                  <a:lnTo>
                    <a:pt x="214337" y="1405242"/>
                  </a:lnTo>
                  <a:lnTo>
                    <a:pt x="179285" y="1374698"/>
                  </a:lnTo>
                  <a:lnTo>
                    <a:pt x="178269" y="1375714"/>
                  </a:lnTo>
                  <a:lnTo>
                    <a:pt x="147129" y="1340853"/>
                  </a:lnTo>
                  <a:lnTo>
                    <a:pt x="120078" y="1301407"/>
                  </a:lnTo>
                  <a:lnTo>
                    <a:pt x="98209" y="1258506"/>
                  </a:lnTo>
                  <a:lnTo>
                    <a:pt x="81991" y="1212634"/>
                  </a:lnTo>
                  <a:lnTo>
                    <a:pt x="71920" y="1164247"/>
                  </a:lnTo>
                  <a:lnTo>
                    <a:pt x="68453" y="1113840"/>
                  </a:lnTo>
                  <a:lnTo>
                    <a:pt x="68453" y="0"/>
                  </a:lnTo>
                  <a:lnTo>
                    <a:pt x="0" y="0"/>
                  </a:lnTo>
                  <a:lnTo>
                    <a:pt x="0" y="1117053"/>
                  </a:lnTo>
                  <a:lnTo>
                    <a:pt x="3009" y="1167968"/>
                  </a:lnTo>
                  <a:lnTo>
                    <a:pt x="11785" y="1217155"/>
                  </a:lnTo>
                  <a:lnTo>
                    <a:pt x="25984" y="1264285"/>
                  </a:lnTo>
                  <a:lnTo>
                    <a:pt x="45250" y="1308989"/>
                  </a:lnTo>
                  <a:lnTo>
                    <a:pt x="69227" y="1350949"/>
                  </a:lnTo>
                  <a:lnTo>
                    <a:pt x="97586" y="1389824"/>
                  </a:lnTo>
                  <a:lnTo>
                    <a:pt x="129959" y="1425244"/>
                  </a:lnTo>
                  <a:lnTo>
                    <a:pt x="130835" y="1424368"/>
                  </a:lnTo>
                  <a:lnTo>
                    <a:pt x="165239" y="1454785"/>
                  </a:lnTo>
                  <a:lnTo>
                    <a:pt x="203365" y="1481823"/>
                  </a:lnTo>
                  <a:lnTo>
                    <a:pt x="244335" y="1504645"/>
                  </a:lnTo>
                  <a:lnTo>
                    <a:pt x="287807" y="1522945"/>
                  </a:lnTo>
                  <a:lnTo>
                    <a:pt x="333502" y="1536420"/>
                  </a:lnTo>
                  <a:lnTo>
                    <a:pt x="381063" y="1544726"/>
                  </a:lnTo>
                  <a:lnTo>
                    <a:pt x="430199" y="1547571"/>
                  </a:lnTo>
                  <a:lnTo>
                    <a:pt x="1843278" y="1547571"/>
                  </a:lnTo>
                  <a:lnTo>
                    <a:pt x="1811680" y="1648866"/>
                  </a:lnTo>
                  <a:lnTo>
                    <a:pt x="2043582" y="1514081"/>
                  </a:lnTo>
                  <a:close/>
                </a:path>
              </a:pathLst>
            </a:custGeom>
            <a:solidFill>
              <a:srgbClr val="3490F4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1171291" y="2749587"/>
              <a:ext cx="2089150" cy="2089150"/>
            </a:xfrm>
            <a:custGeom>
              <a:rect l="l" t="t" r="r" b="b"/>
              <a:pathLst>
                <a:path w="2089150" h="2089150">
                  <a:moveTo>
                    <a:pt x="1044462" y="2088927"/>
                  </a:moveTo>
                  <a:lnTo>
                    <a:pt x="996652" y="2087853"/>
                  </a:lnTo>
                  <a:lnTo>
                    <a:pt x="949394" y="2084659"/>
                  </a:lnTo>
                  <a:lnTo>
                    <a:pt x="902734" y="2079393"/>
                  </a:lnTo>
                  <a:lnTo>
                    <a:pt x="856718" y="2072100"/>
                  </a:lnTo>
                  <a:lnTo>
                    <a:pt x="811392" y="2062826"/>
                  </a:lnTo>
                  <a:lnTo>
                    <a:pt x="766802" y="2051618"/>
                  </a:lnTo>
                  <a:lnTo>
                    <a:pt x="722994" y="2038522"/>
                  </a:lnTo>
                  <a:lnTo>
                    <a:pt x="680014" y="2023583"/>
                  </a:lnTo>
                  <a:lnTo>
                    <a:pt x="637909" y="2006848"/>
                  </a:lnTo>
                  <a:lnTo>
                    <a:pt x="596725" y="1988363"/>
                  </a:lnTo>
                  <a:lnTo>
                    <a:pt x="556506" y="1968174"/>
                  </a:lnTo>
                  <a:lnTo>
                    <a:pt x="517301" y="1946327"/>
                  </a:lnTo>
                  <a:lnTo>
                    <a:pt x="479154" y="1922869"/>
                  </a:lnTo>
                  <a:lnTo>
                    <a:pt x="442112" y="1897844"/>
                  </a:lnTo>
                  <a:lnTo>
                    <a:pt x="406221" y="1871300"/>
                  </a:lnTo>
                  <a:lnTo>
                    <a:pt x="371527" y="1843282"/>
                  </a:lnTo>
                  <a:lnTo>
                    <a:pt x="338076" y="1813837"/>
                  </a:lnTo>
                  <a:lnTo>
                    <a:pt x="305914" y="1783011"/>
                  </a:lnTo>
                  <a:lnTo>
                    <a:pt x="275088" y="1750849"/>
                  </a:lnTo>
                  <a:lnTo>
                    <a:pt x="245643" y="1717398"/>
                  </a:lnTo>
                  <a:lnTo>
                    <a:pt x="217625" y="1682704"/>
                  </a:lnTo>
                  <a:lnTo>
                    <a:pt x="191081" y="1646813"/>
                  </a:lnTo>
                  <a:lnTo>
                    <a:pt x="166057" y="1609771"/>
                  </a:lnTo>
                  <a:lnTo>
                    <a:pt x="142598" y="1571624"/>
                  </a:lnTo>
                  <a:lnTo>
                    <a:pt x="120751" y="1532419"/>
                  </a:lnTo>
                  <a:lnTo>
                    <a:pt x="100562" y="1492200"/>
                  </a:lnTo>
                  <a:lnTo>
                    <a:pt x="82077" y="1451016"/>
                  </a:lnTo>
                  <a:lnTo>
                    <a:pt x="65342" y="1408911"/>
                  </a:lnTo>
                  <a:lnTo>
                    <a:pt x="50404" y="1365931"/>
                  </a:lnTo>
                  <a:lnTo>
                    <a:pt x="37307" y="1322123"/>
                  </a:lnTo>
                  <a:lnTo>
                    <a:pt x="26099" y="1277533"/>
                  </a:lnTo>
                  <a:lnTo>
                    <a:pt x="16826" y="1232207"/>
                  </a:lnTo>
                  <a:lnTo>
                    <a:pt x="9533" y="1186191"/>
                  </a:lnTo>
                  <a:lnTo>
                    <a:pt x="4267" y="1139531"/>
                  </a:lnTo>
                  <a:lnTo>
                    <a:pt x="1073" y="1092273"/>
                  </a:lnTo>
                  <a:lnTo>
                    <a:pt x="0" y="1044463"/>
                  </a:lnTo>
                  <a:lnTo>
                    <a:pt x="1074" y="996654"/>
                  </a:lnTo>
                  <a:lnTo>
                    <a:pt x="4268" y="949396"/>
                  </a:lnTo>
                  <a:lnTo>
                    <a:pt x="9534" y="902735"/>
                  </a:lnTo>
                  <a:lnTo>
                    <a:pt x="16827" y="856719"/>
                  </a:lnTo>
                  <a:lnTo>
                    <a:pt x="26101" y="811393"/>
                  </a:lnTo>
                  <a:lnTo>
                    <a:pt x="37309" y="766803"/>
                  </a:lnTo>
                  <a:lnTo>
                    <a:pt x="50405" y="722995"/>
                  </a:lnTo>
                  <a:lnTo>
                    <a:pt x="65344" y="680015"/>
                  </a:lnTo>
                  <a:lnTo>
                    <a:pt x="82079" y="637910"/>
                  </a:lnTo>
                  <a:lnTo>
                    <a:pt x="100564" y="596725"/>
                  </a:lnTo>
                  <a:lnTo>
                    <a:pt x="120753" y="556507"/>
                  </a:lnTo>
                  <a:lnTo>
                    <a:pt x="142600" y="517302"/>
                  </a:lnTo>
                  <a:lnTo>
                    <a:pt x="166059" y="479155"/>
                  </a:lnTo>
                  <a:lnTo>
                    <a:pt x="191083" y="442113"/>
                  </a:lnTo>
                  <a:lnTo>
                    <a:pt x="217627" y="406222"/>
                  </a:lnTo>
                  <a:lnTo>
                    <a:pt x="245645" y="371528"/>
                  </a:lnTo>
                  <a:lnTo>
                    <a:pt x="275090" y="338077"/>
                  </a:lnTo>
                  <a:lnTo>
                    <a:pt x="305917" y="305915"/>
                  </a:lnTo>
                  <a:lnTo>
                    <a:pt x="338079" y="275089"/>
                  </a:lnTo>
                  <a:lnTo>
                    <a:pt x="371530" y="245644"/>
                  </a:lnTo>
                  <a:lnTo>
                    <a:pt x="406224" y="217626"/>
                  </a:lnTo>
                  <a:lnTo>
                    <a:pt x="442115" y="191082"/>
                  </a:lnTo>
                  <a:lnTo>
                    <a:pt x="479157" y="166057"/>
                  </a:lnTo>
                  <a:lnTo>
                    <a:pt x="517304" y="142599"/>
                  </a:lnTo>
                  <a:lnTo>
                    <a:pt x="556509" y="120752"/>
                  </a:lnTo>
                  <a:lnTo>
                    <a:pt x="596727" y="100563"/>
                  </a:lnTo>
                  <a:lnTo>
                    <a:pt x="637912" y="82078"/>
                  </a:lnTo>
                  <a:lnTo>
                    <a:pt x="680017" y="65343"/>
                  </a:lnTo>
                  <a:lnTo>
                    <a:pt x="722997" y="50405"/>
                  </a:lnTo>
                  <a:lnTo>
                    <a:pt x="766805" y="37308"/>
                  </a:lnTo>
                  <a:lnTo>
                    <a:pt x="811395" y="26101"/>
                  </a:lnTo>
                  <a:lnTo>
                    <a:pt x="856721" y="16827"/>
                  </a:lnTo>
                  <a:lnTo>
                    <a:pt x="902736" y="9534"/>
                  </a:lnTo>
                  <a:lnTo>
                    <a:pt x="949396" y="4268"/>
                  </a:lnTo>
                  <a:lnTo>
                    <a:pt x="996653" y="1074"/>
                  </a:lnTo>
                  <a:lnTo>
                    <a:pt x="1044462" y="0"/>
                  </a:lnTo>
                  <a:lnTo>
                    <a:pt x="1092270" y="1074"/>
                  </a:lnTo>
                  <a:lnTo>
                    <a:pt x="1139528" y="4268"/>
                  </a:lnTo>
                  <a:lnTo>
                    <a:pt x="1186189" y="9534"/>
                  </a:lnTo>
                  <a:lnTo>
                    <a:pt x="1232206" y="16827"/>
                  </a:lnTo>
                  <a:lnTo>
                    <a:pt x="1277532" y="26101"/>
                  </a:lnTo>
                  <a:lnTo>
                    <a:pt x="1322122" y="37309"/>
                  </a:lnTo>
                  <a:lnTo>
                    <a:pt x="1365930" y="50405"/>
                  </a:lnTo>
                  <a:lnTo>
                    <a:pt x="1408910" y="65344"/>
                  </a:lnTo>
                  <a:lnTo>
                    <a:pt x="1451015" y="82079"/>
                  </a:lnTo>
                  <a:lnTo>
                    <a:pt x="1492200" y="100564"/>
                  </a:lnTo>
                  <a:lnTo>
                    <a:pt x="1532418" y="120753"/>
                  </a:lnTo>
                  <a:lnTo>
                    <a:pt x="1571623" y="142600"/>
                  </a:lnTo>
                  <a:lnTo>
                    <a:pt x="1609770" y="166059"/>
                  </a:lnTo>
                  <a:lnTo>
                    <a:pt x="1646812" y="191083"/>
                  </a:lnTo>
                  <a:lnTo>
                    <a:pt x="1682703" y="217627"/>
                  </a:lnTo>
                  <a:lnTo>
                    <a:pt x="1717397" y="245645"/>
                  </a:lnTo>
                  <a:lnTo>
                    <a:pt x="1750848" y="275090"/>
                  </a:lnTo>
                  <a:lnTo>
                    <a:pt x="1783010" y="305916"/>
                  </a:lnTo>
                  <a:lnTo>
                    <a:pt x="1813836" y="338078"/>
                  </a:lnTo>
                  <a:lnTo>
                    <a:pt x="1843281" y="371529"/>
                  </a:lnTo>
                  <a:lnTo>
                    <a:pt x="1871299" y="406223"/>
                  </a:lnTo>
                  <a:lnTo>
                    <a:pt x="1897843" y="442114"/>
                  </a:lnTo>
                  <a:lnTo>
                    <a:pt x="1922867" y="479156"/>
                  </a:lnTo>
                  <a:lnTo>
                    <a:pt x="1946326" y="517303"/>
                  </a:lnTo>
                  <a:lnTo>
                    <a:pt x="1968173" y="556509"/>
                  </a:lnTo>
                  <a:lnTo>
                    <a:pt x="1988362" y="596727"/>
                  </a:lnTo>
                  <a:lnTo>
                    <a:pt x="2006847" y="637912"/>
                  </a:lnTo>
                  <a:lnTo>
                    <a:pt x="2023582" y="680017"/>
                  </a:lnTo>
                  <a:lnTo>
                    <a:pt x="2038520" y="722996"/>
                  </a:lnTo>
                  <a:lnTo>
                    <a:pt x="2051617" y="766804"/>
                  </a:lnTo>
                  <a:lnTo>
                    <a:pt x="2062825" y="811394"/>
                  </a:lnTo>
                  <a:lnTo>
                    <a:pt x="2072098" y="856720"/>
                  </a:lnTo>
                  <a:lnTo>
                    <a:pt x="2079391" y="902737"/>
                  </a:lnTo>
                  <a:lnTo>
                    <a:pt x="2084658" y="949397"/>
                  </a:lnTo>
                  <a:lnTo>
                    <a:pt x="2087851" y="996654"/>
                  </a:lnTo>
                  <a:lnTo>
                    <a:pt x="2088926" y="1044464"/>
                  </a:lnTo>
                  <a:lnTo>
                    <a:pt x="2087851" y="1092274"/>
                  </a:lnTo>
                  <a:lnTo>
                    <a:pt x="2084657" y="1139532"/>
                  </a:lnTo>
                  <a:lnTo>
                    <a:pt x="2079391" y="1186192"/>
                  </a:lnTo>
                  <a:lnTo>
                    <a:pt x="2072098" y="1232208"/>
                  </a:lnTo>
                  <a:lnTo>
                    <a:pt x="2062824" y="1277534"/>
                  </a:lnTo>
                  <a:lnTo>
                    <a:pt x="2051616" y="1322124"/>
                  </a:lnTo>
                  <a:lnTo>
                    <a:pt x="2038520" y="1365932"/>
                  </a:lnTo>
                  <a:lnTo>
                    <a:pt x="2023581" y="1408911"/>
                  </a:lnTo>
                  <a:lnTo>
                    <a:pt x="2006846" y="1451017"/>
                  </a:lnTo>
                  <a:lnTo>
                    <a:pt x="1988361" y="1492201"/>
                  </a:lnTo>
                  <a:lnTo>
                    <a:pt x="1968172" y="1532419"/>
                  </a:lnTo>
                  <a:lnTo>
                    <a:pt x="1946325" y="1571625"/>
                  </a:lnTo>
                  <a:lnTo>
                    <a:pt x="1922867" y="1609772"/>
                  </a:lnTo>
                  <a:lnTo>
                    <a:pt x="1897842" y="1646814"/>
                  </a:lnTo>
                  <a:lnTo>
                    <a:pt x="1871298" y="1682705"/>
                  </a:lnTo>
                  <a:lnTo>
                    <a:pt x="1843280" y="1717399"/>
                  </a:lnTo>
                  <a:lnTo>
                    <a:pt x="1813835" y="1750850"/>
                  </a:lnTo>
                  <a:lnTo>
                    <a:pt x="1783009" y="1783011"/>
                  </a:lnTo>
                  <a:lnTo>
                    <a:pt x="1750847" y="1813838"/>
                  </a:lnTo>
                  <a:lnTo>
                    <a:pt x="1717396" y="1843283"/>
                  </a:lnTo>
                  <a:lnTo>
                    <a:pt x="1682702" y="1871301"/>
                  </a:lnTo>
                  <a:lnTo>
                    <a:pt x="1646811" y="1897845"/>
                  </a:lnTo>
                  <a:lnTo>
                    <a:pt x="1609769" y="1922869"/>
                  </a:lnTo>
                  <a:lnTo>
                    <a:pt x="1571622" y="1946328"/>
                  </a:lnTo>
                  <a:lnTo>
                    <a:pt x="1532416" y="1968175"/>
                  </a:lnTo>
                  <a:lnTo>
                    <a:pt x="1492198" y="1988364"/>
                  </a:lnTo>
                  <a:lnTo>
                    <a:pt x="1451013" y="2006849"/>
                  </a:lnTo>
                  <a:lnTo>
                    <a:pt x="1408908" y="2023583"/>
                  </a:lnTo>
                  <a:lnTo>
                    <a:pt x="1365929" y="2038522"/>
                  </a:lnTo>
                  <a:lnTo>
                    <a:pt x="1322121" y="2051618"/>
                  </a:lnTo>
                  <a:lnTo>
                    <a:pt x="1277531" y="2062826"/>
                  </a:lnTo>
                  <a:lnTo>
                    <a:pt x="1232204" y="2072100"/>
                  </a:lnTo>
                  <a:lnTo>
                    <a:pt x="1186188" y="2079393"/>
                  </a:lnTo>
                  <a:lnTo>
                    <a:pt x="1139528" y="2084659"/>
                  </a:lnTo>
                  <a:lnTo>
                    <a:pt x="1092269" y="2087853"/>
                  </a:lnTo>
                  <a:lnTo>
                    <a:pt x="1044462" y="2088927"/>
                  </a:lnTo>
                  <a:close/>
                </a:path>
              </a:pathLst>
            </a:custGeom>
            <a:solidFill>
              <a:srgbClr val="AED3FB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1978060" y="3564785"/>
              <a:ext cx="482600" cy="478790"/>
            </a:xfrm>
            <a:custGeom>
              <a:rect l="l" t="t" r="r" b="b"/>
              <a:pathLst>
                <a:path w="482600" h="478789">
                  <a:moveTo>
                    <a:pt x="245558" y="478630"/>
                  </a:moveTo>
                  <a:lnTo>
                    <a:pt x="197237" y="473871"/>
                  </a:lnTo>
                  <a:lnTo>
                    <a:pt x="151692" y="460138"/>
                  </a:lnTo>
                  <a:lnTo>
                    <a:pt x="110052" y="438246"/>
                  </a:lnTo>
                  <a:lnTo>
                    <a:pt x="73448" y="409011"/>
                  </a:lnTo>
                  <a:lnTo>
                    <a:pt x="43010" y="373250"/>
                  </a:lnTo>
                  <a:lnTo>
                    <a:pt x="19869" y="331778"/>
                  </a:lnTo>
                  <a:lnTo>
                    <a:pt x="5155" y="285410"/>
                  </a:lnTo>
                  <a:lnTo>
                    <a:pt x="0" y="234964"/>
                  </a:lnTo>
                  <a:lnTo>
                    <a:pt x="5155" y="187390"/>
                  </a:lnTo>
                  <a:lnTo>
                    <a:pt x="19869" y="143181"/>
                  </a:lnTo>
                  <a:lnTo>
                    <a:pt x="43010" y="103255"/>
                  </a:lnTo>
                  <a:lnTo>
                    <a:pt x="73448" y="68531"/>
                  </a:lnTo>
                  <a:lnTo>
                    <a:pt x="110052" y="39925"/>
                  </a:lnTo>
                  <a:lnTo>
                    <a:pt x="151692" y="18356"/>
                  </a:lnTo>
                  <a:lnTo>
                    <a:pt x="197237" y="4742"/>
                  </a:lnTo>
                  <a:lnTo>
                    <a:pt x="245558" y="0"/>
                  </a:lnTo>
                  <a:lnTo>
                    <a:pt x="283515" y="3127"/>
                  </a:lnTo>
                  <a:lnTo>
                    <a:pt x="319006" y="11965"/>
                  </a:lnTo>
                  <a:lnTo>
                    <a:pt x="352852" y="25699"/>
                  </a:lnTo>
                  <a:lnTo>
                    <a:pt x="385876" y="43511"/>
                  </a:lnTo>
                  <a:lnTo>
                    <a:pt x="350797" y="78321"/>
                  </a:lnTo>
                  <a:lnTo>
                    <a:pt x="245558" y="78321"/>
                  </a:lnTo>
                  <a:lnTo>
                    <a:pt x="202764" y="83881"/>
                  </a:lnTo>
                  <a:lnTo>
                    <a:pt x="163380" y="99593"/>
                  </a:lnTo>
                  <a:lnTo>
                    <a:pt x="129356" y="124008"/>
                  </a:lnTo>
                  <a:lnTo>
                    <a:pt x="102640" y="155675"/>
                  </a:lnTo>
                  <a:lnTo>
                    <a:pt x="85182" y="193144"/>
                  </a:lnTo>
                  <a:lnTo>
                    <a:pt x="78929" y="234964"/>
                  </a:lnTo>
                  <a:lnTo>
                    <a:pt x="85182" y="280450"/>
                  </a:lnTo>
                  <a:lnTo>
                    <a:pt x="102640" y="320376"/>
                  </a:lnTo>
                  <a:lnTo>
                    <a:pt x="129356" y="353534"/>
                  </a:lnTo>
                  <a:lnTo>
                    <a:pt x="163380" y="378714"/>
                  </a:lnTo>
                  <a:lnTo>
                    <a:pt x="202764" y="394709"/>
                  </a:lnTo>
                  <a:lnTo>
                    <a:pt x="245558" y="400309"/>
                  </a:lnTo>
                  <a:lnTo>
                    <a:pt x="420298" y="400309"/>
                  </a:lnTo>
                  <a:lnTo>
                    <a:pt x="413282" y="409011"/>
                  </a:lnTo>
                  <a:lnTo>
                    <a:pt x="378288" y="438246"/>
                  </a:lnTo>
                  <a:lnTo>
                    <a:pt x="338053" y="460138"/>
                  </a:lnTo>
                  <a:lnTo>
                    <a:pt x="293501" y="473871"/>
                  </a:lnTo>
                  <a:lnTo>
                    <a:pt x="245558" y="478630"/>
                  </a:lnTo>
                  <a:close/>
                </a:path>
                <a:path w="482600" h="478789">
                  <a:moveTo>
                    <a:pt x="333257" y="95725"/>
                  </a:moveTo>
                  <a:lnTo>
                    <a:pt x="312154" y="89335"/>
                  </a:lnTo>
                  <a:lnTo>
                    <a:pt x="289407" y="83760"/>
                  </a:lnTo>
                  <a:lnTo>
                    <a:pt x="266660" y="79816"/>
                  </a:lnTo>
                  <a:lnTo>
                    <a:pt x="245558" y="78321"/>
                  </a:lnTo>
                  <a:lnTo>
                    <a:pt x="350797" y="78321"/>
                  </a:lnTo>
                  <a:lnTo>
                    <a:pt x="333257" y="95725"/>
                  </a:lnTo>
                  <a:close/>
                </a:path>
                <a:path w="482600" h="478789">
                  <a:moveTo>
                    <a:pt x="420298" y="400309"/>
                  </a:moveTo>
                  <a:lnTo>
                    <a:pt x="245558" y="400309"/>
                  </a:lnTo>
                  <a:lnTo>
                    <a:pt x="288352" y="394709"/>
                  </a:lnTo>
                  <a:lnTo>
                    <a:pt x="327735" y="378714"/>
                  </a:lnTo>
                  <a:lnTo>
                    <a:pt x="361759" y="353534"/>
                  </a:lnTo>
                  <a:lnTo>
                    <a:pt x="388475" y="320376"/>
                  </a:lnTo>
                  <a:lnTo>
                    <a:pt x="405934" y="280450"/>
                  </a:lnTo>
                  <a:lnTo>
                    <a:pt x="412186" y="234964"/>
                  </a:lnTo>
                  <a:lnTo>
                    <a:pt x="410542" y="215383"/>
                  </a:lnTo>
                  <a:lnTo>
                    <a:pt x="405609" y="195803"/>
                  </a:lnTo>
                  <a:lnTo>
                    <a:pt x="397387" y="176223"/>
                  </a:lnTo>
                  <a:lnTo>
                    <a:pt x="385876" y="156642"/>
                  </a:lnTo>
                  <a:lnTo>
                    <a:pt x="438496" y="95725"/>
                  </a:lnTo>
                  <a:lnTo>
                    <a:pt x="456447" y="128495"/>
                  </a:lnTo>
                  <a:lnTo>
                    <a:pt x="470287" y="162081"/>
                  </a:lnTo>
                  <a:lnTo>
                    <a:pt x="479194" y="197299"/>
                  </a:lnTo>
                  <a:lnTo>
                    <a:pt x="482346" y="234964"/>
                  </a:lnTo>
                  <a:lnTo>
                    <a:pt x="477567" y="285410"/>
                  </a:lnTo>
                  <a:lnTo>
                    <a:pt x="463847" y="331778"/>
                  </a:lnTo>
                  <a:lnTo>
                    <a:pt x="442110" y="373250"/>
                  </a:lnTo>
                  <a:lnTo>
                    <a:pt x="420298" y="400309"/>
                  </a:lnTo>
                  <a:close/>
                </a:path>
              </a:pathLst>
            </a:custGeom>
            <a:solidFill>
              <a:srgbClr val="3490F4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9" name="object 9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2147414" y="3730519"/>
              <a:ext cx="154590" cy="147256"/>
            </a:xfrm>
            <a:prstGeom prst="rect">
              <a:avLst/>
            </a:prstGeom>
          </p:spPr>
        </p:pic>
        <p:sp>
          <p:nvSpPr>
            <p:cNvPr id="10" name="object 10"/>
            <p:cNvSpPr/>
            <p:nvPr/>
          </p:nvSpPr>
          <p:spPr>
            <a:xfrm>
              <a:off x="1797646" y="3303422"/>
              <a:ext cx="931544" cy="924560"/>
            </a:xfrm>
            <a:custGeom>
              <a:rect l="l" t="t" r="r" b="b"/>
              <a:pathLst>
                <a:path w="931544" h="924560">
                  <a:moveTo>
                    <a:pt x="854202" y="496366"/>
                  </a:moveTo>
                  <a:lnTo>
                    <a:pt x="851065" y="445033"/>
                  </a:lnTo>
                  <a:lnTo>
                    <a:pt x="841654" y="395808"/>
                  </a:lnTo>
                  <a:lnTo>
                    <a:pt x="825969" y="348665"/>
                  </a:lnTo>
                  <a:lnTo>
                    <a:pt x="803998" y="303618"/>
                  </a:lnTo>
                  <a:lnTo>
                    <a:pt x="775754" y="260667"/>
                  </a:lnTo>
                  <a:lnTo>
                    <a:pt x="714743" y="269392"/>
                  </a:lnTo>
                  <a:lnTo>
                    <a:pt x="697306" y="278130"/>
                  </a:lnTo>
                  <a:lnTo>
                    <a:pt x="725551" y="316750"/>
                  </a:lnTo>
                  <a:lnTo>
                    <a:pt x="747522" y="358724"/>
                  </a:lnTo>
                  <a:lnTo>
                    <a:pt x="763206" y="403199"/>
                  </a:lnTo>
                  <a:lnTo>
                    <a:pt x="772617" y="449364"/>
                  </a:lnTo>
                  <a:lnTo>
                    <a:pt x="775754" y="496366"/>
                  </a:lnTo>
                  <a:lnTo>
                    <a:pt x="772553" y="545414"/>
                  </a:lnTo>
                  <a:lnTo>
                    <a:pt x="763244" y="591947"/>
                  </a:lnTo>
                  <a:lnTo>
                    <a:pt x="748245" y="635635"/>
                  </a:lnTo>
                  <a:lnTo>
                    <a:pt x="727976" y="676135"/>
                  </a:lnTo>
                  <a:lnTo>
                    <a:pt x="702868" y="713117"/>
                  </a:lnTo>
                  <a:lnTo>
                    <a:pt x="673341" y="746252"/>
                  </a:lnTo>
                  <a:lnTo>
                    <a:pt x="639813" y="775208"/>
                  </a:lnTo>
                  <a:lnTo>
                    <a:pt x="602716" y="799642"/>
                  </a:lnTo>
                  <a:lnTo>
                    <a:pt x="562483" y="819226"/>
                  </a:lnTo>
                  <a:lnTo>
                    <a:pt x="519518" y="833628"/>
                  </a:lnTo>
                  <a:lnTo>
                    <a:pt x="474243" y="842518"/>
                  </a:lnTo>
                  <a:lnTo>
                    <a:pt x="427101" y="845553"/>
                  </a:lnTo>
                  <a:lnTo>
                    <a:pt x="379958" y="842518"/>
                  </a:lnTo>
                  <a:lnTo>
                    <a:pt x="334695" y="833628"/>
                  </a:lnTo>
                  <a:lnTo>
                    <a:pt x="291731" y="819226"/>
                  </a:lnTo>
                  <a:lnTo>
                    <a:pt x="251485" y="799642"/>
                  </a:lnTo>
                  <a:lnTo>
                    <a:pt x="214388" y="775208"/>
                  </a:lnTo>
                  <a:lnTo>
                    <a:pt x="180860" y="746252"/>
                  </a:lnTo>
                  <a:lnTo>
                    <a:pt x="151333" y="713117"/>
                  </a:lnTo>
                  <a:lnTo>
                    <a:pt x="126225" y="676135"/>
                  </a:lnTo>
                  <a:lnTo>
                    <a:pt x="105956" y="635635"/>
                  </a:lnTo>
                  <a:lnTo>
                    <a:pt x="90957" y="591947"/>
                  </a:lnTo>
                  <a:lnTo>
                    <a:pt x="81648" y="545414"/>
                  </a:lnTo>
                  <a:lnTo>
                    <a:pt x="78447" y="496366"/>
                  </a:lnTo>
                  <a:lnTo>
                    <a:pt x="81648" y="449148"/>
                  </a:lnTo>
                  <a:lnTo>
                    <a:pt x="90957" y="403821"/>
                  </a:lnTo>
                  <a:lnTo>
                    <a:pt x="105956" y="360781"/>
                  </a:lnTo>
                  <a:lnTo>
                    <a:pt x="126225" y="320484"/>
                  </a:lnTo>
                  <a:lnTo>
                    <a:pt x="151333" y="283324"/>
                  </a:lnTo>
                  <a:lnTo>
                    <a:pt x="180860" y="249758"/>
                  </a:lnTo>
                  <a:lnTo>
                    <a:pt x="214388" y="220179"/>
                  </a:lnTo>
                  <a:lnTo>
                    <a:pt x="251485" y="195033"/>
                  </a:lnTo>
                  <a:lnTo>
                    <a:pt x="291731" y="174739"/>
                  </a:lnTo>
                  <a:lnTo>
                    <a:pt x="334695" y="159715"/>
                  </a:lnTo>
                  <a:lnTo>
                    <a:pt x="379958" y="150380"/>
                  </a:lnTo>
                  <a:lnTo>
                    <a:pt x="427101" y="147180"/>
                  </a:lnTo>
                  <a:lnTo>
                    <a:pt x="474027" y="151168"/>
                  </a:lnTo>
                  <a:lnTo>
                    <a:pt x="520128" y="162267"/>
                  </a:lnTo>
                  <a:lnTo>
                    <a:pt x="564540" y="179235"/>
                  </a:lnTo>
                  <a:lnTo>
                    <a:pt x="606450" y="200812"/>
                  </a:lnTo>
                  <a:lnTo>
                    <a:pt x="645007" y="225755"/>
                  </a:lnTo>
                  <a:lnTo>
                    <a:pt x="662444" y="208292"/>
                  </a:lnTo>
                  <a:lnTo>
                    <a:pt x="662444" y="147180"/>
                  </a:lnTo>
                  <a:lnTo>
                    <a:pt x="619556" y="123164"/>
                  </a:lnTo>
                  <a:lnTo>
                    <a:pt x="574586" y="103746"/>
                  </a:lnTo>
                  <a:lnTo>
                    <a:pt x="527519" y="89357"/>
                  </a:lnTo>
                  <a:lnTo>
                    <a:pt x="478358" y="80416"/>
                  </a:lnTo>
                  <a:lnTo>
                    <a:pt x="427101" y="77343"/>
                  </a:lnTo>
                  <a:lnTo>
                    <a:pt x="377393" y="80225"/>
                  </a:lnTo>
                  <a:lnTo>
                    <a:pt x="329349" y="88646"/>
                  </a:lnTo>
                  <a:lnTo>
                    <a:pt x="283273" y="102260"/>
                  </a:lnTo>
                  <a:lnTo>
                    <a:pt x="239509" y="120713"/>
                  </a:lnTo>
                  <a:lnTo>
                    <a:pt x="198374" y="143675"/>
                  </a:lnTo>
                  <a:lnTo>
                    <a:pt x="160197" y="170802"/>
                  </a:lnTo>
                  <a:lnTo>
                    <a:pt x="125298" y="201739"/>
                  </a:lnTo>
                  <a:lnTo>
                    <a:pt x="94005" y="236156"/>
                  </a:lnTo>
                  <a:lnTo>
                    <a:pt x="66624" y="273710"/>
                  </a:lnTo>
                  <a:lnTo>
                    <a:pt x="43510" y="314032"/>
                  </a:lnTo>
                  <a:lnTo>
                    <a:pt x="24955" y="356819"/>
                  </a:lnTo>
                  <a:lnTo>
                    <a:pt x="11315" y="401688"/>
                  </a:lnTo>
                  <a:lnTo>
                    <a:pt x="2882" y="448322"/>
                  </a:lnTo>
                  <a:lnTo>
                    <a:pt x="0" y="496366"/>
                  </a:lnTo>
                  <a:lnTo>
                    <a:pt x="2514" y="542886"/>
                  </a:lnTo>
                  <a:lnTo>
                    <a:pt x="9880" y="587971"/>
                  </a:lnTo>
                  <a:lnTo>
                    <a:pt x="21831" y="631367"/>
                  </a:lnTo>
                  <a:lnTo>
                    <a:pt x="38100" y="672795"/>
                  </a:lnTo>
                  <a:lnTo>
                    <a:pt x="58432" y="712025"/>
                  </a:lnTo>
                  <a:lnTo>
                    <a:pt x="82562" y="748753"/>
                  </a:lnTo>
                  <a:lnTo>
                    <a:pt x="110223" y="782751"/>
                  </a:lnTo>
                  <a:lnTo>
                    <a:pt x="141160" y="813727"/>
                  </a:lnTo>
                  <a:lnTo>
                    <a:pt x="175094" y="841425"/>
                  </a:lnTo>
                  <a:lnTo>
                    <a:pt x="211772" y="865593"/>
                  </a:lnTo>
                  <a:lnTo>
                    <a:pt x="250939" y="885964"/>
                  </a:lnTo>
                  <a:lnTo>
                    <a:pt x="292315" y="902258"/>
                  </a:lnTo>
                  <a:lnTo>
                    <a:pt x="335648" y="914222"/>
                  </a:lnTo>
                  <a:lnTo>
                    <a:pt x="380657" y="921600"/>
                  </a:lnTo>
                  <a:lnTo>
                    <a:pt x="427101" y="924115"/>
                  </a:lnTo>
                  <a:lnTo>
                    <a:pt x="473544" y="921600"/>
                  </a:lnTo>
                  <a:lnTo>
                    <a:pt x="518566" y="914222"/>
                  </a:lnTo>
                  <a:lnTo>
                    <a:pt x="561898" y="902258"/>
                  </a:lnTo>
                  <a:lnTo>
                    <a:pt x="603275" y="885964"/>
                  </a:lnTo>
                  <a:lnTo>
                    <a:pt x="642429" y="865593"/>
                  </a:lnTo>
                  <a:lnTo>
                    <a:pt x="679107" y="841425"/>
                  </a:lnTo>
                  <a:lnTo>
                    <a:pt x="713054" y="813727"/>
                  </a:lnTo>
                  <a:lnTo>
                    <a:pt x="743978" y="782751"/>
                  </a:lnTo>
                  <a:lnTo>
                    <a:pt x="771639" y="748753"/>
                  </a:lnTo>
                  <a:lnTo>
                    <a:pt x="795769" y="712025"/>
                  </a:lnTo>
                  <a:lnTo>
                    <a:pt x="816102" y="672795"/>
                  </a:lnTo>
                  <a:lnTo>
                    <a:pt x="832383" y="631367"/>
                  </a:lnTo>
                  <a:lnTo>
                    <a:pt x="844334" y="587971"/>
                  </a:lnTo>
                  <a:lnTo>
                    <a:pt x="851687" y="542886"/>
                  </a:lnTo>
                  <a:lnTo>
                    <a:pt x="854202" y="496366"/>
                  </a:lnTo>
                  <a:close/>
                </a:path>
                <a:path w="931544" h="924560">
                  <a:moveTo>
                    <a:pt x="931456" y="110451"/>
                  </a:moveTo>
                  <a:lnTo>
                    <a:pt x="809967" y="110451"/>
                  </a:lnTo>
                  <a:lnTo>
                    <a:pt x="817333" y="0"/>
                  </a:lnTo>
                  <a:lnTo>
                    <a:pt x="747382" y="58902"/>
                  </a:lnTo>
                  <a:lnTo>
                    <a:pt x="688479" y="128854"/>
                  </a:lnTo>
                  <a:lnTo>
                    <a:pt x="681113" y="217220"/>
                  </a:lnTo>
                  <a:lnTo>
                    <a:pt x="574357" y="331343"/>
                  </a:lnTo>
                  <a:lnTo>
                    <a:pt x="478637" y="427062"/>
                  </a:lnTo>
                  <a:lnTo>
                    <a:pt x="427101" y="497014"/>
                  </a:lnTo>
                  <a:lnTo>
                    <a:pt x="497052" y="452843"/>
                  </a:lnTo>
                  <a:lnTo>
                    <a:pt x="706894" y="242989"/>
                  </a:lnTo>
                  <a:lnTo>
                    <a:pt x="802601" y="242989"/>
                  </a:lnTo>
                  <a:lnTo>
                    <a:pt x="861504" y="173037"/>
                  </a:lnTo>
                  <a:lnTo>
                    <a:pt x="931456" y="110451"/>
                  </a:lnTo>
                  <a:close/>
                </a:path>
              </a:pathLst>
            </a:custGeom>
            <a:solidFill>
              <a:srgbClr val="3490F4"/>
            </a:solidFill>
          </p:spPr>
          <p:txBody>
            <a:bodyPr wrap="square" lIns="0" tIns="0" rIns="0" bIns="0" rtlCol="0"/>
            <a:lstStyle/>
            <a:p/>
          </p:txBody>
        </p:sp>
      </p:grpSp>
      <p:pic>
        <p:nvPicPr>
          <p:cNvPr id="11" name="object 11"/>
          <p:cNvPicPr/>
          <p:nvPr/>
        </p:nvPicPr>
        <p:blipFill>
          <a:blip r:embed="rId3"/>
          <a:stretch>
            <a:fillRect/>
          </a:stretch>
        </p:blipFill>
        <p:spPr>
          <a:xfrm>
            <a:off x="454963" y="331167"/>
            <a:ext cx="84147" cy="84146"/>
          </a:xfrm>
          <a:prstGeom prst="rect">
            <a:avLst/>
          </a:prstGeom>
        </p:spPr>
      </p:pic>
      <p:grpSp>
        <p:nvGrpSpPr>
          <p:cNvPr id="12" name="object 12"/>
          <p:cNvGrpSpPr/>
          <p:nvPr/>
        </p:nvGrpSpPr>
        <p:grpSpPr>
          <a:xfrm>
            <a:off x="454963" y="337742"/>
            <a:ext cx="515620" cy="433705"/>
            <a:chOff x="454963" y="337742"/>
            <a:chExt cx="515620" cy="433705"/>
          </a:xfrm>
        </p:grpSpPr>
        <p:pic>
          <p:nvPicPr>
            <p:cNvPr id="13" name="object 13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2" name="object 32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4597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主要原材料种类及价格走势</a:t>
            </a:r>
          </a:p>
        </p:txBody>
      </p:sp>
      <p:sp>
        <p:nvSpPr>
          <p:cNvPr id="33" name="object 33"/>
          <p:cNvSpPr txBox="1"/>
          <p:nvPr/>
        </p:nvSpPr>
        <p:spPr>
          <a:xfrm>
            <a:off x="4435504" y="1110480"/>
            <a:ext cx="6293485" cy="488950"/>
          </a:xfrm>
          <a:prstGeom prst="rect">
            <a:avLst/>
          </a:prstGeom>
          <a:solidFill>
            <a:srgbClr val="AED3FB"/>
          </a:solidFill>
        </p:spPr>
        <p:txBody>
          <a:bodyPr vert="horz" wrap="square" lIns="0" tIns="68580" rIns="0" bIns="0" rtlCol="0">
            <a:spAutoFit/>
          </a:bodyPr>
          <a:lstStyle/>
          <a:p>
            <a:pPr marL="224154">
              <a:lnSpc>
                <a:spcPct val="100000"/>
              </a:lnSpc>
              <a:spcBef>
                <a:spcPts val="540"/>
              </a:spcBef>
            </a:pPr>
            <a:r>
              <a:rPr sz="2000" b="1">
                <a:solidFill>
                  <a:srgbClr val="4CC8E3"/>
                </a:solidFill>
                <a:latin typeface="微软雅黑"/>
                <a:cs typeface="微软雅黑"/>
              </a:rPr>
              <a:t>聚乙烯</a:t>
            </a:r>
            <a:r>
              <a:rPr sz="2000" b="1" spc="-20">
                <a:solidFill>
                  <a:srgbClr val="4CC8E3"/>
                </a:solidFill>
                <a:latin typeface="微软雅黑"/>
                <a:cs typeface="微软雅黑"/>
              </a:rPr>
              <a:t>（PE）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4435504" y="1599136"/>
            <a:ext cx="6293485" cy="775970"/>
          </a:xfrm>
          <a:prstGeom prst="rect">
            <a:avLst/>
          </a:prstGeom>
          <a:solidFill>
            <a:srgbClr val="D6E9FC"/>
          </a:solidFill>
        </p:spPr>
        <p:txBody>
          <a:bodyPr vert="horz" wrap="square" lIns="0" tIns="55879" rIns="0" bIns="0" rtlCol="0">
            <a:spAutoFit/>
          </a:bodyPr>
          <a:lstStyle/>
          <a:p>
            <a:pPr marL="255904" marR="314325">
              <a:lnSpc>
                <a:spcPct val="120000"/>
              </a:lnSpc>
              <a:spcBef>
                <a:spcPts val="439"/>
              </a:spcBef>
            </a:pPr>
            <a:r>
              <a:rPr sz="1500" spc="-5">
                <a:solidFill>
                  <a:srgbClr val="050001"/>
                </a:solidFill>
                <a:latin typeface="微软雅黑"/>
                <a:cs typeface="微软雅黑"/>
              </a:rPr>
              <a:t>作为日用塑料品的主要原料之一，聚乙烯价格受石油价格波动影响较大，近年来价格呈现波动上升趋势。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4435504" y="2478570"/>
            <a:ext cx="6293485" cy="488950"/>
          </a:xfrm>
          <a:prstGeom prst="rect">
            <a:avLst/>
          </a:prstGeom>
          <a:solidFill>
            <a:srgbClr val="AED3FB"/>
          </a:solidFill>
        </p:spPr>
        <p:txBody>
          <a:bodyPr vert="horz" wrap="square" lIns="0" tIns="68580" rIns="0" bIns="0" rtlCol="0">
            <a:spAutoFit/>
          </a:bodyPr>
          <a:lstStyle/>
          <a:p>
            <a:pPr marL="224154">
              <a:lnSpc>
                <a:spcPct val="100000"/>
              </a:lnSpc>
              <a:spcBef>
                <a:spcPts val="540"/>
              </a:spcBef>
            </a:pPr>
            <a:r>
              <a:rPr sz="2000" b="1">
                <a:solidFill>
                  <a:srgbClr val="4CC8E3"/>
                </a:solidFill>
                <a:latin typeface="微软雅黑"/>
                <a:cs typeface="微软雅黑"/>
              </a:rPr>
              <a:t>聚丙烯</a:t>
            </a:r>
            <a:r>
              <a:rPr sz="2000" b="1" spc="-20">
                <a:solidFill>
                  <a:srgbClr val="4CC8E3"/>
                </a:solidFill>
                <a:latin typeface="微软雅黑"/>
                <a:cs typeface="微软雅黑"/>
              </a:rPr>
              <a:t>（PP）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36" name="object 36"/>
          <p:cNvSpPr txBox="1"/>
          <p:nvPr/>
        </p:nvSpPr>
        <p:spPr>
          <a:xfrm>
            <a:off x="4435504" y="2967225"/>
            <a:ext cx="6293485" cy="775970"/>
          </a:xfrm>
          <a:prstGeom prst="rect">
            <a:avLst/>
          </a:prstGeom>
          <a:solidFill>
            <a:srgbClr val="D6E9FC"/>
          </a:solidFill>
        </p:spPr>
        <p:txBody>
          <a:bodyPr vert="horz" wrap="square" lIns="0" tIns="55879" rIns="0" bIns="0" rtlCol="0">
            <a:spAutoFit/>
          </a:bodyPr>
          <a:lstStyle/>
          <a:p>
            <a:pPr marL="255904" marR="314325">
              <a:lnSpc>
                <a:spcPct val="120000"/>
              </a:lnSpc>
              <a:spcBef>
                <a:spcPts val="439"/>
              </a:spcBef>
            </a:pPr>
            <a:r>
              <a:rPr sz="1500" spc="-5">
                <a:solidFill>
                  <a:srgbClr val="050001"/>
                </a:solidFill>
                <a:latin typeface="微软雅黑"/>
                <a:cs typeface="微软雅黑"/>
              </a:rPr>
              <a:t>聚丙烯是另一种重要原料，价格同样受石油市场影响，但波动幅度相</a:t>
            </a:r>
            <a:r>
              <a:rPr sz="1500" spc="-15">
                <a:solidFill>
                  <a:srgbClr val="050001"/>
                </a:solidFill>
                <a:latin typeface="微软雅黑"/>
                <a:cs typeface="微软雅黑"/>
              </a:rPr>
              <a:t>对较小。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37" name="object 37"/>
          <p:cNvSpPr txBox="1"/>
          <p:nvPr/>
        </p:nvSpPr>
        <p:spPr>
          <a:xfrm>
            <a:off x="4435504" y="3846657"/>
            <a:ext cx="6293485" cy="488950"/>
          </a:xfrm>
          <a:prstGeom prst="rect">
            <a:avLst/>
          </a:prstGeom>
          <a:solidFill>
            <a:srgbClr val="AED3FB"/>
          </a:solidFill>
        </p:spPr>
        <p:txBody>
          <a:bodyPr vert="horz" wrap="square" lIns="0" tIns="68580" rIns="0" bIns="0" rtlCol="0">
            <a:spAutoFit/>
          </a:bodyPr>
          <a:lstStyle/>
          <a:p>
            <a:pPr marL="224154">
              <a:lnSpc>
                <a:spcPct val="100000"/>
              </a:lnSpc>
              <a:spcBef>
                <a:spcPts val="540"/>
              </a:spcBef>
            </a:pPr>
            <a:r>
              <a:rPr sz="2000" b="1">
                <a:solidFill>
                  <a:srgbClr val="4CC8E3"/>
                </a:solidFill>
                <a:latin typeface="微软雅黑"/>
                <a:cs typeface="微软雅黑"/>
              </a:rPr>
              <a:t>聚氯乙烯</a:t>
            </a:r>
            <a:r>
              <a:rPr sz="2000" b="1" spc="-10">
                <a:solidFill>
                  <a:srgbClr val="4CC8E3"/>
                </a:solidFill>
                <a:latin typeface="微软雅黑"/>
                <a:cs typeface="微软雅黑"/>
              </a:rPr>
              <a:t>（PVC）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38" name="object 38"/>
          <p:cNvSpPr txBox="1"/>
          <p:nvPr/>
        </p:nvSpPr>
        <p:spPr>
          <a:xfrm>
            <a:off x="4435504" y="4335312"/>
            <a:ext cx="6293485" cy="775970"/>
          </a:xfrm>
          <a:prstGeom prst="rect">
            <a:avLst/>
          </a:prstGeom>
          <a:solidFill>
            <a:srgbClr val="D6E9FC"/>
          </a:solidFill>
        </p:spPr>
        <p:txBody>
          <a:bodyPr vert="horz" wrap="square" lIns="0" tIns="55879" rIns="0" bIns="0" rtlCol="0">
            <a:spAutoFit/>
          </a:bodyPr>
          <a:lstStyle/>
          <a:p>
            <a:pPr marL="255904" marR="314325">
              <a:lnSpc>
                <a:spcPct val="120000"/>
              </a:lnSpc>
              <a:spcBef>
                <a:spcPts val="439"/>
              </a:spcBef>
            </a:pPr>
            <a:r>
              <a:rPr sz="1500" spc="-5">
                <a:solidFill>
                  <a:srgbClr val="050001"/>
                </a:solidFill>
                <a:latin typeface="微软雅黑"/>
                <a:cs typeface="微软雅黑"/>
              </a:rPr>
              <a:t>聚氯乙烯在日用塑料品中也有广泛应用，其价格受原油价格及国内产</a:t>
            </a:r>
            <a:r>
              <a:rPr sz="1500" spc="-10">
                <a:solidFill>
                  <a:srgbClr val="050001"/>
                </a:solidFill>
                <a:latin typeface="微软雅黑"/>
                <a:cs typeface="微软雅黑"/>
              </a:rPr>
              <a:t>能影响较大。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39" name="object 39"/>
          <p:cNvSpPr txBox="1"/>
          <p:nvPr/>
        </p:nvSpPr>
        <p:spPr>
          <a:xfrm>
            <a:off x="4435504" y="5214746"/>
            <a:ext cx="6293485" cy="488950"/>
          </a:xfrm>
          <a:prstGeom prst="rect">
            <a:avLst/>
          </a:prstGeom>
          <a:solidFill>
            <a:srgbClr val="AED3FB"/>
          </a:solidFill>
        </p:spPr>
        <p:txBody>
          <a:bodyPr vert="horz" wrap="square" lIns="0" tIns="68580" rIns="0" bIns="0" rtlCol="0">
            <a:spAutoFit/>
          </a:bodyPr>
          <a:lstStyle/>
          <a:p>
            <a:pPr marL="224154">
              <a:lnSpc>
                <a:spcPct val="100000"/>
              </a:lnSpc>
              <a:spcBef>
                <a:spcPts val="540"/>
              </a:spcBef>
            </a:pPr>
            <a:r>
              <a:rPr sz="2000" b="1">
                <a:solidFill>
                  <a:srgbClr val="4CC8E3"/>
                </a:solidFill>
                <a:latin typeface="微软雅黑"/>
                <a:cs typeface="微软雅黑"/>
              </a:rPr>
              <a:t>聚苯乙烯</a:t>
            </a:r>
            <a:r>
              <a:rPr sz="2000" b="1" spc="-20">
                <a:solidFill>
                  <a:srgbClr val="4CC8E3"/>
                </a:solidFill>
                <a:latin typeface="微软雅黑"/>
                <a:cs typeface="微软雅黑"/>
              </a:rPr>
              <a:t>（PS）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40" name="object 40"/>
          <p:cNvSpPr txBox="1"/>
          <p:nvPr/>
        </p:nvSpPr>
        <p:spPr>
          <a:xfrm>
            <a:off x="4435504" y="5703401"/>
            <a:ext cx="6293485" cy="775970"/>
          </a:xfrm>
          <a:prstGeom prst="rect">
            <a:avLst/>
          </a:prstGeom>
          <a:solidFill>
            <a:srgbClr val="D6E9FC"/>
          </a:solidFill>
        </p:spPr>
        <p:txBody>
          <a:bodyPr vert="horz" wrap="square" lIns="0" tIns="55879" rIns="0" bIns="0" rtlCol="0">
            <a:spAutoFit/>
          </a:bodyPr>
          <a:lstStyle/>
          <a:p>
            <a:pPr marL="255904" marR="314325">
              <a:lnSpc>
                <a:spcPct val="120000"/>
              </a:lnSpc>
              <a:spcBef>
                <a:spcPts val="439"/>
              </a:spcBef>
            </a:pPr>
            <a:r>
              <a:rPr sz="1500" spc="-5">
                <a:solidFill>
                  <a:srgbClr val="050001"/>
                </a:solidFill>
                <a:latin typeface="微软雅黑"/>
                <a:cs typeface="微软雅黑"/>
              </a:rPr>
              <a:t>聚苯乙烯主要用于泡沫塑料等制品，价格受原油及苯乙烯单体价格波</a:t>
            </a:r>
            <a:r>
              <a:rPr sz="1500" spc="-15">
                <a:solidFill>
                  <a:srgbClr val="050001"/>
                </a:solidFill>
                <a:latin typeface="微软雅黑"/>
                <a:cs typeface="微软雅黑"/>
              </a:rPr>
              <a:t>动影响。</a:t>
            </a:r>
            <a:endParaRPr sz="15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7092555" y="1559287"/>
            <a:ext cx="4492828" cy="4492828"/>
          </a:xfrm>
          <a:prstGeom prst="rect">
            <a:avLst/>
          </a:prstGeom>
        </p:spPr>
      </p:pic>
      <p:sp>
        <p:nvSpPr>
          <p:cNvPr id="3" name="object 3"/>
          <p:cNvSpPr/>
          <p:nvPr/>
        </p:nvSpPr>
        <p:spPr>
          <a:xfrm>
            <a:off x="539110" y="1488376"/>
            <a:ext cx="1511935" cy="1374140"/>
          </a:xfrm>
          <a:custGeom>
            <a:rect l="l" t="t" r="r" b="b"/>
            <a:pathLst>
              <a:path w="1511935" h="1374139">
                <a:moveTo>
                  <a:pt x="1511759" y="1373901"/>
                </a:moveTo>
                <a:lnTo>
                  <a:pt x="171737" y="1373901"/>
                </a:lnTo>
                <a:lnTo>
                  <a:pt x="119262" y="1369130"/>
                </a:lnTo>
                <a:lnTo>
                  <a:pt x="76327" y="1354819"/>
                </a:lnTo>
                <a:lnTo>
                  <a:pt x="42934" y="1330966"/>
                </a:lnTo>
                <a:lnTo>
                  <a:pt x="19081" y="1297573"/>
                </a:lnTo>
                <a:lnTo>
                  <a:pt x="4770" y="1254638"/>
                </a:lnTo>
                <a:lnTo>
                  <a:pt x="0" y="1202163"/>
                </a:lnTo>
                <a:lnTo>
                  <a:pt x="0" y="0"/>
                </a:lnTo>
                <a:lnTo>
                  <a:pt x="1340022" y="0"/>
                </a:lnTo>
                <a:lnTo>
                  <a:pt x="1392497" y="4770"/>
                </a:lnTo>
                <a:lnTo>
                  <a:pt x="1435432" y="19081"/>
                </a:lnTo>
                <a:lnTo>
                  <a:pt x="1468825" y="42934"/>
                </a:lnTo>
                <a:lnTo>
                  <a:pt x="1492677" y="76327"/>
                </a:lnTo>
                <a:lnTo>
                  <a:pt x="1506989" y="119262"/>
                </a:lnTo>
                <a:lnTo>
                  <a:pt x="1511759" y="171737"/>
                </a:lnTo>
                <a:lnTo>
                  <a:pt x="1511759" y="1373901"/>
                </a:lnTo>
                <a:close/>
              </a:path>
            </a:pathLst>
          </a:custGeom>
          <a:solidFill>
            <a:srgbClr val="71A6E6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539110" y="3205846"/>
            <a:ext cx="1511935" cy="1374140"/>
          </a:xfrm>
          <a:custGeom>
            <a:rect l="l" t="t" r="r" b="b"/>
            <a:pathLst>
              <a:path w="1511935" h="1374139">
                <a:moveTo>
                  <a:pt x="1511759" y="1373900"/>
                </a:moveTo>
                <a:lnTo>
                  <a:pt x="171737" y="1373900"/>
                </a:lnTo>
                <a:lnTo>
                  <a:pt x="119262" y="1369130"/>
                </a:lnTo>
                <a:lnTo>
                  <a:pt x="76327" y="1354818"/>
                </a:lnTo>
                <a:lnTo>
                  <a:pt x="42934" y="1330966"/>
                </a:lnTo>
                <a:lnTo>
                  <a:pt x="19081" y="1297573"/>
                </a:lnTo>
                <a:lnTo>
                  <a:pt x="4770" y="1254638"/>
                </a:lnTo>
                <a:lnTo>
                  <a:pt x="0" y="1202163"/>
                </a:lnTo>
                <a:lnTo>
                  <a:pt x="0" y="0"/>
                </a:lnTo>
                <a:lnTo>
                  <a:pt x="1340022" y="0"/>
                </a:lnTo>
                <a:lnTo>
                  <a:pt x="1392497" y="4770"/>
                </a:lnTo>
                <a:lnTo>
                  <a:pt x="1435432" y="19081"/>
                </a:lnTo>
                <a:lnTo>
                  <a:pt x="1468825" y="42934"/>
                </a:lnTo>
                <a:lnTo>
                  <a:pt x="1492677" y="76327"/>
                </a:lnTo>
                <a:lnTo>
                  <a:pt x="1506989" y="119262"/>
                </a:lnTo>
                <a:lnTo>
                  <a:pt x="1511759" y="171737"/>
                </a:lnTo>
                <a:lnTo>
                  <a:pt x="1511759" y="1373900"/>
                </a:lnTo>
                <a:close/>
              </a:path>
            </a:pathLst>
          </a:custGeom>
          <a:solidFill>
            <a:srgbClr val="71A6E6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/>
          <p:nvPr/>
        </p:nvSpPr>
        <p:spPr>
          <a:xfrm>
            <a:off x="1089476" y="1767220"/>
            <a:ext cx="478155" cy="262318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5750" b="1" spc="15">
                <a:solidFill>
                  <a:srgbClr val="FFFFFF"/>
                </a:solidFill>
                <a:latin typeface="微软雅黑"/>
                <a:cs typeface="微软雅黑"/>
              </a:rPr>
              <a:t>1</a:t>
            </a:r>
            <a:endParaRPr sz="575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6620"/>
              </a:spcBef>
            </a:pPr>
            <a:r>
              <a:rPr sz="5750" b="1" spc="15">
                <a:solidFill>
                  <a:srgbClr val="FFFFFF"/>
                </a:solidFill>
                <a:latin typeface="微软雅黑"/>
                <a:cs typeface="微软雅黑"/>
              </a:rPr>
              <a:t>2</a:t>
            </a:r>
            <a:endParaRPr sz="5750">
              <a:latin typeface="微软雅黑"/>
              <a:cs typeface="微软雅黑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539110" y="4984277"/>
            <a:ext cx="1511935" cy="1374140"/>
          </a:xfrm>
          <a:custGeom>
            <a:rect l="l" t="t" r="r" b="b"/>
            <a:pathLst>
              <a:path w="1511935" h="1374139">
                <a:moveTo>
                  <a:pt x="1511759" y="1373901"/>
                </a:moveTo>
                <a:lnTo>
                  <a:pt x="171737" y="1373901"/>
                </a:lnTo>
                <a:lnTo>
                  <a:pt x="119262" y="1369130"/>
                </a:lnTo>
                <a:lnTo>
                  <a:pt x="76327" y="1354819"/>
                </a:lnTo>
                <a:lnTo>
                  <a:pt x="42934" y="1330966"/>
                </a:lnTo>
                <a:lnTo>
                  <a:pt x="19081" y="1297573"/>
                </a:lnTo>
                <a:lnTo>
                  <a:pt x="4770" y="1254638"/>
                </a:lnTo>
                <a:lnTo>
                  <a:pt x="0" y="1202163"/>
                </a:lnTo>
                <a:lnTo>
                  <a:pt x="0" y="0"/>
                </a:lnTo>
                <a:lnTo>
                  <a:pt x="1340022" y="0"/>
                </a:lnTo>
                <a:lnTo>
                  <a:pt x="1392497" y="4770"/>
                </a:lnTo>
                <a:lnTo>
                  <a:pt x="1435432" y="19081"/>
                </a:lnTo>
                <a:lnTo>
                  <a:pt x="1468825" y="42934"/>
                </a:lnTo>
                <a:lnTo>
                  <a:pt x="1492677" y="76327"/>
                </a:lnTo>
                <a:lnTo>
                  <a:pt x="1506989" y="119262"/>
                </a:lnTo>
                <a:lnTo>
                  <a:pt x="1511759" y="171737"/>
                </a:lnTo>
                <a:lnTo>
                  <a:pt x="1511759" y="1373901"/>
                </a:lnTo>
                <a:close/>
              </a:path>
            </a:pathLst>
          </a:custGeom>
          <a:solidFill>
            <a:srgbClr val="71A6E6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 txBox="1"/>
          <p:nvPr/>
        </p:nvSpPr>
        <p:spPr>
          <a:xfrm>
            <a:off x="1089476" y="5263121"/>
            <a:ext cx="478155" cy="9055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5750" b="1" spc="15">
                <a:solidFill>
                  <a:srgbClr val="FFFFFF"/>
                </a:solidFill>
                <a:latin typeface="微软雅黑"/>
                <a:cs typeface="微软雅黑"/>
              </a:rPr>
              <a:t>3</a:t>
            </a:r>
            <a:endParaRPr sz="5750">
              <a:latin typeface="微软雅黑"/>
              <a:cs typeface="微软雅黑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2359659" y="1441017"/>
            <a:ext cx="4216400" cy="139954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10">
                <a:solidFill>
                  <a:srgbClr val="3490F4"/>
                </a:solidFill>
                <a:latin typeface="微软雅黑"/>
                <a:cs typeface="微软雅黑"/>
              </a:rPr>
              <a:t>供应商选择与评估</a:t>
            </a:r>
            <a:endParaRPr sz="16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790"/>
              </a:spcBef>
            </a:pPr>
            <a:r>
              <a:rPr sz="1500" spc="-5">
                <a:latin typeface="微软雅黑"/>
                <a:cs typeface="微软雅黑"/>
              </a:rPr>
              <a:t>建立严格的供应商评估机制，选择具有稳定质量、合理价格和良好信誉的供应商，确保原材料供应</a:t>
            </a:r>
            <a:r>
              <a:rPr sz="1500" spc="-50">
                <a:latin typeface="微软雅黑"/>
                <a:cs typeface="微软雅黑"/>
              </a:rPr>
              <a:t> </a:t>
            </a:r>
            <a:r>
              <a:rPr sz="1500" spc="-10">
                <a:latin typeface="微软雅黑"/>
                <a:cs typeface="微软雅黑"/>
              </a:rPr>
              <a:t>的稳定性。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2359659" y="3118976"/>
            <a:ext cx="4025900" cy="10325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10">
                <a:solidFill>
                  <a:srgbClr val="3490F4"/>
                </a:solidFill>
                <a:latin typeface="微软雅黑"/>
                <a:cs typeface="微软雅黑"/>
              </a:rPr>
              <a:t>长期合作关系建立</a:t>
            </a:r>
            <a:endParaRPr sz="16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600"/>
              </a:spcBef>
            </a:pPr>
            <a:r>
              <a:rPr sz="1500" spc="-5">
                <a:latin typeface="微软雅黑"/>
                <a:cs typeface="微软雅黑"/>
              </a:rPr>
              <a:t>与优质供应商建立长期合作关系，通过签订长期合同等方式确保原材料的稳定供应和价格优惠。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2359659" y="4884829"/>
            <a:ext cx="4025900" cy="10325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10">
                <a:solidFill>
                  <a:srgbClr val="3490F4"/>
                </a:solidFill>
                <a:latin typeface="微软雅黑"/>
                <a:cs typeface="微软雅黑"/>
              </a:rPr>
              <a:t>库存管理策略</a:t>
            </a:r>
            <a:endParaRPr sz="16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600"/>
              </a:spcBef>
            </a:pPr>
            <a:r>
              <a:rPr sz="1500" spc="-5">
                <a:latin typeface="微软雅黑"/>
                <a:cs typeface="微软雅黑"/>
              </a:rPr>
              <a:t>采用先进的库存管理技术，如实时库存监控、安全库存设定等，避免原材料积压和缺货风险。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1" name="object 11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2" name="object 12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2" name="object 32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4597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供应链协同与库存管理策略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5595823" y="1699450"/>
            <a:ext cx="1000760" cy="4507865"/>
          </a:xfrm>
          <a:custGeom>
            <a:rect l="l" t="t" r="r" b="b"/>
            <a:pathLst>
              <a:path w="1000759" h="4507865">
                <a:moveTo>
                  <a:pt x="1000340" y="260337"/>
                </a:moveTo>
                <a:lnTo>
                  <a:pt x="500176" y="0"/>
                </a:lnTo>
                <a:lnTo>
                  <a:pt x="0" y="260337"/>
                </a:lnTo>
                <a:lnTo>
                  <a:pt x="0" y="650824"/>
                </a:lnTo>
                <a:lnTo>
                  <a:pt x="192836" y="550468"/>
                </a:lnTo>
                <a:lnTo>
                  <a:pt x="192836" y="3957282"/>
                </a:lnTo>
                <a:lnTo>
                  <a:pt x="0" y="3856901"/>
                </a:lnTo>
                <a:lnTo>
                  <a:pt x="0" y="4247400"/>
                </a:lnTo>
                <a:lnTo>
                  <a:pt x="500176" y="4507725"/>
                </a:lnTo>
                <a:lnTo>
                  <a:pt x="1000340" y="4247400"/>
                </a:lnTo>
                <a:lnTo>
                  <a:pt x="1000340" y="3856901"/>
                </a:lnTo>
                <a:lnTo>
                  <a:pt x="807504" y="3957282"/>
                </a:lnTo>
                <a:lnTo>
                  <a:pt x="807504" y="550468"/>
                </a:lnTo>
                <a:lnTo>
                  <a:pt x="1000340" y="650824"/>
                </a:lnTo>
                <a:lnTo>
                  <a:pt x="1000340" y="260337"/>
                </a:lnTo>
                <a:close/>
              </a:path>
            </a:pathLst>
          </a:custGeom>
          <a:solidFill>
            <a:srgbClr val="4CC8E3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3" name="object 3"/>
          <p:cNvGrpSpPr/>
          <p:nvPr/>
        </p:nvGrpSpPr>
        <p:grpSpPr>
          <a:xfrm>
            <a:off x="3444516" y="3260306"/>
            <a:ext cx="5260340" cy="1386205"/>
            <a:chOff x="3444516" y="3260306"/>
            <a:chExt cx="5260340" cy="1386205"/>
          </a:xfrm>
        </p:grpSpPr>
        <p:sp>
          <p:nvSpPr>
            <p:cNvPr id="4" name="object 4"/>
            <p:cNvSpPr/>
            <p:nvPr/>
          </p:nvSpPr>
          <p:spPr>
            <a:xfrm>
              <a:off x="3444506" y="3306394"/>
              <a:ext cx="5260340" cy="1000760"/>
            </a:xfrm>
            <a:custGeom>
              <a:rect l="l" t="t" r="r" b="b"/>
              <a:pathLst>
                <a:path w="5260340" h="1000760">
                  <a:moveTo>
                    <a:pt x="5259717" y="500164"/>
                  </a:moveTo>
                  <a:lnTo>
                    <a:pt x="4999393" y="0"/>
                  </a:lnTo>
                  <a:lnTo>
                    <a:pt x="4608906" y="0"/>
                  </a:lnTo>
                  <a:lnTo>
                    <a:pt x="4709261" y="192836"/>
                  </a:lnTo>
                  <a:lnTo>
                    <a:pt x="550456" y="192836"/>
                  </a:lnTo>
                  <a:lnTo>
                    <a:pt x="650824" y="0"/>
                  </a:lnTo>
                  <a:lnTo>
                    <a:pt x="260324" y="0"/>
                  </a:lnTo>
                  <a:lnTo>
                    <a:pt x="0" y="500164"/>
                  </a:lnTo>
                  <a:lnTo>
                    <a:pt x="260324" y="1000328"/>
                  </a:lnTo>
                  <a:lnTo>
                    <a:pt x="650824" y="1000328"/>
                  </a:lnTo>
                  <a:lnTo>
                    <a:pt x="550456" y="807504"/>
                  </a:lnTo>
                  <a:lnTo>
                    <a:pt x="4709261" y="807504"/>
                  </a:lnTo>
                  <a:lnTo>
                    <a:pt x="4608906" y="1000328"/>
                  </a:lnTo>
                  <a:lnTo>
                    <a:pt x="4999393" y="1000328"/>
                  </a:lnTo>
                  <a:lnTo>
                    <a:pt x="5259717" y="500164"/>
                  </a:lnTo>
                  <a:close/>
                </a:path>
              </a:pathLst>
            </a:custGeom>
            <a:solidFill>
              <a:srgbClr val="4CC8E3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5402995" y="3260306"/>
              <a:ext cx="1386205" cy="1386205"/>
            </a:xfrm>
            <a:custGeom>
              <a:rect l="l" t="t" r="r" b="b"/>
              <a:pathLst>
                <a:path w="1386204" h="1386204">
                  <a:moveTo>
                    <a:pt x="1386002" y="693001"/>
                  </a:moveTo>
                  <a:lnTo>
                    <a:pt x="2" y="693001"/>
                  </a:lnTo>
                  <a:lnTo>
                    <a:pt x="1601" y="645553"/>
                  </a:lnTo>
                  <a:lnTo>
                    <a:pt x="6329" y="598964"/>
                  </a:lnTo>
                  <a:lnTo>
                    <a:pt x="14082" y="553336"/>
                  </a:lnTo>
                  <a:lnTo>
                    <a:pt x="24757" y="508773"/>
                  </a:lnTo>
                  <a:lnTo>
                    <a:pt x="38252" y="465377"/>
                  </a:lnTo>
                  <a:lnTo>
                    <a:pt x="54462" y="423253"/>
                  </a:lnTo>
                  <a:lnTo>
                    <a:pt x="73285" y="382502"/>
                  </a:lnTo>
                  <a:lnTo>
                    <a:pt x="94618" y="343229"/>
                  </a:lnTo>
                  <a:lnTo>
                    <a:pt x="118357" y="305536"/>
                  </a:lnTo>
                  <a:lnTo>
                    <a:pt x="144399" y="269527"/>
                  </a:lnTo>
                  <a:lnTo>
                    <a:pt x="172640" y="235306"/>
                  </a:lnTo>
                  <a:lnTo>
                    <a:pt x="202979" y="202974"/>
                  </a:lnTo>
                  <a:lnTo>
                    <a:pt x="235310" y="172636"/>
                  </a:lnTo>
                  <a:lnTo>
                    <a:pt x="269532" y="144394"/>
                  </a:lnTo>
                  <a:lnTo>
                    <a:pt x="305541" y="118353"/>
                  </a:lnTo>
                  <a:lnTo>
                    <a:pt x="343234" y="94614"/>
                  </a:lnTo>
                  <a:lnTo>
                    <a:pt x="382507" y="73281"/>
                  </a:lnTo>
                  <a:lnTo>
                    <a:pt x="423258" y="54458"/>
                  </a:lnTo>
                  <a:lnTo>
                    <a:pt x="465383" y="38248"/>
                  </a:lnTo>
                  <a:lnTo>
                    <a:pt x="508779" y="24754"/>
                  </a:lnTo>
                  <a:lnTo>
                    <a:pt x="553343" y="14079"/>
                  </a:lnTo>
                  <a:lnTo>
                    <a:pt x="598973" y="6326"/>
                  </a:lnTo>
                  <a:lnTo>
                    <a:pt x="645571" y="1598"/>
                  </a:lnTo>
                  <a:lnTo>
                    <a:pt x="693003" y="0"/>
                  </a:lnTo>
                  <a:lnTo>
                    <a:pt x="740453" y="1599"/>
                  </a:lnTo>
                  <a:lnTo>
                    <a:pt x="787041" y="6326"/>
                  </a:lnTo>
                  <a:lnTo>
                    <a:pt x="832668" y="14079"/>
                  </a:lnTo>
                  <a:lnTo>
                    <a:pt x="877231" y="24755"/>
                  </a:lnTo>
                  <a:lnTo>
                    <a:pt x="920626" y="38249"/>
                  </a:lnTo>
                  <a:lnTo>
                    <a:pt x="962750" y="54460"/>
                  </a:lnTo>
                  <a:lnTo>
                    <a:pt x="1003501" y="73283"/>
                  </a:lnTo>
                  <a:lnTo>
                    <a:pt x="1042774" y="94615"/>
                  </a:lnTo>
                  <a:lnTo>
                    <a:pt x="1080466" y="118354"/>
                  </a:lnTo>
                  <a:lnTo>
                    <a:pt x="1116475" y="144396"/>
                  </a:lnTo>
                  <a:lnTo>
                    <a:pt x="1150696" y="172637"/>
                  </a:lnTo>
                  <a:lnTo>
                    <a:pt x="1183028" y="202976"/>
                  </a:lnTo>
                  <a:lnTo>
                    <a:pt x="1213366" y="235307"/>
                  </a:lnTo>
                  <a:lnTo>
                    <a:pt x="1241608" y="269529"/>
                  </a:lnTo>
                  <a:lnTo>
                    <a:pt x="1267649" y="305538"/>
                  </a:lnTo>
                  <a:lnTo>
                    <a:pt x="1291388" y="343230"/>
                  </a:lnTo>
                  <a:lnTo>
                    <a:pt x="1312720" y="382504"/>
                  </a:lnTo>
                  <a:lnTo>
                    <a:pt x="1331543" y="423254"/>
                  </a:lnTo>
                  <a:lnTo>
                    <a:pt x="1347753" y="465379"/>
                  </a:lnTo>
                  <a:lnTo>
                    <a:pt x="1361248" y="508774"/>
                  </a:lnTo>
                  <a:lnTo>
                    <a:pt x="1371923" y="553337"/>
                  </a:lnTo>
                  <a:lnTo>
                    <a:pt x="1379676" y="598965"/>
                  </a:lnTo>
                  <a:lnTo>
                    <a:pt x="1384404" y="645554"/>
                  </a:lnTo>
                  <a:lnTo>
                    <a:pt x="1386002" y="693001"/>
                  </a:lnTo>
                  <a:close/>
                </a:path>
                <a:path w="1386204" h="1386204">
                  <a:moveTo>
                    <a:pt x="693001" y="1386000"/>
                  </a:moveTo>
                  <a:lnTo>
                    <a:pt x="645554" y="1384401"/>
                  </a:lnTo>
                  <a:lnTo>
                    <a:pt x="598965" y="1379674"/>
                  </a:lnTo>
                  <a:lnTo>
                    <a:pt x="553337" y="1371921"/>
                  </a:lnTo>
                  <a:lnTo>
                    <a:pt x="508774" y="1361246"/>
                  </a:lnTo>
                  <a:lnTo>
                    <a:pt x="465378" y="1347751"/>
                  </a:lnTo>
                  <a:lnTo>
                    <a:pt x="423253" y="1331541"/>
                  </a:lnTo>
                  <a:lnTo>
                    <a:pt x="382503" y="1312718"/>
                  </a:lnTo>
                  <a:lnTo>
                    <a:pt x="343230" y="1291386"/>
                  </a:lnTo>
                  <a:lnTo>
                    <a:pt x="305537" y="1267647"/>
                  </a:lnTo>
                  <a:lnTo>
                    <a:pt x="269528" y="1241605"/>
                  </a:lnTo>
                  <a:lnTo>
                    <a:pt x="235307" y="1213363"/>
                  </a:lnTo>
                  <a:lnTo>
                    <a:pt x="202975" y="1183025"/>
                  </a:lnTo>
                  <a:lnTo>
                    <a:pt x="172637" y="1150694"/>
                  </a:lnTo>
                  <a:lnTo>
                    <a:pt x="144395" y="1116472"/>
                  </a:lnTo>
                  <a:lnTo>
                    <a:pt x="118353" y="1080463"/>
                  </a:lnTo>
                  <a:lnTo>
                    <a:pt x="94615" y="1042771"/>
                  </a:lnTo>
                  <a:lnTo>
                    <a:pt x="73282" y="1003497"/>
                  </a:lnTo>
                  <a:lnTo>
                    <a:pt x="54459" y="962747"/>
                  </a:lnTo>
                  <a:lnTo>
                    <a:pt x="38249" y="920622"/>
                  </a:lnTo>
                  <a:lnTo>
                    <a:pt x="24754" y="877227"/>
                  </a:lnTo>
                  <a:lnTo>
                    <a:pt x="14079" y="832664"/>
                  </a:lnTo>
                  <a:lnTo>
                    <a:pt x="6326" y="787036"/>
                  </a:lnTo>
                  <a:lnTo>
                    <a:pt x="1598" y="740447"/>
                  </a:lnTo>
                  <a:lnTo>
                    <a:pt x="0" y="693000"/>
                  </a:lnTo>
                  <a:lnTo>
                    <a:pt x="1386002" y="693001"/>
                  </a:lnTo>
                  <a:lnTo>
                    <a:pt x="1384403" y="740447"/>
                  </a:lnTo>
                  <a:lnTo>
                    <a:pt x="1379675" y="787036"/>
                  </a:lnTo>
                  <a:lnTo>
                    <a:pt x="1371922" y="832664"/>
                  </a:lnTo>
                  <a:lnTo>
                    <a:pt x="1361247" y="877227"/>
                  </a:lnTo>
                  <a:lnTo>
                    <a:pt x="1347753" y="920623"/>
                  </a:lnTo>
                  <a:lnTo>
                    <a:pt x="1331542" y="962747"/>
                  </a:lnTo>
                  <a:lnTo>
                    <a:pt x="1312719" y="1003498"/>
                  </a:lnTo>
                  <a:lnTo>
                    <a:pt x="1291387" y="1042771"/>
                  </a:lnTo>
                  <a:lnTo>
                    <a:pt x="1267648" y="1080463"/>
                  </a:lnTo>
                  <a:lnTo>
                    <a:pt x="1241606" y="1116472"/>
                  </a:lnTo>
                  <a:lnTo>
                    <a:pt x="1213365" y="1150694"/>
                  </a:lnTo>
                  <a:lnTo>
                    <a:pt x="1183026" y="1183026"/>
                  </a:lnTo>
                  <a:lnTo>
                    <a:pt x="1150695" y="1213364"/>
                  </a:lnTo>
                  <a:lnTo>
                    <a:pt x="1116473" y="1241605"/>
                  </a:lnTo>
                  <a:lnTo>
                    <a:pt x="1080464" y="1267647"/>
                  </a:lnTo>
                  <a:lnTo>
                    <a:pt x="1042772" y="1291386"/>
                  </a:lnTo>
                  <a:lnTo>
                    <a:pt x="1003499" y="1312718"/>
                  </a:lnTo>
                  <a:lnTo>
                    <a:pt x="962748" y="1331541"/>
                  </a:lnTo>
                  <a:lnTo>
                    <a:pt x="920624" y="1347752"/>
                  </a:lnTo>
                  <a:lnTo>
                    <a:pt x="877228" y="1361246"/>
                  </a:lnTo>
                  <a:lnTo>
                    <a:pt x="832665" y="1371922"/>
                  </a:lnTo>
                  <a:lnTo>
                    <a:pt x="787037" y="1379675"/>
                  </a:lnTo>
                  <a:lnTo>
                    <a:pt x="740448" y="1384402"/>
                  </a:lnTo>
                  <a:lnTo>
                    <a:pt x="693001" y="1386000"/>
                  </a:lnTo>
                  <a:close/>
                </a:path>
              </a:pathLst>
            </a:custGeom>
            <a:solidFill>
              <a:srgbClr val="3490F4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6" name="object 6"/>
          <p:cNvSpPr txBox="1"/>
          <p:nvPr/>
        </p:nvSpPr>
        <p:spPr>
          <a:xfrm>
            <a:off x="815372" y="2199457"/>
            <a:ext cx="2692400" cy="1122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20000"/>
              </a:lnSpc>
              <a:spcBef>
                <a:spcPts val="100"/>
              </a:spcBef>
            </a:pPr>
            <a:r>
              <a:rPr sz="1500" spc="-5">
                <a:latin typeface="微软雅黑"/>
                <a:cs typeface="微软雅黑"/>
              </a:rPr>
              <a:t>通过集中采购、招标采购等方式降低采购成本，同时优化采购流程，减少不必要的中间环节和费</a:t>
            </a:r>
            <a:r>
              <a:rPr sz="1500" spc="-15">
                <a:latin typeface="微软雅黑"/>
                <a:cs typeface="微软雅黑"/>
              </a:rPr>
              <a:t>用支出。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815373" y="1765623"/>
            <a:ext cx="1168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b="1" spc="-10">
                <a:solidFill>
                  <a:srgbClr val="3490F4"/>
                </a:solidFill>
                <a:latin typeface="微软雅黑"/>
                <a:cs typeface="微软雅黑"/>
              </a:rPr>
              <a:t>采购成本控制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774943" y="4694261"/>
            <a:ext cx="2894965" cy="1122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20000"/>
              </a:lnSpc>
              <a:spcBef>
                <a:spcPts val="100"/>
              </a:spcBef>
            </a:pPr>
            <a:r>
              <a:rPr sz="1500" spc="-5">
                <a:latin typeface="微软雅黑"/>
                <a:cs typeface="微软雅黑"/>
              </a:rPr>
              <a:t>某塑料制品企业通过引入先进的</a:t>
            </a:r>
            <a:r>
              <a:rPr sz="1500" spc="-50">
                <a:latin typeface="微软雅黑"/>
                <a:cs typeface="微软雅黑"/>
              </a:rPr>
              <a:t> </a:t>
            </a:r>
            <a:r>
              <a:rPr sz="1500" spc="-5">
                <a:latin typeface="微软雅黑"/>
                <a:cs typeface="微软雅黑"/>
              </a:rPr>
              <a:t>生产技术和设备，提高生产效率</a:t>
            </a:r>
            <a:r>
              <a:rPr sz="1500" spc="-50">
                <a:latin typeface="微软雅黑"/>
                <a:cs typeface="微软雅黑"/>
              </a:rPr>
              <a:t> </a:t>
            </a:r>
            <a:r>
              <a:rPr sz="1500" spc="-10">
                <a:latin typeface="微软雅黑"/>
                <a:cs typeface="微软雅黑"/>
              </a:rPr>
              <a:t>20</a:t>
            </a:r>
            <a:r>
              <a:rPr sz="1500" spc="-15">
                <a:latin typeface="微软雅黑"/>
                <a:cs typeface="微软雅黑"/>
              </a:rPr>
              <a:t>%，同时优化采购和物流管理，</a:t>
            </a:r>
            <a:r>
              <a:rPr sz="1500">
                <a:latin typeface="微软雅黑"/>
                <a:cs typeface="微软雅黑"/>
              </a:rPr>
              <a:t>成功将产品成本降低</a:t>
            </a:r>
            <a:r>
              <a:rPr sz="1500" spc="-10">
                <a:latin typeface="微软雅黑"/>
                <a:cs typeface="微软雅黑"/>
              </a:rPr>
              <a:t>10</a:t>
            </a:r>
            <a:r>
              <a:rPr sz="1500" spc="-30">
                <a:latin typeface="微软雅黑"/>
                <a:cs typeface="微软雅黑"/>
              </a:rPr>
              <a:t>%。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774943" y="4260427"/>
            <a:ext cx="787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b="1" spc="-15">
                <a:solidFill>
                  <a:srgbClr val="3490F4"/>
                </a:solidFill>
                <a:latin typeface="微软雅黑"/>
                <a:cs typeface="微软雅黑"/>
              </a:rPr>
              <a:t>实践案例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8710483" y="2199457"/>
            <a:ext cx="2882900" cy="1122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20000"/>
              </a:lnSpc>
              <a:spcBef>
                <a:spcPts val="100"/>
              </a:spcBef>
            </a:pPr>
            <a:r>
              <a:rPr sz="1500" spc="-5">
                <a:latin typeface="微软雅黑"/>
                <a:cs typeface="微软雅黑"/>
              </a:rPr>
              <a:t>提高生产效率，降低单位产品能</a:t>
            </a:r>
            <a:r>
              <a:rPr sz="1500" spc="-50">
                <a:latin typeface="微软雅黑"/>
                <a:cs typeface="微软雅黑"/>
              </a:rPr>
              <a:t> </a:t>
            </a:r>
            <a:r>
              <a:rPr sz="1500" spc="-5">
                <a:latin typeface="微软雅黑"/>
                <a:cs typeface="微软雅黑"/>
              </a:rPr>
              <a:t>耗和物耗；采用先进的生产技术</a:t>
            </a:r>
            <a:r>
              <a:rPr sz="1500" spc="-50">
                <a:latin typeface="微软雅黑"/>
                <a:cs typeface="微软雅黑"/>
              </a:rPr>
              <a:t> </a:t>
            </a:r>
            <a:r>
              <a:rPr sz="1500" spc="-5">
                <a:latin typeface="微软雅黑"/>
                <a:cs typeface="微软雅黑"/>
              </a:rPr>
              <a:t>和设备，提高产品质量和合格率，</a:t>
            </a:r>
            <a:r>
              <a:rPr sz="1500" spc="-10">
                <a:latin typeface="微软雅黑"/>
                <a:cs typeface="微软雅黑"/>
              </a:rPr>
              <a:t>减少废品损失。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8710483" y="1765623"/>
            <a:ext cx="1168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b="1" spc="-10">
                <a:solidFill>
                  <a:srgbClr val="3490F4"/>
                </a:solidFill>
                <a:latin typeface="微软雅黑"/>
                <a:cs typeface="微软雅黑"/>
              </a:rPr>
              <a:t>生产成本控制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8710483" y="4694261"/>
            <a:ext cx="2692400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20000"/>
              </a:lnSpc>
              <a:spcBef>
                <a:spcPts val="100"/>
              </a:spcBef>
            </a:pPr>
            <a:r>
              <a:rPr sz="1500" spc="-5">
                <a:latin typeface="微软雅黑"/>
                <a:cs typeface="微软雅黑"/>
              </a:rPr>
              <a:t>优化物流配送网络，减少运输距离和次数；选择合适的运输方式和承运商，降低运输成本。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8710483" y="4260427"/>
            <a:ext cx="1168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b="1" spc="-10">
                <a:solidFill>
                  <a:srgbClr val="3490F4"/>
                </a:solidFill>
                <a:latin typeface="微软雅黑"/>
                <a:cs typeface="微软雅黑"/>
              </a:rPr>
              <a:t>物流成本控制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4" name="object 14"/>
          <p:cNvGrpSpPr/>
          <p:nvPr/>
        </p:nvGrpSpPr>
        <p:grpSpPr>
          <a:xfrm>
            <a:off x="5160009" y="3017318"/>
            <a:ext cx="1871980" cy="1871980"/>
            <a:chOff x="5160009" y="3017318"/>
            <a:chExt cx="1871980" cy="1871980"/>
          </a:xfrm>
        </p:grpSpPr>
        <p:sp>
          <p:nvSpPr>
            <p:cNvPr id="15" name="object 15"/>
            <p:cNvSpPr/>
            <p:nvPr/>
          </p:nvSpPr>
          <p:spPr>
            <a:xfrm>
              <a:off x="5198109" y="3055418"/>
              <a:ext cx="1795780" cy="1795780"/>
            </a:xfrm>
            <a:custGeom>
              <a:rect l="l" t="t" r="r" b="b"/>
              <a:pathLst>
                <a:path w="1795779" h="1795779">
                  <a:moveTo>
                    <a:pt x="1795777" y="897889"/>
                  </a:moveTo>
                  <a:lnTo>
                    <a:pt x="2" y="897889"/>
                  </a:lnTo>
                  <a:lnTo>
                    <a:pt x="1247" y="850202"/>
                  </a:lnTo>
                  <a:lnTo>
                    <a:pt x="4939" y="803164"/>
                  </a:lnTo>
                  <a:lnTo>
                    <a:pt x="11018" y="756836"/>
                  </a:lnTo>
                  <a:lnTo>
                    <a:pt x="19420" y="711281"/>
                  </a:lnTo>
                  <a:lnTo>
                    <a:pt x="30083" y="666561"/>
                  </a:lnTo>
                  <a:lnTo>
                    <a:pt x="42946" y="622737"/>
                  </a:lnTo>
                  <a:lnTo>
                    <a:pt x="57947" y="579871"/>
                  </a:lnTo>
                  <a:lnTo>
                    <a:pt x="75024" y="538026"/>
                  </a:lnTo>
                  <a:lnTo>
                    <a:pt x="94113" y="497264"/>
                  </a:lnTo>
                  <a:lnTo>
                    <a:pt x="115154" y="457646"/>
                  </a:lnTo>
                  <a:lnTo>
                    <a:pt x="138085" y="419235"/>
                  </a:lnTo>
                  <a:lnTo>
                    <a:pt x="162843" y="382093"/>
                  </a:lnTo>
                  <a:lnTo>
                    <a:pt x="189366" y="346282"/>
                  </a:lnTo>
                  <a:lnTo>
                    <a:pt x="217592" y="311864"/>
                  </a:lnTo>
                  <a:lnTo>
                    <a:pt x="247459" y="278901"/>
                  </a:lnTo>
                  <a:lnTo>
                    <a:pt x="278906" y="247454"/>
                  </a:lnTo>
                  <a:lnTo>
                    <a:pt x="311869" y="217587"/>
                  </a:lnTo>
                  <a:lnTo>
                    <a:pt x="346287" y="189361"/>
                  </a:lnTo>
                  <a:lnTo>
                    <a:pt x="382099" y="162838"/>
                  </a:lnTo>
                  <a:lnTo>
                    <a:pt x="419241" y="138081"/>
                  </a:lnTo>
                  <a:lnTo>
                    <a:pt x="457652" y="115150"/>
                  </a:lnTo>
                  <a:lnTo>
                    <a:pt x="497270" y="94109"/>
                  </a:lnTo>
                  <a:lnTo>
                    <a:pt x="538032" y="75020"/>
                  </a:lnTo>
                  <a:lnTo>
                    <a:pt x="579877" y="57944"/>
                  </a:lnTo>
                  <a:lnTo>
                    <a:pt x="622743" y="42943"/>
                  </a:lnTo>
                  <a:lnTo>
                    <a:pt x="666567" y="30080"/>
                  </a:lnTo>
                  <a:lnTo>
                    <a:pt x="711288" y="19416"/>
                  </a:lnTo>
                  <a:lnTo>
                    <a:pt x="756844" y="11014"/>
                  </a:lnTo>
                  <a:lnTo>
                    <a:pt x="803174" y="4936"/>
                  </a:lnTo>
                  <a:lnTo>
                    <a:pt x="850223" y="1244"/>
                  </a:lnTo>
                  <a:lnTo>
                    <a:pt x="897890" y="0"/>
                  </a:lnTo>
                  <a:lnTo>
                    <a:pt x="945580" y="1245"/>
                  </a:lnTo>
                  <a:lnTo>
                    <a:pt x="992616" y="4937"/>
                  </a:lnTo>
                  <a:lnTo>
                    <a:pt x="1038942" y="11015"/>
                  </a:lnTo>
                  <a:lnTo>
                    <a:pt x="1084497" y="19417"/>
                  </a:lnTo>
                  <a:lnTo>
                    <a:pt x="1129217" y="30081"/>
                  </a:lnTo>
                  <a:lnTo>
                    <a:pt x="1173041" y="42944"/>
                  </a:lnTo>
                  <a:lnTo>
                    <a:pt x="1215906" y="57945"/>
                  </a:lnTo>
                  <a:lnTo>
                    <a:pt x="1257751" y="75021"/>
                  </a:lnTo>
                  <a:lnTo>
                    <a:pt x="1298513" y="94111"/>
                  </a:lnTo>
                  <a:lnTo>
                    <a:pt x="1338131" y="115152"/>
                  </a:lnTo>
                  <a:lnTo>
                    <a:pt x="1376541" y="138082"/>
                  </a:lnTo>
                  <a:lnTo>
                    <a:pt x="1413683" y="162840"/>
                  </a:lnTo>
                  <a:lnTo>
                    <a:pt x="1449495" y="189363"/>
                  </a:lnTo>
                  <a:lnTo>
                    <a:pt x="1483913" y="217589"/>
                  </a:lnTo>
                  <a:lnTo>
                    <a:pt x="1516876" y="247456"/>
                  </a:lnTo>
                  <a:lnTo>
                    <a:pt x="1548322" y="278902"/>
                  </a:lnTo>
                  <a:lnTo>
                    <a:pt x="1578189" y="311866"/>
                  </a:lnTo>
                  <a:lnTo>
                    <a:pt x="1606415" y="346284"/>
                  </a:lnTo>
                  <a:lnTo>
                    <a:pt x="1632938" y="382095"/>
                  </a:lnTo>
                  <a:lnTo>
                    <a:pt x="1657696" y="419237"/>
                  </a:lnTo>
                  <a:lnTo>
                    <a:pt x="1680626" y="457648"/>
                  </a:lnTo>
                  <a:lnTo>
                    <a:pt x="1701667" y="497266"/>
                  </a:lnTo>
                  <a:lnTo>
                    <a:pt x="1720757" y="538028"/>
                  </a:lnTo>
                  <a:lnTo>
                    <a:pt x="1737833" y="579873"/>
                  </a:lnTo>
                  <a:lnTo>
                    <a:pt x="1752834" y="622739"/>
                  </a:lnTo>
                  <a:lnTo>
                    <a:pt x="1765697" y="666563"/>
                  </a:lnTo>
                  <a:lnTo>
                    <a:pt x="1776360" y="711283"/>
                  </a:lnTo>
                  <a:lnTo>
                    <a:pt x="1784762" y="756838"/>
                  </a:lnTo>
                  <a:lnTo>
                    <a:pt x="1790840" y="803165"/>
                  </a:lnTo>
                  <a:lnTo>
                    <a:pt x="1794533" y="850203"/>
                  </a:lnTo>
                  <a:lnTo>
                    <a:pt x="1795777" y="897889"/>
                  </a:lnTo>
                  <a:close/>
                </a:path>
                <a:path w="1795779" h="1795779">
                  <a:moveTo>
                    <a:pt x="897888" y="1795776"/>
                  </a:moveTo>
                  <a:lnTo>
                    <a:pt x="850203" y="1794531"/>
                  </a:lnTo>
                  <a:lnTo>
                    <a:pt x="803165" y="1790838"/>
                  </a:lnTo>
                  <a:lnTo>
                    <a:pt x="756838" y="1784760"/>
                  </a:lnTo>
                  <a:lnTo>
                    <a:pt x="711283" y="1776358"/>
                  </a:lnTo>
                  <a:lnTo>
                    <a:pt x="666562" y="1765695"/>
                  </a:lnTo>
                  <a:lnTo>
                    <a:pt x="622738" y="1752832"/>
                  </a:lnTo>
                  <a:lnTo>
                    <a:pt x="579872" y="1737831"/>
                  </a:lnTo>
                  <a:lnTo>
                    <a:pt x="538028" y="1720755"/>
                  </a:lnTo>
                  <a:lnTo>
                    <a:pt x="497265" y="1701665"/>
                  </a:lnTo>
                  <a:lnTo>
                    <a:pt x="457648" y="1680624"/>
                  </a:lnTo>
                  <a:lnTo>
                    <a:pt x="419237" y="1657694"/>
                  </a:lnTo>
                  <a:lnTo>
                    <a:pt x="382095" y="1632936"/>
                  </a:lnTo>
                  <a:lnTo>
                    <a:pt x="346284" y="1606413"/>
                  </a:lnTo>
                  <a:lnTo>
                    <a:pt x="311865" y="1578187"/>
                  </a:lnTo>
                  <a:lnTo>
                    <a:pt x="278902" y="1548320"/>
                  </a:lnTo>
                  <a:lnTo>
                    <a:pt x="247456" y="1516873"/>
                  </a:lnTo>
                  <a:lnTo>
                    <a:pt x="217588" y="1483910"/>
                  </a:lnTo>
                  <a:lnTo>
                    <a:pt x="189362" y="1449492"/>
                  </a:lnTo>
                  <a:lnTo>
                    <a:pt x="162839" y="1413681"/>
                  </a:lnTo>
                  <a:lnTo>
                    <a:pt x="138082" y="1376539"/>
                  </a:lnTo>
                  <a:lnTo>
                    <a:pt x="115151" y="1338128"/>
                  </a:lnTo>
                  <a:lnTo>
                    <a:pt x="94110" y="1298510"/>
                  </a:lnTo>
                  <a:lnTo>
                    <a:pt x="75020" y="1257748"/>
                  </a:lnTo>
                  <a:lnTo>
                    <a:pt x="57944" y="1215903"/>
                  </a:lnTo>
                  <a:lnTo>
                    <a:pt x="42944" y="1173038"/>
                  </a:lnTo>
                  <a:lnTo>
                    <a:pt x="30080" y="1129214"/>
                  </a:lnTo>
                  <a:lnTo>
                    <a:pt x="19417" y="1084493"/>
                  </a:lnTo>
                  <a:lnTo>
                    <a:pt x="11015" y="1038938"/>
                  </a:lnTo>
                  <a:lnTo>
                    <a:pt x="4937" y="992611"/>
                  </a:lnTo>
                  <a:lnTo>
                    <a:pt x="1244" y="945573"/>
                  </a:lnTo>
                  <a:lnTo>
                    <a:pt x="0" y="897887"/>
                  </a:lnTo>
                  <a:lnTo>
                    <a:pt x="1795777" y="897889"/>
                  </a:lnTo>
                  <a:lnTo>
                    <a:pt x="1794532" y="945573"/>
                  </a:lnTo>
                  <a:lnTo>
                    <a:pt x="1790840" y="992611"/>
                  </a:lnTo>
                  <a:lnTo>
                    <a:pt x="1784762" y="1038938"/>
                  </a:lnTo>
                  <a:lnTo>
                    <a:pt x="1776360" y="1084493"/>
                  </a:lnTo>
                  <a:lnTo>
                    <a:pt x="1765696" y="1129214"/>
                  </a:lnTo>
                  <a:lnTo>
                    <a:pt x="1752833" y="1173038"/>
                  </a:lnTo>
                  <a:lnTo>
                    <a:pt x="1737832" y="1215903"/>
                  </a:lnTo>
                  <a:lnTo>
                    <a:pt x="1720756" y="1257748"/>
                  </a:lnTo>
                  <a:lnTo>
                    <a:pt x="1701666" y="1298511"/>
                  </a:lnTo>
                  <a:lnTo>
                    <a:pt x="1680625" y="1338128"/>
                  </a:lnTo>
                  <a:lnTo>
                    <a:pt x="1657695" y="1376539"/>
                  </a:lnTo>
                  <a:lnTo>
                    <a:pt x="1632937" y="1413681"/>
                  </a:lnTo>
                  <a:lnTo>
                    <a:pt x="1606414" y="1449492"/>
                  </a:lnTo>
                  <a:lnTo>
                    <a:pt x="1578188" y="1483911"/>
                  </a:lnTo>
                  <a:lnTo>
                    <a:pt x="1548321" y="1516874"/>
                  </a:lnTo>
                  <a:lnTo>
                    <a:pt x="1516875" y="1548320"/>
                  </a:lnTo>
                  <a:lnTo>
                    <a:pt x="1483911" y="1578187"/>
                  </a:lnTo>
                  <a:lnTo>
                    <a:pt x="1449493" y="1606413"/>
                  </a:lnTo>
                  <a:lnTo>
                    <a:pt x="1413682" y="1632936"/>
                  </a:lnTo>
                  <a:lnTo>
                    <a:pt x="1376540" y="1657694"/>
                  </a:lnTo>
                  <a:lnTo>
                    <a:pt x="1338129" y="1680624"/>
                  </a:lnTo>
                  <a:lnTo>
                    <a:pt x="1298511" y="1701666"/>
                  </a:lnTo>
                  <a:lnTo>
                    <a:pt x="1257749" y="1720755"/>
                  </a:lnTo>
                  <a:lnTo>
                    <a:pt x="1215904" y="1737831"/>
                  </a:lnTo>
                  <a:lnTo>
                    <a:pt x="1173039" y="1752832"/>
                  </a:lnTo>
                  <a:lnTo>
                    <a:pt x="1129215" y="1765695"/>
                  </a:lnTo>
                  <a:lnTo>
                    <a:pt x="1084494" y="1776359"/>
                  </a:lnTo>
                  <a:lnTo>
                    <a:pt x="1038939" y="1784761"/>
                  </a:lnTo>
                  <a:lnTo>
                    <a:pt x="992612" y="1790839"/>
                  </a:lnTo>
                  <a:lnTo>
                    <a:pt x="945574" y="1794531"/>
                  </a:lnTo>
                  <a:lnTo>
                    <a:pt x="897888" y="1795776"/>
                  </a:lnTo>
                  <a:close/>
                </a:path>
              </a:pathLst>
            </a:custGeom>
            <a:solidFill>
              <a:srgbClr val="71A6E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6" name="object 16"/>
            <p:cNvSpPr/>
            <p:nvPr/>
          </p:nvSpPr>
          <p:spPr>
            <a:xfrm>
              <a:off x="5198109" y="3055418"/>
              <a:ext cx="1795780" cy="1795780"/>
            </a:xfrm>
            <a:custGeom>
              <a:rect l="l" t="t" r="r" b="b"/>
              <a:pathLst>
                <a:path w="1795779" h="1795779">
                  <a:moveTo>
                    <a:pt x="2" y="897889"/>
                  </a:moveTo>
                  <a:lnTo>
                    <a:pt x="1247" y="850203"/>
                  </a:lnTo>
                  <a:lnTo>
                    <a:pt x="4939" y="803165"/>
                  </a:lnTo>
                  <a:lnTo>
                    <a:pt x="11017" y="756838"/>
                  </a:lnTo>
                  <a:lnTo>
                    <a:pt x="19419" y="711283"/>
                  </a:lnTo>
                  <a:lnTo>
                    <a:pt x="30083" y="666563"/>
                  </a:lnTo>
                  <a:lnTo>
                    <a:pt x="42946" y="622739"/>
                  </a:lnTo>
                  <a:lnTo>
                    <a:pt x="57946" y="579873"/>
                  </a:lnTo>
                  <a:lnTo>
                    <a:pt x="75023" y="538028"/>
                  </a:lnTo>
                  <a:lnTo>
                    <a:pt x="94112" y="497266"/>
                  </a:lnTo>
                  <a:lnTo>
                    <a:pt x="115153" y="457648"/>
                  </a:lnTo>
                  <a:lnTo>
                    <a:pt x="138084" y="419237"/>
                  </a:lnTo>
                  <a:lnTo>
                    <a:pt x="162841" y="382095"/>
                  </a:lnTo>
                  <a:lnTo>
                    <a:pt x="189364" y="346284"/>
                  </a:lnTo>
                  <a:lnTo>
                    <a:pt x="217590" y="311866"/>
                  </a:lnTo>
                  <a:lnTo>
                    <a:pt x="247457" y="278902"/>
                  </a:lnTo>
                  <a:lnTo>
                    <a:pt x="278904" y="247456"/>
                  </a:lnTo>
                  <a:lnTo>
                    <a:pt x="311867" y="217589"/>
                  </a:lnTo>
                  <a:lnTo>
                    <a:pt x="346285" y="189363"/>
                  </a:lnTo>
                  <a:lnTo>
                    <a:pt x="382096" y="162840"/>
                  </a:lnTo>
                  <a:lnTo>
                    <a:pt x="419238" y="138082"/>
                  </a:lnTo>
                  <a:lnTo>
                    <a:pt x="457649" y="115152"/>
                  </a:lnTo>
                  <a:lnTo>
                    <a:pt x="497267" y="94111"/>
                  </a:lnTo>
                  <a:lnTo>
                    <a:pt x="538029" y="75021"/>
                  </a:lnTo>
                  <a:lnTo>
                    <a:pt x="579874" y="57945"/>
                  </a:lnTo>
                  <a:lnTo>
                    <a:pt x="622739" y="42944"/>
                  </a:lnTo>
                  <a:lnTo>
                    <a:pt x="666563" y="30081"/>
                  </a:lnTo>
                  <a:lnTo>
                    <a:pt x="711284" y="19417"/>
                  </a:lnTo>
                  <a:lnTo>
                    <a:pt x="756839" y="11015"/>
                  </a:lnTo>
                  <a:lnTo>
                    <a:pt x="803166" y="4937"/>
                  </a:lnTo>
                  <a:lnTo>
                    <a:pt x="850204" y="1245"/>
                  </a:lnTo>
                  <a:lnTo>
                    <a:pt x="897890" y="0"/>
                  </a:lnTo>
                  <a:lnTo>
                    <a:pt x="945574" y="1244"/>
                  </a:lnTo>
                  <a:lnTo>
                    <a:pt x="992611" y="4936"/>
                  </a:lnTo>
                  <a:lnTo>
                    <a:pt x="1038938" y="11014"/>
                  </a:lnTo>
                  <a:lnTo>
                    <a:pt x="1084493" y="19416"/>
                  </a:lnTo>
                  <a:lnTo>
                    <a:pt x="1129214" y="30080"/>
                  </a:lnTo>
                  <a:lnTo>
                    <a:pt x="1173038" y="42943"/>
                  </a:lnTo>
                  <a:lnTo>
                    <a:pt x="1215903" y="57944"/>
                  </a:lnTo>
                  <a:lnTo>
                    <a:pt x="1257748" y="75020"/>
                  </a:lnTo>
                  <a:lnTo>
                    <a:pt x="1298511" y="94109"/>
                  </a:lnTo>
                  <a:lnTo>
                    <a:pt x="1338128" y="115150"/>
                  </a:lnTo>
                  <a:lnTo>
                    <a:pt x="1376539" y="138081"/>
                  </a:lnTo>
                  <a:lnTo>
                    <a:pt x="1413681" y="162838"/>
                  </a:lnTo>
                  <a:lnTo>
                    <a:pt x="1449493" y="189361"/>
                  </a:lnTo>
                  <a:lnTo>
                    <a:pt x="1483911" y="217587"/>
                  </a:lnTo>
                  <a:lnTo>
                    <a:pt x="1516874" y="247454"/>
                  </a:lnTo>
                  <a:lnTo>
                    <a:pt x="1548321" y="278901"/>
                  </a:lnTo>
                  <a:lnTo>
                    <a:pt x="1578188" y="311864"/>
                  </a:lnTo>
                  <a:lnTo>
                    <a:pt x="1606414" y="346282"/>
                  </a:lnTo>
                  <a:lnTo>
                    <a:pt x="1632937" y="382093"/>
                  </a:lnTo>
                  <a:lnTo>
                    <a:pt x="1657695" y="419235"/>
                  </a:lnTo>
                  <a:lnTo>
                    <a:pt x="1680625" y="457646"/>
                  </a:lnTo>
                  <a:lnTo>
                    <a:pt x="1701666" y="497264"/>
                  </a:lnTo>
                  <a:lnTo>
                    <a:pt x="1720756" y="538026"/>
                  </a:lnTo>
                  <a:lnTo>
                    <a:pt x="1737832" y="579871"/>
                  </a:lnTo>
                  <a:lnTo>
                    <a:pt x="1752833" y="622737"/>
                  </a:lnTo>
                  <a:lnTo>
                    <a:pt x="1765696" y="666561"/>
                  </a:lnTo>
                  <a:lnTo>
                    <a:pt x="1776360" y="711281"/>
                  </a:lnTo>
                  <a:lnTo>
                    <a:pt x="1784762" y="756836"/>
                  </a:lnTo>
                  <a:lnTo>
                    <a:pt x="1790840" y="803164"/>
                  </a:lnTo>
                  <a:lnTo>
                    <a:pt x="1794533" y="850202"/>
                  </a:lnTo>
                  <a:lnTo>
                    <a:pt x="1795777" y="897888"/>
                  </a:lnTo>
                  <a:lnTo>
                    <a:pt x="1794532" y="945573"/>
                  </a:lnTo>
                  <a:lnTo>
                    <a:pt x="1790840" y="992611"/>
                  </a:lnTo>
                  <a:lnTo>
                    <a:pt x="1784762" y="1038938"/>
                  </a:lnTo>
                  <a:lnTo>
                    <a:pt x="1776360" y="1084493"/>
                  </a:lnTo>
                  <a:lnTo>
                    <a:pt x="1765696" y="1129214"/>
                  </a:lnTo>
                  <a:lnTo>
                    <a:pt x="1752833" y="1173038"/>
                  </a:lnTo>
                  <a:lnTo>
                    <a:pt x="1737832" y="1215903"/>
                  </a:lnTo>
                  <a:lnTo>
                    <a:pt x="1720756" y="1257748"/>
                  </a:lnTo>
                  <a:lnTo>
                    <a:pt x="1701666" y="1298511"/>
                  </a:lnTo>
                  <a:lnTo>
                    <a:pt x="1680625" y="1338128"/>
                  </a:lnTo>
                  <a:lnTo>
                    <a:pt x="1657695" y="1376539"/>
                  </a:lnTo>
                  <a:lnTo>
                    <a:pt x="1632937" y="1413681"/>
                  </a:lnTo>
                  <a:lnTo>
                    <a:pt x="1606414" y="1449492"/>
                  </a:lnTo>
                  <a:lnTo>
                    <a:pt x="1578188" y="1483911"/>
                  </a:lnTo>
                  <a:lnTo>
                    <a:pt x="1548321" y="1516874"/>
                  </a:lnTo>
                  <a:lnTo>
                    <a:pt x="1516875" y="1548320"/>
                  </a:lnTo>
                  <a:lnTo>
                    <a:pt x="1483911" y="1578187"/>
                  </a:lnTo>
                  <a:lnTo>
                    <a:pt x="1449493" y="1606413"/>
                  </a:lnTo>
                  <a:lnTo>
                    <a:pt x="1413682" y="1632936"/>
                  </a:lnTo>
                  <a:lnTo>
                    <a:pt x="1376540" y="1657694"/>
                  </a:lnTo>
                  <a:lnTo>
                    <a:pt x="1338129" y="1680624"/>
                  </a:lnTo>
                  <a:lnTo>
                    <a:pt x="1298511" y="1701666"/>
                  </a:lnTo>
                  <a:lnTo>
                    <a:pt x="1257749" y="1720755"/>
                  </a:lnTo>
                  <a:lnTo>
                    <a:pt x="1215904" y="1737831"/>
                  </a:lnTo>
                  <a:lnTo>
                    <a:pt x="1173039" y="1752832"/>
                  </a:lnTo>
                  <a:lnTo>
                    <a:pt x="1129215" y="1765695"/>
                  </a:lnTo>
                  <a:lnTo>
                    <a:pt x="1084494" y="1776359"/>
                  </a:lnTo>
                  <a:lnTo>
                    <a:pt x="1038939" y="1784761"/>
                  </a:lnTo>
                  <a:lnTo>
                    <a:pt x="992612" y="1790839"/>
                  </a:lnTo>
                  <a:lnTo>
                    <a:pt x="945574" y="1794531"/>
                  </a:lnTo>
                  <a:lnTo>
                    <a:pt x="897888" y="1795776"/>
                  </a:lnTo>
                  <a:lnTo>
                    <a:pt x="850203" y="1794531"/>
                  </a:lnTo>
                  <a:lnTo>
                    <a:pt x="803165" y="1790838"/>
                  </a:lnTo>
                  <a:lnTo>
                    <a:pt x="756838" y="1784760"/>
                  </a:lnTo>
                  <a:lnTo>
                    <a:pt x="711283" y="1776358"/>
                  </a:lnTo>
                  <a:lnTo>
                    <a:pt x="666562" y="1765695"/>
                  </a:lnTo>
                  <a:lnTo>
                    <a:pt x="622738" y="1752832"/>
                  </a:lnTo>
                  <a:lnTo>
                    <a:pt x="579872" y="1737831"/>
                  </a:lnTo>
                  <a:lnTo>
                    <a:pt x="538028" y="1720755"/>
                  </a:lnTo>
                  <a:lnTo>
                    <a:pt x="497265" y="1701665"/>
                  </a:lnTo>
                  <a:lnTo>
                    <a:pt x="457648" y="1680624"/>
                  </a:lnTo>
                  <a:lnTo>
                    <a:pt x="419237" y="1657694"/>
                  </a:lnTo>
                  <a:lnTo>
                    <a:pt x="382095" y="1632936"/>
                  </a:lnTo>
                  <a:lnTo>
                    <a:pt x="346284" y="1606413"/>
                  </a:lnTo>
                  <a:lnTo>
                    <a:pt x="311865" y="1578187"/>
                  </a:lnTo>
                  <a:lnTo>
                    <a:pt x="278902" y="1548320"/>
                  </a:lnTo>
                  <a:lnTo>
                    <a:pt x="247456" y="1516873"/>
                  </a:lnTo>
                  <a:lnTo>
                    <a:pt x="217588" y="1483910"/>
                  </a:lnTo>
                  <a:lnTo>
                    <a:pt x="189362" y="1449492"/>
                  </a:lnTo>
                  <a:lnTo>
                    <a:pt x="162839" y="1413681"/>
                  </a:lnTo>
                  <a:lnTo>
                    <a:pt x="138082" y="1376539"/>
                  </a:lnTo>
                  <a:lnTo>
                    <a:pt x="115151" y="1338128"/>
                  </a:lnTo>
                  <a:lnTo>
                    <a:pt x="94110" y="1298510"/>
                  </a:lnTo>
                  <a:lnTo>
                    <a:pt x="75020" y="1257748"/>
                  </a:lnTo>
                  <a:lnTo>
                    <a:pt x="57944" y="1215903"/>
                  </a:lnTo>
                  <a:lnTo>
                    <a:pt x="42944" y="1173038"/>
                  </a:lnTo>
                  <a:lnTo>
                    <a:pt x="30080" y="1129214"/>
                  </a:lnTo>
                  <a:lnTo>
                    <a:pt x="19417" y="1084493"/>
                  </a:lnTo>
                  <a:lnTo>
                    <a:pt x="11015" y="1038938"/>
                  </a:lnTo>
                  <a:lnTo>
                    <a:pt x="4937" y="992611"/>
                  </a:lnTo>
                  <a:lnTo>
                    <a:pt x="1244" y="945573"/>
                  </a:lnTo>
                  <a:lnTo>
                    <a:pt x="0" y="897887"/>
                  </a:lnTo>
                  <a:close/>
                </a:path>
              </a:pathLst>
            </a:custGeom>
            <a:ln w="76200">
              <a:solidFill>
                <a:srgbClr val="DDED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7" name="object 17"/>
            <p:cNvSpPr/>
            <p:nvPr/>
          </p:nvSpPr>
          <p:spPr>
            <a:xfrm>
              <a:off x="5772539" y="3690496"/>
              <a:ext cx="647065" cy="546100"/>
            </a:xfrm>
            <a:custGeom>
              <a:rect l="l" t="t" r="r" b="b"/>
              <a:pathLst>
                <a:path w="647064" h="546100">
                  <a:moveTo>
                    <a:pt x="566054" y="545838"/>
                  </a:moveTo>
                  <a:lnTo>
                    <a:pt x="363892" y="545838"/>
                  </a:lnTo>
                  <a:lnTo>
                    <a:pt x="363892" y="424540"/>
                  </a:lnTo>
                  <a:lnTo>
                    <a:pt x="283027" y="424540"/>
                  </a:lnTo>
                  <a:lnTo>
                    <a:pt x="283027" y="545838"/>
                  </a:lnTo>
                  <a:lnTo>
                    <a:pt x="80864" y="545838"/>
                  </a:lnTo>
                  <a:lnTo>
                    <a:pt x="80864" y="343675"/>
                  </a:lnTo>
                  <a:lnTo>
                    <a:pt x="0" y="343675"/>
                  </a:lnTo>
                  <a:lnTo>
                    <a:pt x="0" y="323459"/>
                  </a:lnTo>
                  <a:lnTo>
                    <a:pt x="323459" y="0"/>
                  </a:lnTo>
                  <a:lnTo>
                    <a:pt x="444756" y="121297"/>
                  </a:lnTo>
                  <a:lnTo>
                    <a:pt x="444756" y="20216"/>
                  </a:lnTo>
                  <a:lnTo>
                    <a:pt x="525621" y="20216"/>
                  </a:lnTo>
                  <a:lnTo>
                    <a:pt x="525621" y="202162"/>
                  </a:lnTo>
                  <a:lnTo>
                    <a:pt x="646919" y="323459"/>
                  </a:lnTo>
                  <a:lnTo>
                    <a:pt x="646919" y="343675"/>
                  </a:lnTo>
                  <a:lnTo>
                    <a:pt x="566054" y="343675"/>
                  </a:lnTo>
                  <a:lnTo>
                    <a:pt x="566054" y="545838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8" name="object 18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9" name="object 19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9" name="object 39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4216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成本控制方法及实践案例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https://d.book118.com/535123314202011121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微软雅黑</vt:lpstr>
      <vt:lpstr>Times New Roman</vt:lpstr>
      <vt:lpstr>Office Theme</vt:lpstr>
      <vt:lpstr>日用塑料品行业报告</vt:lpstr>
      <vt:lpstr>目录</vt:lpstr>
      <vt:lpstr>行业概述与发展背景</vt:lpstr>
      <vt:lpstr>日用塑料品定义及分类</vt:lpstr>
      <vt:lpstr>行业发展历程及现状</vt:lpstr>
      <vt:lpstr>政策法规环境分析</vt:lpstr>
      <vt:lpstr>市场需求与消费特点</vt:lpstr>
      <vt:lpstr>不同领域市场需求分析</vt:lpstr>
      <vt:lpstr>消费者行为及偏好研究</vt:lpstr>
      <vt:lpstr>市场竞争格局与主要厂商</vt:lpstr>
      <vt:lpstr>原材料供应与成本控制</vt:lpstr>
      <vt:lpstr>主要原材料种类及价格走势</vt:lpstr>
      <vt:lpstr>供应链协同与库存管理策略</vt:lpstr>
      <vt:lpstr>成本控制方法及实践案例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2024-09-24T14:51:57.330</cp:lastPrinted>
  <dcterms:created xsi:type="dcterms:W3CDTF">2024-09-24T06:51:57Z</dcterms:created>
  <dcterms:modified xsi:type="dcterms:W3CDTF">2024-09-24T06:51:58Z</dcterms:modified>
</cp:coreProperties>
</file>