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9144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41465A-F1F3-44C6-9778-8E12836DBD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33F252-9F03-45F3-9858-CC95F6520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73B1C4-D2F1-4E1B-8996-C8D4F574C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58DC2C-10DD-463E-BA9B-897288DE0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F701CD-3721-44A4-8000-7DFD8A42A5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A4B3CB-37A4-48B1-852D-94A97C7F06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5DB87B-18BC-4074-B752-1859FFF62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889FCE-1D8D-4020-85C7-D263ED709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FE7283-0117-4852-A61F-39C323396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ABC554-30CF-450E-A997-1318EB8764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DEF009-01FC-4A3A-99D4-471CB4D93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>
  <p:cSld name="Title Slide"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</p:bgPr>
    </p:bg>
    <p:spTree>
      <p:nvGrpSpPr>
        <p:cNvPr id="1" name=""/>
        <p:cNvGrpSpPr/>
        <p:nvPr/>
      </p:nvGrpSpPr>
      <p:grpSpPr/>
      <p:sp>
        <p:nvSpPr>
          <p:cNvPr id="40962" name=""/>
          <p:cNvSpPr/>
          <p:nvPr/>
        </p:nvSpPr>
        <p:spPr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  <a:miter lim="800000"/>
          </a:ln>
        </p:spPr>
        <p:txBody>
          <a:bodyPr wrap="none" anchor="ctr" anchorCtr="0"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/>
          </a:p>
        </p:txBody>
      </p:sp>
      <p:sp>
        <p:nvSpPr>
          <p:cNvPr id="40963" name=""/>
          <p:cNvSpPr/>
          <p:nvPr/>
        </p:nvSpPr>
        <p:spPr bwMode="white">
          <a:xfrm>
            <a:off x="-9525" y="4489450"/>
            <a:ext cx="5754688" cy="2368550"/>
          </a:xfrm>
          <a:custGeom>
            <a:rect l="l" t="t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40964" name=""/>
          <p:cNvSpPr/>
          <p:nvPr/>
        </p:nvSpPr>
        <p:spPr bwMode="white">
          <a:xfrm>
            <a:off x="0" y="3817938"/>
            <a:ext cx="8164512" cy="3019425"/>
          </a:xfrm>
          <a:custGeom>
            <a:rect l="l" t="t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40965" name=""/>
          <p:cNvSpPr/>
          <p:nvPr/>
        </p:nvSpPr>
        <p:spPr bwMode="white">
          <a:xfrm>
            <a:off x="0" y="3146425"/>
            <a:ext cx="9144000" cy="3690938"/>
          </a:xfrm>
          <a:custGeom>
            <a:rect l="l" t="t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40966" name=""/>
          <p:cNvSpPr/>
          <p:nvPr/>
        </p:nvSpPr>
        <p:spPr bwMode="white">
          <a:xfrm>
            <a:off x="0" y="2460625"/>
            <a:ext cx="9144000" cy="2497138"/>
          </a:xfrm>
          <a:custGeom>
            <a:rect l="l" t="t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40967" name=""/>
          <p:cNvSpPr/>
          <p:nvPr/>
        </p:nvSpPr>
        <p:spPr bwMode="white">
          <a:xfrm>
            <a:off x="0" y="1793875"/>
            <a:ext cx="9144000" cy="1539875"/>
          </a:xfrm>
          <a:custGeom>
            <a:rect l="l" t="t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40968" name=""/>
          <p:cNvSpPr/>
          <p:nvPr/>
        </p:nvSpPr>
        <p:spPr bwMode="white">
          <a:xfrm>
            <a:off x="0" y="-20638"/>
            <a:ext cx="9144000" cy="1682750"/>
          </a:xfrm>
          <a:custGeom>
            <a:rect l="l" t="t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40969" name=""/>
          <p:cNvSpPr/>
          <p:nvPr/>
        </p:nvSpPr>
        <p:spPr bwMode="white">
          <a:xfrm>
            <a:off x="0" y="-20638"/>
            <a:ext cx="8388350" cy="1068388"/>
          </a:xfrm>
          <a:custGeom>
            <a:rect l="l" t="t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40970" name=""/>
          <p:cNvSpPr/>
          <p:nvPr/>
        </p:nvSpPr>
        <p:spPr bwMode="white">
          <a:xfrm>
            <a:off x="0" y="-20638"/>
            <a:ext cx="4578350" cy="454025"/>
          </a:xfrm>
          <a:custGeom>
            <a:rect l="l" t="t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  <a:miter lim="800000"/>
            <a:headEnd type="none" w="sm" len="sm"/>
            <a:tailEnd type="none" w="sm" len="sm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40971" name=""/>
          <p:cNvSpPr/>
          <p:nvPr>
            <p:ph type="ctrTitle"/>
          </p:nvPr>
        </p:nvSpPr>
        <p:spPr>
          <a:xfrm>
            <a:off x="685800" y="2286000"/>
            <a:ext cx="77724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40972" name=""/>
          <p:cNvSpPr/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t>单击此处编辑母版副标题样式</a:t>
            </a:r>
          </a:p>
        </p:txBody>
      </p:sp>
      <p:sp>
        <p:nvSpPr>
          <p:cNvPr id="40973" name=""/>
          <p:cNvSpPr/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40974" name=""/>
          <p:cNvSpPr/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/>
            <a:fld id="{3B67C235-6174-44A9-9886-415761C4698A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40975" name=""/>
          <p:cNvSpPr/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r"/>
            <a:fld id="{D9398C40-AFC6-48F5-88C4-E5A324E9C4F9}" type="slidenum">
              <a:rPr sz="1400"/>
              <a:t>*</a:t>
            </a:fld>
            <a:endParaRPr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additive="base">
                                        <p:cTn dur="1" repeatDur="-9223372036854775808" fill="hold" display="0" masterRel="sameClick" afterEffect="1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141C9318-94E4-4E2D-9DFA-58A400B48406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93AE1883-0942-4AA3-9DB2-9C7C3A0314B1}" type="slidenum">
              <a:rPr sz="140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/>
            <a:fld id="{E8ED038D-2CD6-449C-9FC8-C22AA9A3E17E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/>
            <a:fld id="{93AE1883-0942-4AA3-9DB2-9C7C3A0314B1}" type="slidenum">
              <a:rPr sz="140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</p:bgPr>
    </p:bg>
    <p:spTree>
      <p:nvGrpSpPr>
        <p:cNvPr id="1" name=""/>
        <p:cNvGrpSpPr/>
        <p:nvPr/>
      </p:nvGrpSpPr>
      <p:grpSpPr/>
      <p:sp>
        <p:nvSpPr>
          <p:cNvPr id="39938" name=""/>
          <p:cNvSpPr/>
          <p:nvPr/>
        </p:nvSpPr>
        <p:spPr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  <a:miter lim="800000"/>
          </a:ln>
        </p:spPr>
        <p:txBody>
          <a:bodyPr wrap="none" anchor="ctr" anchorCtr="0"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/>
          </a:p>
        </p:txBody>
      </p:sp>
      <p:sp>
        <p:nvSpPr>
          <p:cNvPr id="39939" name=""/>
          <p:cNvSpPr/>
          <p:nvPr/>
        </p:nvSpPr>
        <p:spPr bwMode="white">
          <a:xfrm>
            <a:off x="-9525" y="4489450"/>
            <a:ext cx="5754688" cy="2368550"/>
          </a:xfrm>
          <a:custGeom>
            <a:rect l="l" t="t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39940" name=""/>
          <p:cNvSpPr/>
          <p:nvPr/>
        </p:nvSpPr>
        <p:spPr bwMode="white">
          <a:xfrm>
            <a:off x="0" y="3817938"/>
            <a:ext cx="8164512" cy="3019425"/>
          </a:xfrm>
          <a:custGeom>
            <a:rect l="l" t="t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39941" name=""/>
          <p:cNvSpPr/>
          <p:nvPr/>
        </p:nvSpPr>
        <p:spPr bwMode="white">
          <a:xfrm>
            <a:off x="0" y="3146425"/>
            <a:ext cx="9144000" cy="3690938"/>
          </a:xfrm>
          <a:custGeom>
            <a:rect l="l" t="t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39942" name=""/>
          <p:cNvSpPr/>
          <p:nvPr/>
        </p:nvSpPr>
        <p:spPr bwMode="white">
          <a:xfrm>
            <a:off x="0" y="2460625"/>
            <a:ext cx="9144000" cy="2497138"/>
          </a:xfrm>
          <a:custGeom>
            <a:rect l="l" t="t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39943" name=""/>
          <p:cNvSpPr/>
          <p:nvPr/>
        </p:nvSpPr>
        <p:spPr bwMode="white">
          <a:xfrm>
            <a:off x="0" y="1793875"/>
            <a:ext cx="9144000" cy="1539875"/>
          </a:xfrm>
          <a:custGeom>
            <a:rect l="l" t="t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39944" name=""/>
          <p:cNvSpPr/>
          <p:nvPr/>
        </p:nvSpPr>
        <p:spPr bwMode="white">
          <a:xfrm>
            <a:off x="0" y="-20638"/>
            <a:ext cx="9144000" cy="1682750"/>
          </a:xfrm>
          <a:custGeom>
            <a:rect l="l" t="t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39945" name=""/>
          <p:cNvSpPr/>
          <p:nvPr/>
        </p:nvSpPr>
        <p:spPr bwMode="white">
          <a:xfrm>
            <a:off x="0" y="-20638"/>
            <a:ext cx="8388350" cy="1068388"/>
          </a:xfrm>
          <a:custGeom>
            <a:rect l="l" t="t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39946" name=""/>
          <p:cNvSpPr/>
          <p:nvPr/>
        </p:nvSpPr>
        <p:spPr bwMode="white">
          <a:xfrm>
            <a:off x="0" y="-20638"/>
            <a:ext cx="4578350" cy="454025"/>
          </a:xfrm>
          <a:custGeom>
            <a:rect l="l" t="t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  <a:miter lim="800000"/>
            <a:headEnd type="none" w="sm" len="sm"/>
            <a:tailEnd type="none" w="sm" len="sm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39947" name="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39948" name="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39949" name=""/>
          <p:cNvSpPr/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39950" name=""/>
          <p:cNvSpPr/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/>
            <a:fld id="{8D76C17A-9C14-4873-B9DA-AD3394E6D571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39951" name=""/>
          <p:cNvSpPr/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r"/>
            <a:fld id="{C12CA203-89A4-4F8C-A9BA-C864E7AC4AFE}" type="slidenum">
              <a:rPr sz="1400"/>
              <a:t>*</a:t>
            </a:fld>
            <a:endParaRPr sz="140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additive="base">
                                        <p:cTn dur="1" repeatDur="-9223372036854775808" fill="hold" display="0" masterRel="sameClick" afterEffect="1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</p:bldLst>
  </p:timing>
  <p:hf hdr="0"/>
  <p:txStyles>
    <p:titleStyle>
      <a:lvl1pPr marL="0" indent="0" algn="ctr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2"/>
          </a:solidFill>
          <a:latin typeface="Times New Roman" pitchFamily="18" charset="0"/>
          <a:ea typeface="宋体" pitchFamily="2" charset="-122"/>
        </a:defRPr>
      </a:lvl1pPr>
    </p:titleStyle>
    <p:bodyStyle>
      <a:lvl1pPr marL="342900" indent="-3429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3200" b="0" i="0" u="none" baseline="0">
          <a:solidFill>
            <a:schemeClr val="tx1"/>
          </a:solidFill>
          <a:latin typeface="Times New Roman" pitchFamily="18" charset="0"/>
          <a:ea typeface="宋体" pitchFamily="2" charset="-122"/>
        </a:defRPr>
      </a:lvl1pPr>
      <a:lvl2pPr marL="742950" indent="-28575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800" b="0" i="0" u="none" baseline="0">
          <a:solidFill>
            <a:schemeClr val="tx1"/>
          </a:solidFill>
          <a:latin typeface="Times New Roman" pitchFamily="18" charset="0"/>
          <a:ea typeface="宋体" pitchFamily="2" charset="-122"/>
        </a:defRPr>
      </a:lvl2pPr>
      <a:lvl3pPr marL="11430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2400" b="0" i="0" u="none" baseline="0">
          <a:solidFill>
            <a:schemeClr val="tx1"/>
          </a:solidFill>
          <a:latin typeface="Times New Roman" pitchFamily="18" charset="0"/>
          <a:ea typeface="宋体" pitchFamily="2" charset="-122"/>
        </a:defRPr>
      </a:lvl3pPr>
      <a:lvl4pPr marL="16002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000" b="0" i="0" u="none" baseline="0">
          <a:solidFill>
            <a:schemeClr val="tx1"/>
          </a:solidFill>
          <a:latin typeface="Times New Roman" pitchFamily="18" charset="0"/>
          <a:ea typeface="宋体" pitchFamily="2" charset="-122"/>
        </a:defRPr>
      </a:lvl4pPr>
      <a:lvl5pPr marL="20574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kumimoji="0" sz="2000" b="0" i="0" u="none" baseline="0">
          <a:solidFill>
            <a:schemeClr val="tx1"/>
          </a:solidFill>
          <a:latin typeface="Times New Roman" pitchFamily="18" charset="0"/>
          <a:ea typeface="宋体" pitchFamily="2" charset="-122"/>
        </a:defRPr>
      </a:lvl5pPr>
    </p:bodyStyle>
    <p:otherStyle>
      <a:lvl1pPr marL="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1" sz="2400" b="0" i="0" u="none" baseline="0">
          <a:solidFill>
            <a:schemeClr val="tx1"/>
          </a:solidFill>
          <a:latin typeface="Times New Roman" pitchFamily="18" charset="0"/>
          <a:ea typeface="宋体" pitchFamily="2" charset="-122"/>
        </a:defRPr>
      </a:lvl1pPr>
      <a:lvl2pPr marL="4572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1" sz="2400" b="0" i="0" u="none" baseline="0">
          <a:solidFill>
            <a:schemeClr val="tx1"/>
          </a:solidFill>
          <a:latin typeface="Times New Roman" pitchFamily="18" charset="0"/>
          <a:ea typeface="宋体" pitchFamily="2" charset="-122"/>
        </a:defRPr>
      </a:lvl2pPr>
      <a:lvl3pPr marL="9144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1" sz="2400" b="0" i="0" u="none" baseline="0">
          <a:solidFill>
            <a:schemeClr val="tx1"/>
          </a:solidFill>
          <a:latin typeface="Times New Roman" pitchFamily="18" charset="0"/>
          <a:ea typeface="宋体" pitchFamily="2" charset="-122"/>
        </a:defRPr>
      </a:lvl3pPr>
      <a:lvl4pPr marL="13716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1" sz="2400" b="0" i="0" u="none" baseline="0">
          <a:solidFill>
            <a:schemeClr val="tx1"/>
          </a:solidFill>
          <a:latin typeface="Times New Roman" pitchFamily="18" charset="0"/>
          <a:ea typeface="宋体" pitchFamily="2" charset="-122"/>
        </a:defRPr>
      </a:lvl4pPr>
      <a:lvl5pPr marL="18288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1" sz="2400" b="0" i="0" u="none" baseline="0">
          <a:solidFill>
            <a:schemeClr val="tx1"/>
          </a:solidFill>
          <a:latin typeface="Times New Roman" pitchFamily="18" charset="0"/>
          <a:ea typeface="宋体" pitchFamily="2" charset="-122"/>
        </a:defRPr>
      </a:lvl5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514034430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"/>
          <p:cNvSpPr/>
          <p:nvPr>
            <p:ph type="title"/>
          </p:nvPr>
        </p:nvSpPr>
        <p:spPr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 lvl="0"/>
            <a:r>
              <a:rPr>
                <a:latin typeface="黑体" pitchFamily="2" charset="-122"/>
                <a:ea typeface="黑体" pitchFamily="2" charset="-122"/>
              </a:rPr>
              <a:t>第12讲 公有制企业改制</a:t>
            </a:r>
          </a:p>
        </p:txBody>
      </p:sp>
      <p:sp>
        <p:nvSpPr>
          <p:cNvPr id="2051" name=""/>
          <p:cNvSpPr/>
          <p:nvPr>
            <p:ph type="body" idx="4294967295"/>
          </p:nvPr>
        </p:nvSpPr>
        <p:spPr>
          <a:xfrm>
            <a:off x="838200" y="1371600"/>
            <a:ext cx="7772400" cy="43434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t>上讲小结</a:t>
            </a:r>
          </a:p>
          <a:p>
            <a:pPr lvl="0"/>
            <a:r>
              <a:t>公有制企业的性质</a:t>
            </a:r>
          </a:p>
          <a:p>
            <a:pPr lvl="0"/>
            <a:r>
              <a:t>消灭了私人产权吗？</a:t>
            </a:r>
          </a:p>
          <a:p>
            <a:pPr lvl="0"/>
            <a:r>
              <a:t>对“公共过道”的经济分析</a:t>
            </a:r>
          </a:p>
          <a:p>
            <a:pPr lvl="0"/>
            <a:r>
              <a:t>公有制企业改革的逻辑</a:t>
            </a:r>
          </a:p>
          <a:p>
            <a:pPr lvl="0"/>
            <a:r>
              <a:t>实例分析</a:t>
            </a:r>
          </a:p>
          <a:p/>
        </p:txBody>
      </p:sp>
      <p:sp>
        <p:nvSpPr>
          <p:cNvPr id="2052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2053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FCD1ACEF-FFDD-4A58-9DE1-FEB414951D25}" type="slidenum">
              <a:rPr sz="1400"/>
              <a:t>1</a:t>
            </a:fld>
            <a:endParaRPr lang="en-US"/>
          </a:p>
        </p:txBody>
      </p:sp>
      <p:sp>
        <p:nvSpPr>
          <p:cNvPr id="205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47B420C1-2916-47EA-A030-EBCF4E4BD578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2055" name="TextBox 2054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浙江大学2003 第12讲  公有制企业改革共31页，您现在浏览的是第1页!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2226" name=""/>
          <p:cNvSpPr/>
          <p:nvPr/>
        </p:nvSpPr>
        <p:spPr>
          <a:xfrm>
            <a:off x="685800" y="-100012"/>
            <a:ext cx="77724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marL="0" lvl="0" indent="0" algn="ctr"/>
            <a:r>
              <a:rPr kumimoji="0" sz="4400">
                <a:solidFill>
                  <a:schemeClr val="tx2"/>
                </a:solidFill>
              </a:rPr>
              <a:t>上讲小结</a:t>
            </a:r>
            <a:endParaRPr kumimoji="0" sz="4400">
              <a:solidFill>
                <a:schemeClr val="tx2"/>
              </a:solidFill>
            </a:endParaRPr>
          </a:p>
        </p:txBody>
      </p:sp>
      <p:sp>
        <p:nvSpPr>
          <p:cNvPr id="52227" name=""/>
          <p:cNvSpPr/>
          <p:nvPr/>
        </p:nvSpPr>
        <p:spPr>
          <a:xfrm>
            <a:off x="838200" y="981075"/>
            <a:ext cx="7772400" cy="5040312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</a:ln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marL="457200" lvl="0" indent="-457200">
              <a:spcBef>
                <a:spcPct val="20000"/>
              </a:spcBef>
              <a:buChar char="•"/>
            </a:pPr>
            <a:r>
              <a:rPr kumimoji="0" sz="3200"/>
              <a:t>资本：提供收入的资源的现值。</a:t>
            </a:r>
            <a:endParaRPr kumimoji="0" sz="3200"/>
          </a:p>
          <a:p>
            <a:pPr marL="457200" lvl="0" indent="-457200">
              <a:spcBef>
                <a:spcPct val="20000"/>
              </a:spcBef>
              <a:buChar char="•"/>
            </a:pPr>
            <a:r>
              <a:rPr kumimoji="0" sz="3200"/>
              <a:t>利息=不耐 + 投资机会 + 风险</a:t>
            </a:r>
            <a:endParaRPr kumimoji="0" sz="3200"/>
          </a:p>
          <a:p>
            <a:pPr marL="914400" lvl="1" indent="-457200">
              <a:spcBef>
                <a:spcPct val="20000"/>
              </a:spcBef>
              <a:buChar char="•"/>
            </a:pPr>
            <a:r>
              <a:rPr kumimoji="0" sz="3200"/>
              <a:t>不耐（impatience to consume)</a:t>
            </a:r>
            <a:endParaRPr kumimoji="0" sz="2800"/>
          </a:p>
          <a:p>
            <a:pPr marL="914400" lvl="1" indent="-457200">
              <a:spcBef>
                <a:spcPct val="20000"/>
              </a:spcBef>
              <a:buChar char="•"/>
            </a:pPr>
            <a:r>
              <a:rPr kumimoji="0" sz="3200"/>
              <a:t>投资机会</a:t>
            </a:r>
            <a:endParaRPr kumimoji="0" sz="3200"/>
          </a:p>
          <a:p>
            <a:pPr marL="457200" lvl="0" indent="-457200">
              <a:spcBef>
                <a:spcPct val="20000"/>
              </a:spcBef>
              <a:buChar char="•"/>
            </a:pPr>
            <a:r>
              <a:rPr kumimoji="0" sz="3200"/>
              <a:t>行为由面对未来的决策来解释</a:t>
            </a:r>
            <a:endParaRPr kumimoji="0" sz="3200"/>
          </a:p>
          <a:p>
            <a:pPr marL="457200" lvl="0" indent="-457200">
              <a:spcBef>
                <a:spcPct val="20000"/>
              </a:spcBef>
              <a:buChar char="•"/>
            </a:pPr>
            <a:r>
              <a:rPr kumimoji="0" sz="3200"/>
              <a:t>补充1：“企业家才能”与风险/不确定性</a:t>
            </a:r>
            <a:endParaRPr kumimoji="0" sz="3200"/>
          </a:p>
          <a:p>
            <a:pPr marL="457200" lvl="0" indent="-457200">
              <a:spcBef>
                <a:spcPct val="20000"/>
              </a:spcBef>
              <a:buChar char="•"/>
            </a:pPr>
            <a:r>
              <a:rPr kumimoji="0" sz="3200"/>
              <a:t>补充2：市场体制/自由企业制度/契约经济</a:t>
            </a:r>
            <a:endParaRPr kumimoji="0" sz="3200"/>
          </a:p>
          <a:p>
            <a:pPr marL="457200" lvl="0" indent="-457200">
              <a:spcBef>
                <a:spcPct val="20000"/>
              </a:spcBef>
              <a:buChar char="•"/>
            </a:pPr>
            <a:endParaRPr kumimoji="0" sz="2800"/>
          </a:p>
          <a:p>
            <a:pPr marL="457200" lvl="0" indent="-457200">
              <a:spcBef>
                <a:spcPct val="20000"/>
              </a:spcBef>
              <a:buChar char="•"/>
            </a:pPr>
            <a:endParaRPr kumimoji="0" sz="3200"/>
          </a:p>
          <a:p>
            <a:pPr marL="457200" lvl="0" indent="-457200">
              <a:spcBef>
                <a:spcPct val="20000"/>
              </a:spcBef>
              <a:buChar char="•"/>
            </a:pPr>
            <a:endParaRPr kumimoji="0" sz="3200"/>
          </a:p>
          <a:p>
            <a:pPr marL="914400" lvl="1" indent="-457200">
              <a:spcBef>
                <a:spcPct val="20000"/>
              </a:spcBef>
              <a:buChar char="–"/>
            </a:pPr>
            <a:endParaRPr kumimoji="0" sz="2800"/>
          </a:p>
        </p:txBody>
      </p:sp>
      <p:sp>
        <p:nvSpPr>
          <p:cNvPr id="52228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52229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/>
            <a:fld id="{AAB7967D-57F5-422F-BB01-9C58FC8F78E3}" type="slidenum">
              <a:rPr sz="1400"/>
              <a:t>2</a:t>
            </a:fld>
            <a:endParaRPr lang="en-US"/>
          </a:p>
        </p:txBody>
      </p:sp>
      <p:sp>
        <p:nvSpPr>
          <p:cNvPr id="52230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/>
            <a:fld id="{AFD463BD-8060-4A1A-9E4A-815E601BD766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52231" name="TextBox 52230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浙江大学2003 第12讲  公有制企业改革共31页，您现在浏览的是第2页!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986" name=""/>
          <p:cNvSpPr/>
          <p:nvPr>
            <p:ph type="title"/>
          </p:nvPr>
        </p:nvSpPr>
        <p:spPr>
          <a:xfrm>
            <a:off x="685800" y="762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 lvl="0"/>
            <a:r>
              <a:t>公有制企业的性质(一)</a:t>
            </a:r>
          </a:p>
        </p:txBody>
      </p:sp>
      <p:sp>
        <p:nvSpPr>
          <p:cNvPr id="41987" name=""/>
          <p:cNvSpPr/>
          <p:nvPr>
            <p:ph type="body" idx="4294967295"/>
          </p:nvPr>
        </p:nvSpPr>
        <p:spPr>
          <a:xfrm>
            <a:off x="685800" y="1219200"/>
            <a:ext cx="7772400" cy="44958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t>思想和理论基础</a:t>
            </a:r>
          </a:p>
          <a:p>
            <a:pPr lvl="1"/>
            <a:r>
              <a:t>“消灭私有制”和“重建个人所有制”？</a:t>
            </a:r>
          </a:p>
          <a:p>
            <a:pPr lvl="1"/>
            <a:r>
              <a:t>保护私人拥有消费资料的所有权，消灭私人对于生产资料的所有权</a:t>
            </a:r>
          </a:p>
          <a:p>
            <a:pPr lvl="1"/>
            <a:r>
              <a:t>所有劳动者成为国家工厂的雇员 (列宁：《国家与革命》）</a:t>
            </a:r>
          </a:p>
          <a:p>
            <a:pPr lvl="0"/>
            <a:r>
              <a:t>实践模式：国家所有制/集体所有制</a:t>
            </a:r>
          </a:p>
          <a:p>
            <a:pPr lvl="0">
              <a:buNone/>
            </a:pPr>
          </a:p>
          <a:p>
            <a:pPr lvl="1"/>
          </a:p>
          <a:p>
            <a:pPr lvl="0"/>
          </a:p>
          <a:p>
            <a:pPr lvl="0"/>
          </a:p>
        </p:txBody>
      </p:sp>
      <p:sp>
        <p:nvSpPr>
          <p:cNvPr id="41988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7818D3A3-1AE7-46C6-BC0F-789F9D9F75FE}" type="slidenum">
              <a:rPr sz="1400"/>
              <a:t>3</a:t>
            </a:fld>
            <a:endParaRPr lang="en-US"/>
          </a:p>
        </p:txBody>
      </p:sp>
      <p:sp>
        <p:nvSpPr>
          <p:cNvPr id="41990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5BD130E4-BD30-4B5F-B29F-215129C29B13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41991" name="TextBox 41990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浙江大学2003 第12讲  公有制企业改革共31页，您现在浏览的是第3页!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010" name=""/>
          <p:cNvSpPr/>
          <p:nvPr>
            <p:ph type="title"/>
          </p:nvPr>
        </p:nvSpPr>
        <p:spPr>
          <a:xfrm>
            <a:off x="685800" y="762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 lvl="0"/>
            <a:r>
              <a:t>公有制企业的性质(二)</a:t>
            </a:r>
          </a:p>
        </p:txBody>
      </p:sp>
      <p:sp>
        <p:nvSpPr>
          <p:cNvPr id="43011" name=""/>
          <p:cNvSpPr/>
          <p:nvPr>
            <p:ph type="body" idx="4294967295"/>
          </p:nvPr>
        </p:nvSpPr>
        <p:spPr>
          <a:xfrm>
            <a:off x="685800" y="1219200"/>
            <a:ext cx="7772400" cy="47244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t>公有制“企业”的两个性质</a:t>
            </a:r>
          </a:p>
          <a:p>
            <a:pPr lvl="1">
              <a:buNone/>
            </a:pPr>
            <a:r>
              <a:t>，自然人不得合法拥有生产性资料</a:t>
            </a:r>
          </a:p>
          <a:p>
            <a:pPr lvl="1">
              <a:buNone/>
            </a:pPr>
            <a:r>
              <a:t>第二，非市场合约性</a:t>
            </a:r>
          </a:p>
          <a:p>
            <a:pPr lvl="0"/>
            <a:r>
              <a:t>“没有可追溯的最终委托人”</a:t>
            </a:r>
          </a:p>
          <a:p>
            <a:pPr lvl="1"/>
            <a:r>
              <a:t>委托人全部是抽象的机构，也就是全部是代理人</a:t>
            </a:r>
          </a:p>
          <a:p>
            <a:pPr lvl="2"/>
            <a:r>
              <a:t>国家代理人</a:t>
            </a:r>
          </a:p>
          <a:p>
            <a:pPr lvl="2"/>
            <a:r>
              <a:t>集体代理人</a:t>
            </a:r>
          </a:p>
          <a:p>
            <a:pPr lvl="0"/>
            <a:r>
              <a:t>自然人不缔约</a:t>
            </a:r>
          </a:p>
        </p:txBody>
      </p:sp>
      <p:sp>
        <p:nvSpPr>
          <p:cNvPr id="43012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43013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81414301-FF27-4D0C-9AF4-1A0A3DBB0A51}" type="slidenum">
              <a:rPr sz="1400"/>
              <a:t>4</a:t>
            </a:fld>
            <a:endParaRPr lang="en-US"/>
          </a:p>
        </p:txBody>
      </p:sp>
      <p:sp>
        <p:nvSpPr>
          <p:cNvPr id="4301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265C14C9-ACFA-4E61-8F4C-34A4A5FD7765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43015" name="TextBox 43014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浙江大学2003 第12讲  公有制企业改革共31页，您现在浏览的是第4页!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058" name=""/>
          <p:cNvSpPr/>
          <p:nvPr>
            <p:ph type="title"/>
          </p:nvPr>
        </p:nvSpPr>
        <p:spPr>
          <a:xfrm>
            <a:off x="685800" y="-762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 lvl="0"/>
            <a:r>
              <a:t>真的消灭了私人产权？</a:t>
            </a:r>
          </a:p>
        </p:txBody>
      </p:sp>
      <p:sp>
        <p:nvSpPr>
          <p:cNvPr id="45059" name=""/>
          <p:cNvSpPr/>
          <p:nvPr>
            <p:ph type="body" idx="4294967295"/>
          </p:nvPr>
        </p:nvSpPr>
        <p:spPr>
          <a:xfrm>
            <a:off x="685800" y="1066800"/>
            <a:ext cx="7772400" cy="50292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sz="2800"/>
              <a:t>公有制企业同样要利用人力资源：人的天赋、努力、责任心、创造力与学习能力</a:t>
            </a:r>
            <a:endParaRPr sz="2800"/>
          </a:p>
          <a:p>
            <a:pPr lvl="0"/>
            <a:r>
              <a:rPr sz="2800"/>
              <a:t>有经济价值的人力资源天然属于个人的特性在公有制下没有被改变</a:t>
            </a:r>
            <a:endParaRPr sz="2800"/>
          </a:p>
          <a:p>
            <a:pPr lvl="0"/>
            <a:r>
              <a:rPr sz="2800"/>
              <a:t>计划公有制不承认私人产权的合法地位，但从来无法消灭</a:t>
            </a:r>
            <a:r>
              <a:rPr sz="2800">
                <a:ea typeface="楷体_GB2312" pitchFamily="49" charset="-122"/>
              </a:rPr>
              <a:t>事实上的私人产权</a:t>
            </a:r>
            <a:endParaRPr sz="2800">
              <a:ea typeface="楷体_GB2312" pitchFamily="49" charset="-122"/>
            </a:endParaRPr>
          </a:p>
          <a:p>
            <a:pPr lvl="0"/>
            <a:r>
              <a:rPr sz="2800"/>
              <a:t>为什么制度替代品？</a:t>
            </a:r>
            <a:endParaRPr sz="2800"/>
          </a:p>
          <a:p>
            <a:pPr lvl="1"/>
            <a:r>
              <a:rPr sz="2400"/>
              <a:t>政治运动</a:t>
            </a:r>
            <a:endParaRPr sz="2400"/>
          </a:p>
          <a:p>
            <a:pPr lvl="1"/>
            <a:r>
              <a:rPr sz="2400"/>
              <a:t>行政等级制</a:t>
            </a:r>
            <a:endParaRPr sz="2400"/>
          </a:p>
          <a:p>
            <a:pPr lvl="1"/>
            <a:r>
              <a:rPr sz="2400"/>
              <a:t>物质刺激</a:t>
            </a:r>
            <a:endParaRPr sz="2400"/>
          </a:p>
        </p:txBody>
      </p:sp>
      <p:sp>
        <p:nvSpPr>
          <p:cNvPr id="45060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45061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37278376-D62C-4987-99C5-C70AB8DFD295}" type="slidenum">
              <a:rPr sz="1400"/>
              <a:t>5</a:t>
            </a:fld>
            <a:endParaRPr lang="en-US"/>
          </a:p>
        </p:txBody>
      </p:sp>
      <p:sp>
        <p:nvSpPr>
          <p:cNvPr id="45062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FB314E5D-C011-4D9C-B170-0E34F92C30A0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45063" name="TextBox 45062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浙江大学2003 第12讲  公有制企业改革共31页，您现在浏览的是第5页!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178" name=""/>
          <p:cNvSpPr/>
          <p:nvPr>
            <p:ph type="title"/>
          </p:nvPr>
        </p:nvSpPr>
        <p:spPr>
          <a:xfrm>
            <a:off x="685800" y="762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 lvl="0"/>
            <a:r>
              <a:t>计划还是市场？</a:t>
            </a:r>
          </a:p>
        </p:txBody>
      </p:sp>
      <p:sp>
        <p:nvSpPr>
          <p:cNvPr id="50179" name=""/>
          <p:cNvSpPr/>
          <p:nvPr>
            <p:ph type="body" idx="4294967295"/>
          </p:nvPr>
        </p:nvSpPr>
        <p:spPr>
          <a:xfrm>
            <a:off x="685800" y="1219200"/>
            <a:ext cx="7772400" cy="48768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t>计划公有制的一体性：</a:t>
            </a:r>
          </a:p>
          <a:p>
            <a:pPr lvl="1"/>
            <a:r>
              <a:t>企业内的有计划与市场的无计划</a:t>
            </a:r>
          </a:p>
          <a:p>
            <a:pPr lvl="1"/>
            <a:r>
              <a:t>社会化生产力与私有制的矛盾</a:t>
            </a:r>
          </a:p>
          <a:p>
            <a:pPr lvl="1"/>
            <a:r>
              <a:t>超级国家公司=计划体制</a:t>
            </a:r>
          </a:p>
          <a:p>
            <a:pPr lvl="0"/>
            <a:r>
              <a:t>实践的路径</a:t>
            </a:r>
          </a:p>
          <a:p>
            <a:pPr lvl="0"/>
            <a:r>
              <a:t>所谓“价格改革与企业产权改革的分歧”</a:t>
            </a:r>
          </a:p>
          <a:p>
            <a:pPr lvl="0"/>
            <a:r>
              <a:t>改价格体制就是改产权体制——科斯定律依然有效</a:t>
            </a:r>
          </a:p>
        </p:txBody>
      </p:sp>
      <p:sp>
        <p:nvSpPr>
          <p:cNvPr id="50180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50181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3778136A-67EB-452A-87BF-3482FAF22FAD}" type="slidenum">
              <a:rPr sz="1400"/>
              <a:t>6</a:t>
            </a:fld>
            <a:endParaRPr lang="en-US"/>
          </a:p>
        </p:txBody>
      </p:sp>
      <p:sp>
        <p:nvSpPr>
          <p:cNvPr id="50182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33D85310-DA35-498B-9B16-C6FCFBC8E89A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50183" name="TextBox 50182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浙江大学2003 第12讲  公有制企业改革共31页，您现在浏览的是第6页!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106" name=""/>
          <p:cNvSpPr/>
          <p:nvPr>
            <p:ph type="title"/>
          </p:nvPr>
        </p:nvSpPr>
        <p:spPr>
          <a:xfrm>
            <a:off x="685800" y="1524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 lvl="0"/>
            <a:r>
              <a:t>改制兵分五路</a:t>
            </a:r>
          </a:p>
        </p:txBody>
      </p:sp>
      <p:sp>
        <p:nvSpPr>
          <p:cNvPr id="47107" name=""/>
          <p:cNvSpPr/>
          <p:nvPr>
            <p:ph type="body" idx="4294967295"/>
          </p:nvPr>
        </p:nvSpPr>
        <p:spPr>
          <a:xfrm>
            <a:off x="685800" y="1371600"/>
            <a:ext cx="7772400" cy="42672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None/>
            </a:pPr>
            <a:r>
              <a:t>（一）公有制企业与非公有制企业的竞争</a:t>
            </a:r>
          </a:p>
          <a:p>
            <a:pPr lvl="0">
              <a:buNone/>
            </a:pPr>
            <a:r>
              <a:t>（二）公有资源与非公有资源缔结合约</a:t>
            </a:r>
          </a:p>
          <a:p>
            <a:pPr lvl="0">
              <a:buNone/>
            </a:pPr>
            <a:r>
              <a:t>（三）公有制企业内的人力资本定价和缔约</a:t>
            </a:r>
          </a:p>
          <a:p>
            <a:pPr lvl="0">
              <a:buNone/>
            </a:pPr>
            <a:r>
              <a:t>（四）处置资产存量</a:t>
            </a:r>
          </a:p>
          <a:p>
            <a:pPr lvl="0">
              <a:buNone/>
            </a:pPr>
            <a:r>
              <a:t>（五）向市场开放国家垄断行业</a:t>
            </a:r>
          </a:p>
        </p:txBody>
      </p:sp>
      <p:sp>
        <p:nvSpPr>
          <p:cNvPr id="47108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47109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690E12C5-C16C-40A3-87EC-BE4492F022CA}" type="slidenum">
              <a:rPr sz="1400"/>
              <a:t>7</a:t>
            </a:fld>
            <a:endParaRPr lang="en-US"/>
          </a:p>
        </p:txBody>
      </p:sp>
      <p:sp>
        <p:nvSpPr>
          <p:cNvPr id="47110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1C3C6570-C82F-4BC3-A30D-AD0D7839E34F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47111" name="TextBox 47110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浙江大学2003 第12讲  公有制企业改革共31页，您现在浏览的是第7页!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"/>
          <p:cNvSpPr/>
          <p:nvPr>
            <p:ph type="title"/>
          </p:nvPr>
        </p:nvSpPr>
        <p:spPr>
          <a:xfrm>
            <a:off x="685800" y="2286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 lvl="0"/>
            <a:r>
              <a:t>案例1：埃通公司经理持股</a:t>
            </a:r>
          </a:p>
        </p:txBody>
      </p:sp>
      <p:sp>
        <p:nvSpPr>
          <p:cNvPr id="6147" name=""/>
          <p:cNvSpPr/>
          <p:nvPr>
            <p:ph type="body" idx="4294967295"/>
          </p:nvPr>
        </p:nvSpPr>
        <p:spPr>
          <a:xfrm>
            <a:off x="838200" y="1447800"/>
            <a:ext cx="7772400" cy="44958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t>背景</a:t>
            </a:r>
          </a:p>
          <a:p>
            <a:pPr lvl="1"/>
            <a:r>
              <a:t>上海远通纺织机械厂，1995年前国家最好的纺织机械设备制造商</a:t>
            </a:r>
          </a:p>
          <a:p>
            <a:pPr lvl="1"/>
            <a:r>
              <a:t>没有市场能力</a:t>
            </a:r>
          </a:p>
          <a:p>
            <a:pPr lvl="1"/>
            <a:r>
              <a:t>扭亏还是破产？</a:t>
            </a:r>
          </a:p>
          <a:p>
            <a:pPr lvl="1"/>
            <a:r>
              <a:t>上海纺织业背水一战：年薪制、竞争上岗、风险抵押、经理持股、期权期股</a:t>
            </a:r>
          </a:p>
          <a:p>
            <a:pPr lvl="1"/>
            <a:r>
              <a:t>吴玲玲的故事</a:t>
            </a:r>
          </a:p>
        </p:txBody>
      </p:sp>
      <p:sp>
        <p:nvSpPr>
          <p:cNvPr id="6148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6149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87614874-B017-49AC-BB6B-4DB0E9EFB77C}" type="slidenum">
              <a:rPr sz="1400"/>
              <a:t>8</a:t>
            </a:fld>
            <a:endParaRPr lang="en-US"/>
          </a:p>
        </p:txBody>
      </p:sp>
      <p:sp>
        <p:nvSpPr>
          <p:cNvPr id="6150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BCE47B95-7833-4AA2-90D3-729D86062EA5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6151" name="TextBox 6150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浙江大学2003 第12讲  公有制企业改革共31页，您现在浏览的是第8页!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"/>
          <p:cNvSpPr/>
          <p:nvPr>
            <p:ph type="title"/>
          </p:nvPr>
        </p:nvSpPr>
        <p:spPr>
          <a:xfrm>
            <a:off x="685800" y="304800"/>
            <a:ext cx="8153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 lvl="0"/>
            <a:r>
              <a:t>案例1：埃通公司经理持股 (续2)</a:t>
            </a:r>
          </a:p>
        </p:txBody>
      </p:sp>
      <p:sp>
        <p:nvSpPr>
          <p:cNvPr id="8196" name=""/>
          <p:cNvSpPr/>
          <p:nvPr/>
        </p:nvSpPr>
        <p:spPr>
          <a:xfrm>
            <a:off x="1066800" y="1828800"/>
            <a:ext cx="1981200" cy="1219200"/>
          </a:xfrm>
          <a:prstGeom prst="rect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miter lim="800000"/>
          </a:ln>
          <a:effectLst/>
        </p:spPr>
        <p:txBody>
          <a:bodyPr wrap="none" anchor="ctr" anchorCtr="0"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/>
            <a:r>
              <a:rPr sz="2000"/>
              <a:t>经理层出资持股</a:t>
            </a:r>
            <a:endParaRPr sz="2000"/>
          </a:p>
          <a:p>
            <a:pPr lvl="0" algn="ctr"/>
            <a:r>
              <a:rPr sz="2000"/>
              <a:t>100万股</a:t>
            </a:r>
          </a:p>
        </p:txBody>
      </p:sp>
      <p:sp>
        <p:nvSpPr>
          <p:cNvPr id="8197" name=""/>
          <p:cNvSpPr/>
          <p:nvPr/>
        </p:nvSpPr>
        <p:spPr>
          <a:xfrm>
            <a:off x="1851025" y="4259262"/>
            <a:ext cx="184150" cy="457200"/>
          </a:xfrm>
          <a:prstGeom prst="rect">
            <a:avLst/>
          </a:prstGeom>
          <a:noFill/>
          <a:ln w="12700" cap="sq">
            <a:noFill/>
            <a:miter lim="800000"/>
          </a:ln>
          <a:effectLst/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</a:p>
        </p:txBody>
      </p:sp>
      <p:sp>
        <p:nvSpPr>
          <p:cNvPr id="8198" name=""/>
          <p:cNvSpPr/>
          <p:nvPr/>
        </p:nvSpPr>
        <p:spPr>
          <a:xfrm>
            <a:off x="5562600" y="1828800"/>
            <a:ext cx="2819400" cy="1171575"/>
          </a:xfrm>
          <a:prstGeom prst="rec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</a:ln>
          <a:effectLst/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lnSpc>
                <a:spcPct val="50000"/>
              </a:lnSpc>
              <a:spcBef>
                <a:spcPct val="50000"/>
              </a:spcBef>
            </a:pPr>
            <a:endParaRPr sz="2000"/>
          </a:p>
          <a:p>
            <a:pPr lvl="0" algn="ctr">
              <a:lnSpc>
                <a:spcPct val="50000"/>
              </a:lnSpc>
              <a:spcBef>
                <a:spcPct val="50000"/>
              </a:spcBef>
            </a:pPr>
            <a:r>
              <a:rPr sz="2000"/>
              <a:t>上海纺织控股集团</a:t>
            </a:r>
            <a:endParaRPr sz="2000"/>
          </a:p>
          <a:p>
            <a:pPr lvl="0" algn="ctr">
              <a:lnSpc>
                <a:spcPct val="50000"/>
              </a:lnSpc>
              <a:spcBef>
                <a:spcPct val="50000"/>
              </a:spcBef>
            </a:pPr>
            <a:r>
              <a:rPr sz="2000"/>
              <a:t>出资1200万股</a:t>
            </a:r>
            <a:endParaRPr sz="2000"/>
          </a:p>
          <a:p>
            <a:pPr lvl="0">
              <a:lnSpc>
                <a:spcPct val="50000"/>
              </a:lnSpc>
              <a:spcBef>
                <a:spcPct val="50000"/>
              </a:spcBef>
            </a:pPr>
            <a:endParaRPr sz="2000"/>
          </a:p>
        </p:txBody>
      </p:sp>
      <p:sp>
        <p:nvSpPr>
          <p:cNvPr id="8199" name=""/>
          <p:cNvSpPr/>
          <p:nvPr/>
        </p:nvSpPr>
        <p:spPr>
          <a:xfrm>
            <a:off x="2994025" y="5173662"/>
            <a:ext cx="184150" cy="457200"/>
          </a:xfrm>
          <a:prstGeom prst="rect">
            <a:avLst/>
          </a:prstGeom>
          <a:noFill/>
          <a:ln w="12700" cap="sq">
            <a:noFill/>
            <a:miter lim="800000"/>
          </a:ln>
          <a:effectLst/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</a:p>
        </p:txBody>
      </p:sp>
      <p:sp>
        <p:nvSpPr>
          <p:cNvPr id="8200" name=""/>
          <p:cNvSpPr/>
          <p:nvPr/>
        </p:nvSpPr>
        <p:spPr>
          <a:xfrm>
            <a:off x="2514600" y="3524250"/>
            <a:ext cx="4648200" cy="15652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</a:ln>
          <a:effectLst/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</a:p>
          <a:p>
            <a:pPr lvl="0" algn="ctr"/>
            <a:r>
              <a:t>上海埃通有限责任公司</a:t>
            </a:r>
          </a:p>
          <a:p>
            <a:pPr lvl="0" algn="ctr"/>
            <a:r>
              <a:t>(万股本金)</a:t>
            </a:r>
          </a:p>
          <a:p>
            <a:pPr lvl="0"/>
          </a:p>
        </p:txBody>
      </p:sp>
      <p:sp>
        <p:nvSpPr>
          <p:cNvPr id="8201" name=""/>
          <p:cNvSpPr/>
          <p:nvPr/>
        </p:nvSpPr>
        <p:spPr>
          <a:xfrm>
            <a:off x="1851025" y="4411662"/>
            <a:ext cx="184150" cy="457200"/>
          </a:xfrm>
          <a:prstGeom prst="rect">
            <a:avLst/>
          </a:prstGeom>
          <a:noFill/>
          <a:ln w="12700" cap="sq">
            <a:noFill/>
            <a:miter lim="800000"/>
          </a:ln>
          <a:effectLst/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</a:p>
        </p:txBody>
      </p:sp>
      <p:sp>
        <p:nvSpPr>
          <p:cNvPr id="8202" name=""/>
          <p:cNvSpPr/>
          <p:nvPr/>
        </p:nvSpPr>
        <p:spPr>
          <a:xfrm>
            <a:off x="2133600" y="3124200"/>
            <a:ext cx="577850" cy="274638"/>
          </a:xfrm>
          <a:prstGeom prst="rect">
            <a:avLst/>
          </a:prstGeom>
          <a:noFill/>
          <a:ln w="12700" cap="sq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sz="1200"/>
              <a:t>5.88%</a:t>
            </a:r>
          </a:p>
        </p:txBody>
      </p:sp>
      <p:sp>
        <p:nvSpPr>
          <p:cNvPr id="8203" name=""/>
          <p:cNvSpPr/>
          <p:nvPr/>
        </p:nvSpPr>
        <p:spPr>
          <a:xfrm>
            <a:off x="6705600" y="3124200"/>
            <a:ext cx="654050" cy="274638"/>
          </a:xfrm>
          <a:prstGeom prst="rect">
            <a:avLst/>
          </a:prstGeom>
          <a:noFill/>
          <a:ln w="12700" cap="sq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sz="1200"/>
              <a:t>70.59%</a:t>
            </a:r>
          </a:p>
        </p:txBody>
      </p:sp>
      <p:cxnSp>
        <p:nvCxnSpPr>
          <p:cNvPr id="8204" name=""/>
          <p:cNvCxnSpPr/>
          <p:nvPr/>
        </p:nvCxnSpPr>
        <p:spPr>
          <a:xfrm flipH="1">
            <a:off x="2895600" y="3048000"/>
            <a:ext cx="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</a:ln>
          <a:effectLst/>
        </p:spPr>
      </p:cxnSp>
      <p:cxnSp>
        <p:nvCxnSpPr>
          <p:cNvPr id="8205" name=""/>
          <p:cNvCxnSpPr/>
          <p:nvPr/>
        </p:nvCxnSpPr>
        <p:spPr>
          <a:xfrm flipH="1">
            <a:off x="6553200" y="3048000"/>
            <a:ext cx="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</a:ln>
          <a:effectLst/>
        </p:spPr>
      </p:cxnSp>
      <p:cxnSp>
        <p:nvCxnSpPr>
          <p:cNvPr id="8206" name=""/>
          <p:cNvCxnSpPr/>
          <p:nvPr/>
        </p:nvCxnSpPr>
        <p:spPr>
          <a:xfrm>
            <a:off x="2895600" y="3276600"/>
            <a:ext cx="3657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</a:ln>
          <a:effectLst/>
        </p:spPr>
      </p:cxnSp>
      <p:cxnSp>
        <p:nvCxnSpPr>
          <p:cNvPr id="8207" name=""/>
          <p:cNvCxnSpPr/>
          <p:nvPr/>
        </p:nvCxnSpPr>
        <p:spPr>
          <a:xfrm flipH="1">
            <a:off x="4724400" y="3276600"/>
            <a:ext cx="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</a:ln>
          <a:effectLst/>
        </p:spPr>
      </p:cxnSp>
      <p:sp>
        <p:nvSpPr>
          <p:cNvPr id="8208" name=""/>
          <p:cNvSpPr/>
          <p:nvPr/>
        </p:nvSpPr>
        <p:spPr>
          <a:xfrm>
            <a:off x="212725" y="1620838"/>
            <a:ext cx="184150" cy="457200"/>
          </a:xfrm>
          <a:prstGeom prst="rect">
            <a:avLst/>
          </a:prstGeom>
          <a:noFill/>
          <a:ln w="12700" cap="sq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8212" name=""/>
          <p:cNvSpPr/>
          <p:nvPr/>
        </p:nvSpPr>
        <p:spPr>
          <a:xfrm>
            <a:off x="7308850" y="3859212"/>
            <a:ext cx="996950" cy="825500"/>
          </a:xfrm>
          <a:prstGeom prst="rect">
            <a:avLst/>
          </a:prstGeom>
          <a:noFill/>
          <a:ln w="12700" cap="sq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/>
            <a:r>
              <a:rPr sz="1600"/>
              <a:t>持股经理</a:t>
            </a:r>
            <a:endParaRPr sz="1600"/>
          </a:p>
          <a:p>
            <a:pPr lvl="0" algn="ctr"/>
            <a:r>
              <a:rPr sz="1600"/>
              <a:t>与持股</a:t>
            </a:r>
            <a:endParaRPr sz="1600"/>
          </a:p>
          <a:p>
            <a:pPr lvl="0" algn="ctr"/>
            <a:r>
              <a:rPr sz="1600"/>
              <a:t>董事长</a:t>
            </a:r>
          </a:p>
        </p:txBody>
      </p:sp>
      <p:sp>
        <p:nvSpPr>
          <p:cNvPr id="8213" name=""/>
          <p:cNvSpPr/>
          <p:nvPr/>
        </p:nvSpPr>
        <p:spPr>
          <a:xfrm>
            <a:off x="7239000" y="3505200"/>
            <a:ext cx="1143000" cy="1600200"/>
          </a:xfrm>
          <a:prstGeom prst="ellipse">
            <a:avLst/>
          </a:prstGeom>
          <a:noFill/>
          <a:ln w="12700" cap="sq">
            <a:solidFill>
              <a:schemeClr val="tx1"/>
            </a:solidFill>
            <a:miter lim="800000"/>
          </a:ln>
          <a:effectLst/>
        </p:spPr>
        <p:txBody>
          <a:bodyPr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8214" name=""/>
          <p:cNvSpPr/>
          <p:nvPr/>
        </p:nvSpPr>
        <p:spPr>
          <a:xfrm>
            <a:off x="6270625" y="5783262"/>
            <a:ext cx="184150" cy="457200"/>
          </a:xfrm>
          <a:prstGeom prst="rect">
            <a:avLst/>
          </a:prstGeom>
          <a:noFill/>
          <a:ln w="12700" cap="sq">
            <a:noFill/>
            <a:miter lim="800000"/>
          </a:ln>
          <a:effectLst/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</a:p>
        </p:txBody>
      </p:sp>
      <p:sp>
        <p:nvSpPr>
          <p:cNvPr id="8215" name=""/>
          <p:cNvSpPr/>
          <p:nvPr/>
        </p:nvSpPr>
        <p:spPr>
          <a:xfrm>
            <a:off x="6270625" y="5707062"/>
            <a:ext cx="184150" cy="457200"/>
          </a:xfrm>
          <a:prstGeom prst="rect">
            <a:avLst/>
          </a:prstGeom>
          <a:noFill/>
          <a:ln w="12700" cap="sq">
            <a:noFill/>
            <a:miter lim="800000"/>
          </a:ln>
          <a:effectLst/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</a:p>
        </p:txBody>
      </p:sp>
      <p:sp>
        <p:nvSpPr>
          <p:cNvPr id="8216" name=""/>
          <p:cNvSpPr/>
          <p:nvPr/>
        </p:nvSpPr>
        <p:spPr>
          <a:xfrm>
            <a:off x="6181725" y="5897562"/>
            <a:ext cx="549275" cy="92075"/>
          </a:xfrm>
          <a:prstGeom prst="rect">
            <a:avLst/>
          </a:prstGeom>
          <a:noFill/>
          <a:ln w="12700" cap="sq">
            <a:noFill/>
            <a:miter lim="800000"/>
          </a:ln>
          <a:effectLst/>
        </p:spPr>
        <p:txBody>
          <a:bodyPr vert="vert"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8217" name=""/>
          <p:cNvSpPr/>
          <p:nvPr/>
        </p:nvSpPr>
        <p:spPr>
          <a:xfrm>
            <a:off x="6537325" y="5486400"/>
            <a:ext cx="1708150" cy="457200"/>
          </a:xfrm>
          <a:prstGeom prst="rect">
            <a:avLst/>
          </a:prstGeom>
          <a:noFill/>
          <a:ln w="12700" cap="sq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u="sng"/>
              <a:t>1998年方案</a:t>
            </a:r>
          </a:p>
        </p:txBody>
      </p:sp>
      <p:sp>
        <p:nvSpPr>
          <p:cNvPr id="8218" name=""/>
          <p:cNvSpPr/>
          <p:nvPr/>
        </p:nvSpPr>
        <p:spPr>
          <a:xfrm>
            <a:off x="3352800" y="1828800"/>
            <a:ext cx="1981200" cy="1219200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</a:ln>
          <a:effectLst/>
        </p:spPr>
        <p:txBody>
          <a:bodyPr wrap="none" anchor="ctr" anchorCtr="0"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/>
            <a:r>
              <a:rPr sz="1800"/>
              <a:t>吴玲玲等5位高级</a:t>
            </a:r>
            <a:endParaRPr sz="1800"/>
          </a:p>
          <a:p>
            <a:pPr lvl="0" algn="ctr"/>
            <a:r>
              <a:rPr sz="1800"/>
              <a:t> 经理期股400万股</a:t>
            </a:r>
            <a:endParaRPr sz="1800"/>
          </a:p>
          <a:p>
            <a:pPr lvl="0" algn="ctr"/>
            <a:r>
              <a:rPr sz="1800"/>
              <a:t>行权期为3年</a:t>
            </a:r>
          </a:p>
        </p:txBody>
      </p:sp>
      <p:sp>
        <p:nvSpPr>
          <p:cNvPr id="8219" name=""/>
          <p:cNvSpPr/>
          <p:nvPr/>
        </p:nvSpPr>
        <p:spPr>
          <a:xfrm>
            <a:off x="4114800" y="3048000"/>
            <a:ext cx="654050" cy="274638"/>
          </a:xfrm>
          <a:prstGeom prst="rect">
            <a:avLst/>
          </a:prstGeom>
          <a:noFill/>
          <a:ln w="12700" cap="sq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sz="1200"/>
              <a:t>23.53%</a:t>
            </a:r>
          </a:p>
        </p:txBody>
      </p:sp>
      <p:sp>
        <p:nvSpPr>
          <p:cNvPr id="8220" name=""/>
          <p:cNvSpPr/>
          <p:nvPr/>
        </p:nvSpPr>
        <p:spPr>
          <a:xfrm>
            <a:off x="517525" y="3124200"/>
            <a:ext cx="1555750" cy="366712"/>
          </a:xfrm>
          <a:prstGeom prst="rect">
            <a:avLst/>
          </a:prstGeom>
          <a:noFill/>
          <a:ln w="12700" cap="sq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sz="1800"/>
              <a:t>2001年底结构</a:t>
            </a:r>
          </a:p>
        </p:txBody>
      </p:sp>
      <p:sp>
        <p:nvSpPr>
          <p:cNvPr id="8221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8222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1F6C40FC-C5D4-4EDF-91FF-F87A5FDA9A61}" type="slidenum">
              <a:rPr sz="1400"/>
              <a:t>9</a:t>
            </a:fld>
            <a:endParaRPr lang="en-US"/>
          </a:p>
        </p:txBody>
      </p:sp>
      <p:sp>
        <p:nvSpPr>
          <p:cNvPr id="8223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7C043EFF-B009-48A4-B298-83FE4BEB433F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8224" name="TextBox 8223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浙江大学2003 第12讲  公有制企业改革共31页，您现在浏览的是第9页!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"/>
          <p:cNvSpPr/>
          <p:nvPr/>
        </p:nvSpPr>
        <p:spPr>
          <a:xfrm>
            <a:off x="990600" y="457200"/>
            <a:ext cx="1600200" cy="2286000"/>
          </a:xfrm>
          <a:prstGeom prst="ellipse">
            <a:avLst/>
          </a:prstGeom>
          <a:solidFill>
            <a:srgbClr val="EFFFFA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 anchorCtr="0"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 eaLnBrk="0" hangingPunct="0"/>
            <a:r>
              <a:rPr>
                <a:solidFill>
                  <a:srgbClr val="000000"/>
                </a:solidFill>
              </a:rPr>
              <a:t>目标</a:t>
            </a:r>
            <a:endParaRPr>
              <a:solidFill>
                <a:srgbClr val="000000"/>
              </a:solidFill>
            </a:endParaRPr>
          </a:p>
          <a:p>
            <a:pPr lvl="0" algn="ctr" eaLnBrk="0" hangingPunct="0"/>
            <a:r>
              <a:rPr>
                <a:solidFill>
                  <a:srgbClr val="000000"/>
                </a:solidFill>
              </a:rPr>
              <a:t>公司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3315" name=""/>
          <p:cNvSpPr/>
          <p:nvPr/>
        </p:nvSpPr>
        <p:spPr>
          <a:xfrm>
            <a:off x="4876800" y="2895600"/>
            <a:ext cx="2514600" cy="1905000"/>
          </a:xfrm>
          <a:prstGeom prst="rect">
            <a:avLst/>
          </a:prstGeom>
          <a:solidFill>
            <a:srgbClr val="FF442B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 anchorCtr="0"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 eaLnBrk="0" hangingPunct="0"/>
            <a:r>
              <a:t>重组后新公司</a:t>
            </a:r>
          </a:p>
        </p:txBody>
      </p:sp>
      <p:sp>
        <p:nvSpPr>
          <p:cNvPr id="13316" name=""/>
          <p:cNvSpPr/>
          <p:nvPr/>
        </p:nvSpPr>
        <p:spPr>
          <a:xfrm>
            <a:off x="3429000" y="1752600"/>
            <a:ext cx="1905000" cy="609600"/>
          </a:xfrm>
          <a:prstGeom prst="rect">
            <a:avLst/>
          </a:prstGeom>
          <a:solidFill>
            <a:srgbClr val="DD853D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 anchorCtr="0"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 eaLnBrk="0" hangingPunct="0"/>
            <a:r>
              <a:t>经理层</a:t>
            </a:r>
          </a:p>
        </p:txBody>
      </p:sp>
      <p:sp>
        <p:nvSpPr>
          <p:cNvPr id="13317" name=""/>
          <p:cNvSpPr/>
          <p:nvPr/>
        </p:nvSpPr>
        <p:spPr>
          <a:xfrm>
            <a:off x="5486400" y="1447800"/>
            <a:ext cx="1600200" cy="609600"/>
          </a:xfrm>
          <a:prstGeom prst="rect">
            <a:avLst/>
          </a:prstGeom>
          <a:solidFill>
            <a:srgbClr val="DD853D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 anchorCtr="0"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 eaLnBrk="0" hangingPunct="0"/>
            <a:r>
              <a:t>外部股东</a:t>
            </a:r>
          </a:p>
        </p:txBody>
      </p:sp>
      <p:sp>
        <p:nvSpPr>
          <p:cNvPr id="13318" name=""/>
          <p:cNvSpPr/>
          <p:nvPr/>
        </p:nvSpPr>
        <p:spPr>
          <a:xfrm>
            <a:off x="7391400" y="990600"/>
            <a:ext cx="1295400" cy="609600"/>
          </a:xfrm>
          <a:prstGeom prst="rect">
            <a:avLst/>
          </a:prstGeom>
          <a:solidFill>
            <a:srgbClr val="DD853D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 anchorCtr="0"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 eaLnBrk="0" hangingPunct="0"/>
            <a:r>
              <a:t>债权人</a:t>
            </a:r>
          </a:p>
        </p:txBody>
      </p:sp>
      <p:cxnSp>
        <p:nvCxnSpPr>
          <p:cNvPr id="13319" name=""/>
          <p:cNvCxnSpPr/>
          <p:nvPr/>
        </p:nvCxnSpPr>
        <p:spPr>
          <a:xfrm flipH="1">
            <a:off x="3886200" y="1066800"/>
            <a:ext cx="35052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</a:ln>
          <a:effectLst/>
        </p:spPr>
      </p:cxnSp>
      <p:cxnSp>
        <p:nvCxnSpPr>
          <p:cNvPr id="13320" name=""/>
          <p:cNvCxnSpPr/>
          <p:nvPr/>
        </p:nvCxnSpPr>
        <p:spPr>
          <a:xfrm flipH="1">
            <a:off x="3886200" y="1066800"/>
            <a:ext cx="0" cy="6858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tailEnd type="triangle" w="sm" len="sm"/>
          </a:ln>
          <a:effectLst/>
        </p:spPr>
      </p:cxnSp>
      <p:cxnSp>
        <p:nvCxnSpPr>
          <p:cNvPr id="13321" name=""/>
          <p:cNvCxnSpPr/>
          <p:nvPr/>
        </p:nvCxnSpPr>
        <p:spPr>
          <a:xfrm flipH="1">
            <a:off x="6248400" y="2057400"/>
            <a:ext cx="0" cy="8382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tailEnd type="triangle" w="sm" len="sm"/>
          </a:ln>
          <a:effectLst/>
        </p:spPr>
      </p:cxnSp>
      <p:cxnSp>
        <p:nvCxnSpPr>
          <p:cNvPr id="13322" name=""/>
          <p:cNvCxnSpPr/>
          <p:nvPr/>
        </p:nvCxnSpPr>
        <p:spPr>
          <a:xfrm flipH="1">
            <a:off x="7010400" y="1600200"/>
            <a:ext cx="1066800" cy="12192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tailEnd type="triangle" w="sm" len="sm"/>
          </a:ln>
          <a:effectLst/>
        </p:spPr>
      </p:cxnSp>
      <p:cxnSp>
        <p:nvCxnSpPr>
          <p:cNvPr id="13323" name=""/>
          <p:cNvCxnSpPr/>
          <p:nvPr/>
        </p:nvCxnSpPr>
        <p:spPr>
          <a:xfrm flipH="1">
            <a:off x="3886200" y="23622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</a:ln>
          <a:effectLst/>
        </p:spPr>
      </p:cxnSp>
      <p:cxnSp>
        <p:nvCxnSpPr>
          <p:cNvPr id="13324" name=""/>
          <p:cNvCxnSpPr/>
          <p:nvPr/>
        </p:nvCxnSpPr>
        <p:spPr>
          <a:xfrm>
            <a:off x="3886200" y="42672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tailEnd type="triangle" w="sm" len="sm"/>
          </a:ln>
          <a:effectLst/>
        </p:spPr>
      </p:cxnSp>
      <p:cxnSp>
        <p:nvCxnSpPr>
          <p:cNvPr id="13325" name=""/>
          <p:cNvCxnSpPr/>
          <p:nvPr/>
        </p:nvCxnSpPr>
        <p:spPr>
          <a:xfrm flipH="1" flipV="1">
            <a:off x="2514600" y="2286000"/>
            <a:ext cx="2286000" cy="10668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tailEnd type="triangle" w="sm" len="sm"/>
          </a:ln>
          <a:effectLst/>
        </p:spPr>
      </p:cxnSp>
      <p:cxnSp>
        <p:nvCxnSpPr>
          <p:cNvPr id="13326" name=""/>
          <p:cNvCxnSpPr/>
          <p:nvPr/>
        </p:nvCxnSpPr>
        <p:spPr>
          <a:xfrm flipH="1" flipV="1">
            <a:off x="4038600" y="11430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</a:ln>
          <a:effectLst/>
        </p:spPr>
      </p:cxnSp>
      <p:cxnSp>
        <p:nvCxnSpPr>
          <p:cNvPr id="13327" name=""/>
          <p:cNvCxnSpPr/>
          <p:nvPr/>
        </p:nvCxnSpPr>
        <p:spPr>
          <a:xfrm flipH="1">
            <a:off x="4038600" y="1143000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tailEnd type="triangle" w="sm" len="sm"/>
          </a:ln>
          <a:effectLst/>
        </p:spPr>
      </p:cxnSp>
      <p:cxnSp>
        <p:nvCxnSpPr>
          <p:cNvPr id="13328" name=""/>
          <p:cNvCxnSpPr/>
          <p:nvPr/>
        </p:nvCxnSpPr>
        <p:spPr>
          <a:xfrm>
            <a:off x="4114800" y="1143000"/>
            <a:ext cx="32766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tailEnd type="triangle" w="sm" len="sm"/>
          </a:ln>
          <a:effectLst/>
        </p:spPr>
      </p:cxnSp>
      <p:sp>
        <p:nvSpPr>
          <p:cNvPr id="13329" name=""/>
          <p:cNvSpPr/>
          <p:nvPr/>
        </p:nvSpPr>
        <p:spPr>
          <a:xfrm>
            <a:off x="2727325" y="2382838"/>
            <a:ext cx="793750" cy="45720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eaLnBrk="0" hangingPunct="0"/>
            <a:r>
              <a:rPr>
                <a:ea typeface="楷体" pitchFamily="34" charset="-122"/>
              </a:rPr>
              <a:t>收购</a:t>
            </a:r>
          </a:p>
        </p:txBody>
      </p:sp>
      <p:cxnSp>
        <p:nvCxnSpPr>
          <p:cNvPr id="13330" name=""/>
          <p:cNvCxnSpPr/>
          <p:nvPr/>
        </p:nvCxnSpPr>
        <p:spPr>
          <a:xfrm flipH="1">
            <a:off x="4495800" y="16002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</a:ln>
          <a:effectLst/>
        </p:spPr>
      </p:cxnSp>
      <p:cxnSp>
        <p:nvCxnSpPr>
          <p:cNvPr id="13331" name=""/>
          <p:cNvCxnSpPr/>
          <p:nvPr/>
        </p:nvCxnSpPr>
        <p:spPr>
          <a:xfrm flipH="1">
            <a:off x="4495800" y="1600200"/>
            <a:ext cx="0" cy="762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tailEnd type="triangle" w="sm" len="sm"/>
          </a:ln>
          <a:effectLst/>
        </p:spPr>
      </p:cxnSp>
      <p:sp>
        <p:nvSpPr>
          <p:cNvPr id="13332" name=""/>
          <p:cNvSpPr/>
          <p:nvPr/>
        </p:nvSpPr>
        <p:spPr>
          <a:xfrm>
            <a:off x="4114800" y="1143000"/>
            <a:ext cx="1403350" cy="45720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eaLnBrk="0" hangingPunct="0"/>
            <a:r>
              <a:rPr>
                <a:ea typeface="楷体" pitchFamily="34" charset="-122"/>
              </a:rPr>
              <a:t>条件借贷</a:t>
            </a:r>
          </a:p>
        </p:txBody>
      </p:sp>
      <p:sp>
        <p:nvSpPr>
          <p:cNvPr id="13333" name=""/>
          <p:cNvSpPr/>
          <p:nvPr/>
        </p:nvSpPr>
        <p:spPr>
          <a:xfrm>
            <a:off x="4098925" y="706438"/>
            <a:ext cx="793750" cy="45720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eaLnBrk="0" hangingPunct="0"/>
            <a:r>
              <a:rPr>
                <a:ea typeface="楷体" pitchFamily="34" charset="-122"/>
              </a:rPr>
              <a:t>借贷</a:t>
            </a:r>
          </a:p>
        </p:txBody>
      </p:sp>
      <p:sp>
        <p:nvSpPr>
          <p:cNvPr id="13334" name=""/>
          <p:cNvSpPr/>
          <p:nvPr/>
        </p:nvSpPr>
        <p:spPr>
          <a:xfrm>
            <a:off x="7146925" y="2001838"/>
            <a:ext cx="793750" cy="45720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eaLnBrk="0" hangingPunct="0"/>
            <a:r>
              <a:rPr>
                <a:ea typeface="楷体" pitchFamily="34" charset="-122"/>
              </a:rPr>
              <a:t>借贷</a:t>
            </a:r>
          </a:p>
        </p:txBody>
      </p:sp>
      <p:sp>
        <p:nvSpPr>
          <p:cNvPr id="13335" name=""/>
          <p:cNvSpPr/>
          <p:nvPr/>
        </p:nvSpPr>
        <p:spPr>
          <a:xfrm>
            <a:off x="3549650" y="3449638"/>
            <a:ext cx="793750" cy="45720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eaLnBrk="0" hangingPunct="0"/>
            <a:r>
              <a:rPr>
                <a:ea typeface="楷体" pitchFamily="34" charset="-122"/>
              </a:rPr>
              <a:t>持股</a:t>
            </a:r>
          </a:p>
        </p:txBody>
      </p:sp>
      <p:sp>
        <p:nvSpPr>
          <p:cNvPr id="13336" name=""/>
          <p:cNvSpPr/>
          <p:nvPr/>
        </p:nvSpPr>
        <p:spPr>
          <a:xfrm>
            <a:off x="5867400" y="2286000"/>
            <a:ext cx="793750" cy="45720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eaLnBrk="0" hangingPunct="0"/>
            <a:r>
              <a:rPr>
                <a:ea typeface="楷体" pitchFamily="34" charset="-122"/>
              </a:rPr>
              <a:t>持股</a:t>
            </a:r>
          </a:p>
        </p:txBody>
      </p:sp>
      <p:sp>
        <p:nvSpPr>
          <p:cNvPr id="13337" name=""/>
          <p:cNvSpPr/>
          <p:nvPr/>
        </p:nvSpPr>
        <p:spPr>
          <a:xfrm>
            <a:off x="1355725" y="4892675"/>
            <a:ext cx="2698750" cy="64135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eaLnBrk="0" hangingPunct="0"/>
            <a:r>
              <a:rPr sz="3600">
                <a:latin typeface="黑体" pitchFamily="2" charset="-122"/>
                <a:ea typeface="黑体" pitchFamily="2" charset="-122"/>
              </a:rPr>
              <a:t>MBO简单示意</a:t>
            </a:r>
          </a:p>
        </p:txBody>
      </p:sp>
      <p:sp>
        <p:nvSpPr>
          <p:cNvPr id="13338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13339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/>
            <a:fld id="{924E8E15-E267-4BB0-B501-031D375E4ECD}" type="slidenum">
              <a:rPr sz="1400"/>
              <a:t>10</a:t>
            </a:fld>
            <a:endParaRPr lang="en-US"/>
          </a:p>
        </p:txBody>
      </p:sp>
      <p:sp>
        <p:nvSpPr>
          <p:cNvPr id="13340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/>
            <a:fld id="{6CFDA3F6-BCEB-4DFC-8AE1-3FFFEF077B9E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13341" name="TextBox 13340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浙江大学2003 第12讲  公有制企业改革共31页，您现在浏览的是第10页!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"/>
          <p:cNvSpPr/>
          <p:nvPr/>
        </p:nvSpPr>
        <p:spPr>
          <a:xfrm>
            <a:off x="304800" y="304800"/>
            <a:ext cx="4191000" cy="5334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sz="3200">
                <a:solidFill>
                  <a:srgbClr val="FFCC00"/>
                </a:solidFill>
              </a:rPr>
              <a:t>四通重组结构</a:t>
            </a:r>
          </a:p>
        </p:txBody>
      </p:sp>
      <p:sp>
        <p:nvSpPr>
          <p:cNvPr id="29699" name=""/>
          <p:cNvSpPr/>
          <p:nvPr/>
        </p:nvSpPr>
        <p:spPr>
          <a:xfrm>
            <a:off x="533400" y="2362200"/>
            <a:ext cx="2438400" cy="457200"/>
          </a:xfrm>
          <a:prstGeom prst="rect">
            <a:avLst/>
          </a:prstGeom>
          <a:solidFill>
            <a:schemeClr val="hlink"/>
          </a:solidFill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t>四通员工持股会</a:t>
            </a:r>
          </a:p>
        </p:txBody>
      </p:sp>
      <p:sp>
        <p:nvSpPr>
          <p:cNvPr id="29700" name=""/>
          <p:cNvSpPr/>
          <p:nvPr/>
        </p:nvSpPr>
        <p:spPr>
          <a:xfrm>
            <a:off x="3803650" y="2362200"/>
            <a:ext cx="1600200" cy="457200"/>
          </a:xfrm>
          <a:prstGeom prst="rect">
            <a:avLst/>
          </a:prstGeom>
          <a:solidFill>
            <a:schemeClr val="hlink"/>
          </a:solidFill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t>四通集团</a:t>
            </a:r>
          </a:p>
        </p:txBody>
      </p:sp>
      <p:sp>
        <p:nvSpPr>
          <p:cNvPr id="29701" name=""/>
          <p:cNvSpPr/>
          <p:nvPr/>
        </p:nvSpPr>
        <p:spPr>
          <a:xfrm>
            <a:off x="5937250" y="2362200"/>
            <a:ext cx="1752600" cy="457200"/>
          </a:xfrm>
          <a:prstGeom prst="rect">
            <a:avLst/>
          </a:prstGeom>
          <a:solidFill>
            <a:schemeClr val="hlink"/>
          </a:solidFill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t>合资公司</a:t>
            </a:r>
          </a:p>
        </p:txBody>
      </p:sp>
      <p:sp>
        <p:nvSpPr>
          <p:cNvPr id="29702" name=""/>
          <p:cNvSpPr/>
          <p:nvPr/>
        </p:nvSpPr>
        <p:spPr>
          <a:xfrm>
            <a:off x="3803650" y="3581400"/>
            <a:ext cx="1600200" cy="457200"/>
          </a:xfrm>
          <a:prstGeom prst="rect">
            <a:avLst/>
          </a:prstGeom>
          <a:solidFill>
            <a:schemeClr val="accent2"/>
          </a:solidFill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t>新四通 </a:t>
            </a:r>
          </a:p>
        </p:txBody>
      </p:sp>
      <p:sp>
        <p:nvSpPr>
          <p:cNvPr id="29703" name=""/>
          <p:cNvSpPr/>
          <p:nvPr/>
        </p:nvSpPr>
        <p:spPr>
          <a:xfrm>
            <a:off x="3810000" y="5410200"/>
            <a:ext cx="1600200" cy="457200"/>
          </a:xfrm>
          <a:prstGeom prst="rect">
            <a:avLst/>
          </a:prstGeom>
          <a:solidFill>
            <a:schemeClr val="hlink"/>
          </a:solidFill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t>四通香港</a:t>
            </a:r>
          </a:p>
        </p:txBody>
      </p:sp>
      <p:sp>
        <p:nvSpPr>
          <p:cNvPr id="29704" name=""/>
          <p:cNvSpPr/>
          <p:nvPr/>
        </p:nvSpPr>
        <p:spPr>
          <a:xfrm>
            <a:off x="6096000" y="5410200"/>
            <a:ext cx="1600200" cy="396875"/>
          </a:xfrm>
          <a:prstGeom prst="rect">
            <a:avLst/>
          </a:prstGeom>
          <a:solidFill>
            <a:schemeClr val="hlink"/>
          </a:solidFill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sz="2000"/>
              <a:t>新业务系列2</a:t>
            </a:r>
          </a:p>
        </p:txBody>
      </p:sp>
      <p:sp>
        <p:nvSpPr>
          <p:cNvPr id="29705" name=""/>
          <p:cNvSpPr/>
          <p:nvPr/>
        </p:nvSpPr>
        <p:spPr>
          <a:xfrm>
            <a:off x="1143000" y="5470525"/>
            <a:ext cx="1828800" cy="396875"/>
          </a:xfrm>
          <a:prstGeom prst="rect">
            <a:avLst/>
          </a:prstGeom>
          <a:solidFill>
            <a:schemeClr val="hlink"/>
          </a:solidFill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sz="2000"/>
              <a:t>新业务系列1</a:t>
            </a:r>
          </a:p>
        </p:txBody>
      </p:sp>
      <p:cxnSp>
        <p:nvCxnSpPr>
          <p:cNvPr id="29706" name=""/>
          <p:cNvCxnSpPr/>
          <p:nvPr/>
        </p:nvCxnSpPr>
        <p:spPr>
          <a:xfrm>
            <a:off x="4565650" y="4038600"/>
            <a:ext cx="6350" cy="76200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29707" name=""/>
          <p:cNvCxnSpPr/>
          <p:nvPr/>
        </p:nvCxnSpPr>
        <p:spPr>
          <a:xfrm>
            <a:off x="1828800" y="4953000"/>
            <a:ext cx="5181600" cy="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29708" name=""/>
          <p:cNvCxnSpPr/>
          <p:nvPr/>
        </p:nvCxnSpPr>
        <p:spPr>
          <a:xfrm flipH="1">
            <a:off x="4572000" y="4724400"/>
            <a:ext cx="0" cy="68580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29709" name=""/>
          <p:cNvCxnSpPr/>
          <p:nvPr/>
        </p:nvCxnSpPr>
        <p:spPr>
          <a:xfrm flipH="1">
            <a:off x="7010400" y="4953000"/>
            <a:ext cx="0" cy="45720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sp>
        <p:nvSpPr>
          <p:cNvPr id="29710" name=""/>
          <p:cNvSpPr/>
          <p:nvPr/>
        </p:nvSpPr>
        <p:spPr>
          <a:xfrm>
            <a:off x="3803650" y="1143000"/>
            <a:ext cx="1828800" cy="466725"/>
          </a:xfrm>
          <a:prstGeom prst="rect">
            <a:avLst/>
          </a:prstGeom>
          <a:solidFill>
            <a:schemeClr val="hlink"/>
          </a:solidFill>
          <a:ln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t>四通管理层</a:t>
            </a:r>
          </a:p>
        </p:txBody>
      </p:sp>
      <p:sp>
        <p:nvSpPr>
          <p:cNvPr id="29711" name=""/>
          <p:cNvSpPr/>
          <p:nvPr/>
        </p:nvSpPr>
        <p:spPr>
          <a:xfrm>
            <a:off x="6699250" y="1143000"/>
            <a:ext cx="1905000" cy="466725"/>
          </a:xfrm>
          <a:prstGeom prst="rect">
            <a:avLst/>
          </a:prstGeom>
          <a:solidFill>
            <a:schemeClr val="hlink"/>
          </a:solidFill>
          <a:ln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t>股权投资人</a:t>
            </a:r>
          </a:p>
        </p:txBody>
      </p:sp>
      <p:cxnSp>
        <p:nvCxnSpPr>
          <p:cNvPr id="29712" name=""/>
          <p:cNvCxnSpPr/>
          <p:nvPr/>
        </p:nvCxnSpPr>
        <p:spPr>
          <a:xfrm flipH="1">
            <a:off x="4565650" y="2819400"/>
            <a:ext cx="0" cy="76200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29713" name=""/>
          <p:cNvCxnSpPr/>
          <p:nvPr/>
        </p:nvCxnSpPr>
        <p:spPr>
          <a:xfrm flipH="1">
            <a:off x="2051050" y="2819400"/>
            <a:ext cx="0" cy="53340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29714" name=""/>
          <p:cNvCxnSpPr/>
          <p:nvPr/>
        </p:nvCxnSpPr>
        <p:spPr>
          <a:xfrm flipH="1">
            <a:off x="6699250" y="2819400"/>
            <a:ext cx="0" cy="53340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29715" name=""/>
          <p:cNvCxnSpPr/>
          <p:nvPr/>
        </p:nvCxnSpPr>
        <p:spPr>
          <a:xfrm>
            <a:off x="2051050" y="3352800"/>
            <a:ext cx="4648200" cy="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29716" name=""/>
          <p:cNvCxnSpPr/>
          <p:nvPr/>
        </p:nvCxnSpPr>
        <p:spPr>
          <a:xfrm flipH="1">
            <a:off x="6699250" y="2057400"/>
            <a:ext cx="0" cy="30480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29717" name=""/>
          <p:cNvCxnSpPr/>
          <p:nvPr/>
        </p:nvCxnSpPr>
        <p:spPr>
          <a:xfrm flipH="1">
            <a:off x="4641850" y="1600200"/>
            <a:ext cx="0" cy="45720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29718" name=""/>
          <p:cNvCxnSpPr/>
          <p:nvPr/>
        </p:nvCxnSpPr>
        <p:spPr>
          <a:xfrm flipH="1">
            <a:off x="7689850" y="1600200"/>
            <a:ext cx="0" cy="45720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29719" name=""/>
          <p:cNvCxnSpPr/>
          <p:nvPr/>
        </p:nvCxnSpPr>
        <p:spPr>
          <a:xfrm>
            <a:off x="4641850" y="2057400"/>
            <a:ext cx="3048000" cy="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sp>
        <p:nvSpPr>
          <p:cNvPr id="29721" name=""/>
          <p:cNvSpPr/>
          <p:nvPr/>
        </p:nvSpPr>
        <p:spPr>
          <a:xfrm>
            <a:off x="3048000" y="1600200"/>
            <a:ext cx="17526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</a:p>
        </p:txBody>
      </p:sp>
      <p:sp>
        <p:nvSpPr>
          <p:cNvPr id="29722" name=""/>
          <p:cNvSpPr/>
          <p:nvPr/>
        </p:nvSpPr>
        <p:spPr>
          <a:xfrm>
            <a:off x="6553200" y="2743200"/>
            <a:ext cx="1295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</a:p>
        </p:txBody>
      </p:sp>
      <p:sp>
        <p:nvSpPr>
          <p:cNvPr id="29723" name=""/>
          <p:cNvSpPr/>
          <p:nvPr/>
        </p:nvSpPr>
        <p:spPr>
          <a:xfrm>
            <a:off x="4419600" y="2743200"/>
            <a:ext cx="12192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</a:p>
        </p:txBody>
      </p:sp>
      <p:sp>
        <p:nvSpPr>
          <p:cNvPr id="29724" name=""/>
          <p:cNvSpPr/>
          <p:nvPr/>
        </p:nvSpPr>
        <p:spPr>
          <a:xfrm>
            <a:off x="1905000" y="2743200"/>
            <a:ext cx="1143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</a:p>
        </p:txBody>
      </p:sp>
      <p:cxnSp>
        <p:nvCxnSpPr>
          <p:cNvPr id="29725" name=""/>
          <p:cNvCxnSpPr/>
          <p:nvPr/>
        </p:nvCxnSpPr>
        <p:spPr>
          <a:xfrm flipH="1">
            <a:off x="5632450" y="1371600"/>
            <a:ext cx="1066800" cy="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  <a:tailEnd type="triangle"/>
          </a:ln>
        </p:spPr>
      </p:cxnSp>
      <p:sp>
        <p:nvSpPr>
          <p:cNvPr id="29726" name=""/>
          <p:cNvSpPr/>
          <p:nvPr/>
        </p:nvSpPr>
        <p:spPr>
          <a:xfrm>
            <a:off x="5327650" y="685800"/>
            <a:ext cx="1676400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sz="2000"/>
              <a:t>Option</a:t>
            </a:r>
            <a:endParaRPr sz="2000"/>
          </a:p>
        </p:txBody>
      </p:sp>
      <p:cxnSp>
        <p:nvCxnSpPr>
          <p:cNvPr id="29727" name=""/>
          <p:cNvCxnSpPr/>
          <p:nvPr/>
        </p:nvCxnSpPr>
        <p:spPr>
          <a:xfrm flipH="1">
            <a:off x="1828800" y="49530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</a:ln>
          <a:effectLst/>
        </p:spPr>
      </p:cxnSp>
      <p:sp>
        <p:nvSpPr>
          <p:cNvPr id="29728" name=""/>
          <p:cNvSpPr/>
          <p:nvPr/>
        </p:nvSpPr>
        <p:spPr>
          <a:xfrm>
            <a:off x="6858000" y="3505200"/>
            <a:ext cx="1905000" cy="457200"/>
          </a:xfrm>
          <a:prstGeom prst="rect">
            <a:avLst/>
          </a:prstGeom>
          <a:solidFill>
            <a:schemeClr val="hlink"/>
          </a:solidFill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t>债权投资人</a:t>
            </a:r>
          </a:p>
        </p:txBody>
      </p:sp>
      <p:cxnSp>
        <p:nvCxnSpPr>
          <p:cNvPr id="29729" name=""/>
          <p:cNvCxnSpPr/>
          <p:nvPr/>
        </p:nvCxnSpPr>
        <p:spPr>
          <a:xfrm flipH="1">
            <a:off x="5486400" y="3810000"/>
            <a:ext cx="15240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tailEnd type="triangle" w="sm" len="sm"/>
          </a:ln>
          <a:effectLst/>
        </p:spPr>
      </p:cxnSp>
      <p:cxnSp>
        <p:nvCxnSpPr>
          <p:cNvPr id="29731" name=""/>
          <p:cNvCxnSpPr/>
          <p:nvPr/>
        </p:nvCxnSpPr>
        <p:spPr>
          <a:xfrm flipH="1">
            <a:off x="4267200" y="2819400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tailEnd type="triangle" w="sm" len="sm"/>
          </a:ln>
          <a:effectLst/>
        </p:spPr>
      </p:cxnSp>
      <p:cxnSp>
        <p:nvCxnSpPr>
          <p:cNvPr id="29732" name=""/>
          <p:cNvCxnSpPr/>
          <p:nvPr/>
        </p:nvCxnSpPr>
        <p:spPr>
          <a:xfrm flipH="1">
            <a:off x="2057400" y="3048000"/>
            <a:ext cx="2209800" cy="14478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</a:ln>
          <a:effectLst/>
        </p:spPr>
      </p:cxnSp>
      <p:cxnSp>
        <p:nvCxnSpPr>
          <p:cNvPr id="29733" name=""/>
          <p:cNvCxnSpPr/>
          <p:nvPr/>
        </p:nvCxnSpPr>
        <p:spPr>
          <a:xfrm>
            <a:off x="762000" y="4495800"/>
            <a:ext cx="13716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</a:ln>
          <a:effectLst/>
        </p:spPr>
      </p:cxnSp>
      <p:sp>
        <p:nvSpPr>
          <p:cNvPr id="29734" name=""/>
          <p:cNvSpPr/>
          <p:nvPr/>
        </p:nvSpPr>
        <p:spPr>
          <a:xfrm>
            <a:off x="152400" y="4129088"/>
            <a:ext cx="2438400" cy="3365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sz="1600"/>
              <a:t>股东借款</a:t>
            </a:r>
          </a:p>
        </p:txBody>
      </p:sp>
      <p:sp>
        <p:nvSpPr>
          <p:cNvPr id="29735" name=""/>
          <p:cNvSpPr/>
          <p:nvPr/>
        </p:nvSpPr>
        <p:spPr>
          <a:xfrm>
            <a:off x="4572000" y="4997450"/>
            <a:ext cx="709612" cy="33655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eaLnBrk="0" hangingPunct="0"/>
            <a:r>
              <a:rPr sz="1600"/>
              <a:t>50.5%</a:t>
            </a:r>
            <a:endParaRPr sz="1600"/>
          </a:p>
        </p:txBody>
      </p:sp>
      <p:sp>
        <p:nvSpPr>
          <p:cNvPr id="29736" name=""/>
          <p:cNvSpPr/>
          <p:nvPr/>
        </p:nvSpPr>
        <p:spPr>
          <a:xfrm>
            <a:off x="1828800" y="5029200"/>
            <a:ext cx="658812" cy="33655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eaLnBrk="0" hangingPunct="0"/>
            <a:r>
              <a:rPr sz="1600"/>
              <a:t>100%</a:t>
            </a:r>
            <a:endParaRPr sz="1600"/>
          </a:p>
        </p:txBody>
      </p:sp>
      <p:sp>
        <p:nvSpPr>
          <p:cNvPr id="29737" name=""/>
          <p:cNvSpPr/>
          <p:nvPr/>
        </p:nvSpPr>
        <p:spPr>
          <a:xfrm>
            <a:off x="6986588" y="5029200"/>
            <a:ext cx="557212" cy="33655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eaLnBrk="0" hangingPunct="0"/>
            <a:r>
              <a:rPr sz="1600"/>
              <a:t>51%</a:t>
            </a:r>
            <a:endParaRPr sz="1600"/>
          </a:p>
        </p:txBody>
      </p:sp>
      <p:sp>
        <p:nvSpPr>
          <p:cNvPr id="29738" name=""/>
          <p:cNvSpPr/>
          <p:nvPr/>
        </p:nvSpPr>
        <p:spPr>
          <a:xfrm>
            <a:off x="6172200" y="2863850"/>
            <a:ext cx="557212" cy="33655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eaLnBrk="0" hangingPunct="0"/>
            <a:r>
              <a:rPr sz="1600"/>
              <a:t>31%</a:t>
            </a:r>
            <a:endParaRPr sz="1600"/>
          </a:p>
        </p:txBody>
      </p:sp>
      <p:sp>
        <p:nvSpPr>
          <p:cNvPr id="29739" name=""/>
          <p:cNvSpPr/>
          <p:nvPr/>
        </p:nvSpPr>
        <p:spPr>
          <a:xfrm>
            <a:off x="1423988" y="2895600"/>
            <a:ext cx="709612" cy="33655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eaLnBrk="0" hangingPunct="0"/>
            <a:r>
              <a:rPr sz="1600"/>
              <a:t>35.2%</a:t>
            </a:r>
            <a:endParaRPr sz="1600"/>
          </a:p>
        </p:txBody>
      </p:sp>
      <p:sp>
        <p:nvSpPr>
          <p:cNvPr id="29740" name=""/>
          <p:cNvSpPr/>
          <p:nvPr/>
        </p:nvSpPr>
        <p:spPr>
          <a:xfrm>
            <a:off x="4548188" y="3048000"/>
            <a:ext cx="709612" cy="33655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eaLnBrk="0" hangingPunct="0"/>
            <a:r>
              <a:rPr sz="1600"/>
              <a:t>33.8%</a:t>
            </a:r>
            <a:endParaRPr sz="1600"/>
          </a:p>
        </p:txBody>
      </p:sp>
      <p:sp>
        <p:nvSpPr>
          <p:cNvPr id="29741" name=""/>
          <p:cNvSpPr/>
          <p:nvPr/>
        </p:nvSpPr>
        <p:spPr>
          <a:xfrm>
            <a:off x="4624388" y="1568450"/>
            <a:ext cx="709612" cy="33655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eaLnBrk="0" hangingPunct="0"/>
            <a:r>
              <a:rPr sz="1600"/>
              <a:t>33.3%</a:t>
            </a:r>
            <a:endParaRPr sz="1600"/>
          </a:p>
        </p:txBody>
      </p:sp>
      <p:sp>
        <p:nvSpPr>
          <p:cNvPr id="29742" name=""/>
          <p:cNvSpPr/>
          <p:nvPr/>
        </p:nvSpPr>
        <p:spPr>
          <a:xfrm>
            <a:off x="7062788" y="1676400"/>
            <a:ext cx="709612" cy="33655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eaLnBrk="0" hangingPunct="0"/>
            <a:r>
              <a:rPr sz="1600"/>
              <a:t>66.6%</a:t>
            </a:r>
            <a:endParaRPr sz="1600"/>
          </a:p>
        </p:txBody>
      </p:sp>
      <p:sp>
        <p:nvSpPr>
          <p:cNvPr id="29743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2974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/>
            <a:fld id="{D6BE05AB-9857-46F1-871C-596F18C44C85}" type="slidenum">
              <a:rPr sz="1400"/>
              <a:t>11</a:t>
            </a:fld>
            <a:endParaRPr lang="en-US"/>
          </a:p>
        </p:txBody>
      </p:sp>
      <p:sp>
        <p:nvSpPr>
          <p:cNvPr id="29745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/>
            <a:fld id="{8A18EDD4-D9CE-4768-B519-9EF47E9F5DD7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29746" name="TextBox 29745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浙江大学2003 第12讲  公有制企业改革共31页，您现在浏览的是第11页!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274" name=""/>
          <p:cNvSpPr/>
          <p:nvPr>
            <p:ph type="title"/>
          </p:nvPr>
        </p:nvSpPr>
        <p:spPr>
          <a:xfrm>
            <a:off x="685800" y="-762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 lvl="0"/>
            <a:r>
              <a:t>案例3：美的MBO</a:t>
            </a:r>
          </a:p>
        </p:txBody>
      </p:sp>
      <p:sp>
        <p:nvSpPr>
          <p:cNvPr id="54275" name=""/>
          <p:cNvSpPr/>
          <p:nvPr>
            <p:ph type="body" idx="4294967295"/>
          </p:nvPr>
        </p:nvSpPr>
        <p:spPr>
          <a:xfrm>
            <a:off x="685800" y="990600"/>
            <a:ext cx="7772400" cy="51054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lnSpc>
                <a:spcPct val="90000"/>
              </a:lnSpc>
            </a:pPr>
            <a:r>
              <a:rPr sz="2800">
                <a:latin typeface="宋体" pitchFamily="2" charset="-122"/>
              </a:rPr>
              <a:t>美的上市后，镇政府拿出</a:t>
            </a:r>
            <a:r>
              <a:rPr sz="2800"/>
              <a:t>1000</a:t>
            </a:r>
            <a:r>
              <a:rPr sz="2800">
                <a:latin typeface="宋体" pitchFamily="2" charset="-122"/>
              </a:rPr>
              <a:t>万股，</a:t>
            </a:r>
            <a:r>
              <a:rPr sz="2800"/>
              <a:t>“</a:t>
            </a:r>
            <a:r>
              <a:rPr sz="2800">
                <a:latin typeface="宋体" pitchFamily="2" charset="-122"/>
              </a:rPr>
              <a:t>卖给</a:t>
            </a:r>
            <a:r>
              <a:rPr sz="2800"/>
              <a:t>”</a:t>
            </a:r>
            <a:r>
              <a:rPr sz="2800">
                <a:latin typeface="宋体" pitchFamily="2" charset="-122"/>
              </a:rPr>
              <a:t>公司届董事会成员，即以何享健为首的</a:t>
            </a:r>
            <a:r>
              <a:rPr sz="2800"/>
              <a:t>8</a:t>
            </a:r>
            <a:r>
              <a:rPr sz="2800">
                <a:latin typeface="宋体" pitchFamily="2" charset="-122"/>
              </a:rPr>
              <a:t>名高层管理者。这</a:t>
            </a:r>
            <a:r>
              <a:rPr sz="2800"/>
              <a:t>1000</a:t>
            </a:r>
            <a:r>
              <a:rPr sz="2800">
                <a:latin typeface="宋体" pitchFamily="2" charset="-122"/>
              </a:rPr>
              <a:t>万法人股经送配后，现已增至</a:t>
            </a:r>
            <a:r>
              <a:rPr sz="2800"/>
              <a:t>3000</a:t>
            </a:r>
            <a:r>
              <a:rPr sz="2800">
                <a:latin typeface="宋体" pitchFamily="2" charset="-122"/>
              </a:rPr>
              <a:t>多万股，其中何享健本人当时的</a:t>
            </a:r>
            <a:r>
              <a:rPr sz="2800"/>
              <a:t>300</a:t>
            </a:r>
            <a:r>
              <a:rPr sz="2800">
                <a:latin typeface="宋体" pitchFamily="2" charset="-122"/>
              </a:rPr>
              <a:t>多万股也变成了</a:t>
            </a:r>
            <a:r>
              <a:rPr sz="2800"/>
              <a:t>1000</a:t>
            </a:r>
            <a:r>
              <a:rPr sz="2800">
                <a:latin typeface="宋体" pitchFamily="2" charset="-122"/>
              </a:rPr>
              <a:t>多万股。但这些股权，不能交易，甚至不能公开。</a:t>
            </a:r>
            <a:r>
              <a:rPr sz="2800"/>
              <a:t> </a:t>
            </a:r>
            <a:endParaRPr sz="2800"/>
          </a:p>
          <a:p>
            <a:pPr lvl="0">
              <a:lnSpc>
                <a:spcPct val="90000"/>
              </a:lnSpc>
            </a:pPr>
            <a:r>
              <a:rPr sz="2800"/>
              <a:t>1998</a:t>
            </a:r>
            <a:r>
              <a:rPr sz="2800">
                <a:latin typeface="宋体" pitchFamily="2" charset="-122"/>
              </a:rPr>
              <a:t>年</a:t>
            </a:r>
            <a:r>
              <a:rPr sz="2800"/>
              <a:t>8</a:t>
            </a:r>
            <a:r>
              <a:rPr sz="2800">
                <a:latin typeface="宋体" pitchFamily="2" charset="-122"/>
              </a:rPr>
              <a:t>月，镇投资发展公司受让了镇经济发展总公司的</a:t>
            </a:r>
            <a:r>
              <a:rPr sz="2800"/>
              <a:t>9288.487</a:t>
            </a:r>
            <a:r>
              <a:rPr sz="2800">
                <a:latin typeface="宋体" pitchFamily="2" charset="-122"/>
              </a:rPr>
              <a:t>万法人股，占发行在外股本的</a:t>
            </a:r>
            <a:r>
              <a:rPr sz="2800"/>
              <a:t>28.07</a:t>
            </a:r>
            <a:r>
              <a:rPr sz="2800">
                <a:latin typeface="宋体" pitchFamily="2" charset="-122"/>
              </a:rPr>
              <a:t>％；镇经济发展总公司占</a:t>
            </a:r>
            <a:r>
              <a:rPr sz="2800"/>
              <a:t>7.98</a:t>
            </a:r>
            <a:r>
              <a:rPr sz="2800">
                <a:latin typeface="宋体" pitchFamily="2" charset="-122"/>
              </a:rPr>
              <a:t>％。</a:t>
            </a:r>
            <a:endParaRPr sz="2800">
              <a:latin typeface="宋体" pitchFamily="2" charset="-122"/>
            </a:endParaRPr>
          </a:p>
          <a:p>
            <a:pPr lvl="0">
              <a:lnSpc>
                <a:spcPct val="90000"/>
              </a:lnSpc>
            </a:pPr>
            <a:r>
              <a:rPr sz="2800"/>
              <a:t>1998年10</a:t>
            </a:r>
            <a:r>
              <a:rPr sz="2800">
                <a:latin typeface="宋体" pitchFamily="2" charset="-122"/>
              </a:rPr>
              <a:t>月</a:t>
            </a:r>
            <a:r>
              <a:rPr sz="2800"/>
              <a:t>28</a:t>
            </a:r>
            <a:r>
              <a:rPr sz="2800">
                <a:latin typeface="宋体" pitchFamily="2" charset="-122"/>
              </a:rPr>
              <a:t>日，投资发展公司更名为</a:t>
            </a:r>
            <a:r>
              <a:rPr sz="2800"/>
              <a:t>“</a:t>
            </a:r>
            <a:r>
              <a:rPr sz="2800">
                <a:latin typeface="宋体" pitchFamily="2" charset="-122"/>
              </a:rPr>
              <a:t>顺德市美的控股有限公司</a:t>
            </a:r>
            <a:r>
              <a:rPr sz="2800"/>
              <a:t>”</a:t>
            </a:r>
            <a:r>
              <a:rPr sz="2800">
                <a:latin typeface="宋体" pitchFamily="2" charset="-122"/>
              </a:rPr>
              <a:t>，法定代表人也相应改换为何享健。</a:t>
            </a:r>
            <a:r>
              <a:rPr sz="2800"/>
              <a:t> </a:t>
            </a:r>
            <a:br>
              <a:rPr sz="2800"/>
            </a:br>
            <a:br>
              <a:rPr sz="2800"/>
            </a:br>
            <a:endParaRPr sz="2800"/>
          </a:p>
        </p:txBody>
      </p:sp>
      <p:sp>
        <p:nvSpPr>
          <p:cNvPr id="54276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54277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C82E8CB8-2EBD-4BC1-8B70-3C9D501EDCBB}" type="slidenum">
              <a:rPr sz="1400"/>
              <a:t>12</a:t>
            </a:fld>
            <a:endParaRPr lang="en-US"/>
          </a:p>
        </p:txBody>
      </p:sp>
      <p:sp>
        <p:nvSpPr>
          <p:cNvPr id="54278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1764D9E2-93ED-4A95-9D0B-82A2F3BCD2BF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54279" name="TextBox 54278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浙江大学2003 第12讲  公有制企业改革共31页，您现在浏览的是第12页!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6322" name=""/>
          <p:cNvSpPr/>
          <p:nvPr>
            <p:ph type="title"/>
          </p:nvPr>
        </p:nvSpPr>
        <p:spPr>
          <a:xfrm>
            <a:off x="685800" y="2286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 lvl="0"/>
            <a:r>
              <a:t>案例3：美的MBO</a:t>
            </a:r>
          </a:p>
        </p:txBody>
      </p:sp>
      <p:sp>
        <p:nvSpPr>
          <p:cNvPr id="56323" name=""/>
          <p:cNvSpPr/>
          <p:nvPr>
            <p:ph type="body" idx="4294967295"/>
          </p:nvPr>
        </p:nvSpPr>
        <p:spPr>
          <a:xfrm>
            <a:off x="685800" y="1219200"/>
            <a:ext cx="7772400" cy="47244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lnSpc>
                <a:spcPct val="90000"/>
              </a:lnSpc>
            </a:pPr>
            <a:r>
              <a:rPr sz="2800">
                <a:latin typeface="宋体" pitchFamily="2" charset="-122"/>
              </a:rPr>
              <a:t>由管理层成立“美托投资管理公司</a:t>
            </a:r>
            <a:r>
              <a:rPr sz="2800"/>
              <a:t>”</a:t>
            </a:r>
            <a:r>
              <a:rPr sz="2800">
                <a:latin typeface="宋体" pitchFamily="2" charset="-122"/>
              </a:rPr>
              <a:t>，向美的控股股东收购</a:t>
            </a:r>
            <a:r>
              <a:rPr sz="2800"/>
              <a:t>3000</a:t>
            </a:r>
            <a:r>
              <a:rPr sz="2800">
                <a:latin typeface="宋体" pitchFamily="2" charset="-122"/>
              </a:rPr>
              <a:t>多万法人股，约占上市公司总股本的</a:t>
            </a:r>
            <a:r>
              <a:rPr sz="2800"/>
              <a:t>6</a:t>
            </a:r>
            <a:r>
              <a:rPr sz="2800">
                <a:latin typeface="宋体" pitchFamily="2" charset="-122"/>
              </a:rPr>
              <a:t>％。其中，美的公司管理层将有</a:t>
            </a:r>
            <a:r>
              <a:rPr sz="2800"/>
              <a:t>20</a:t>
            </a:r>
            <a:r>
              <a:rPr sz="2800">
                <a:latin typeface="宋体" pitchFamily="2" charset="-122"/>
              </a:rPr>
              <a:t>多人在</a:t>
            </a:r>
            <a:r>
              <a:rPr sz="2800"/>
              <a:t>“</a:t>
            </a:r>
            <a:r>
              <a:rPr sz="2800">
                <a:latin typeface="宋体" pitchFamily="2" charset="-122"/>
              </a:rPr>
              <a:t>美托</a:t>
            </a:r>
            <a:r>
              <a:rPr sz="2800"/>
              <a:t>”</a:t>
            </a:r>
            <a:r>
              <a:rPr sz="2800">
                <a:latin typeface="宋体" pitchFamily="2" charset="-122"/>
              </a:rPr>
              <a:t>持有股份，占</a:t>
            </a:r>
            <a:r>
              <a:rPr sz="2800"/>
              <a:t>“</a:t>
            </a:r>
            <a:r>
              <a:rPr sz="2800">
                <a:latin typeface="宋体" pitchFamily="2" charset="-122"/>
              </a:rPr>
              <a:t>美托</a:t>
            </a:r>
            <a:r>
              <a:rPr sz="2800"/>
              <a:t>”</a:t>
            </a:r>
            <a:r>
              <a:rPr sz="2800">
                <a:latin typeface="宋体" pitchFamily="2" charset="-122"/>
              </a:rPr>
              <a:t>总股本的</a:t>
            </a:r>
            <a:r>
              <a:rPr sz="2800"/>
              <a:t>78</a:t>
            </a:r>
            <a:r>
              <a:rPr sz="2800">
                <a:latin typeface="宋体" pitchFamily="2" charset="-122"/>
              </a:rPr>
              <a:t>％；剩下</a:t>
            </a:r>
            <a:r>
              <a:rPr sz="2800"/>
              <a:t>22</a:t>
            </a:r>
            <a:r>
              <a:rPr sz="2800">
                <a:latin typeface="宋体" pitchFamily="2" charset="-122"/>
              </a:rPr>
              <a:t>％的股份为工会持有，主要用于将来符合条件的人员新持或增持</a:t>
            </a:r>
            <a:r>
              <a:rPr sz="2800"/>
              <a:t> </a:t>
            </a:r>
            <a:endParaRPr sz="2800"/>
          </a:p>
          <a:p>
            <a:pPr lvl="0">
              <a:lnSpc>
                <a:spcPct val="90000"/>
              </a:lnSpc>
            </a:pPr>
            <a:r>
              <a:rPr sz="2800">
                <a:latin typeface="宋体" pitchFamily="2" charset="-122"/>
              </a:rPr>
              <a:t>美的新股权结构：美的控股约</a:t>
            </a:r>
            <a:r>
              <a:rPr sz="2800"/>
              <a:t>20</a:t>
            </a:r>
            <a:r>
              <a:rPr sz="2800">
                <a:latin typeface="宋体" pitchFamily="2" charset="-122"/>
              </a:rPr>
              <a:t>％；开联</a:t>
            </a:r>
            <a:r>
              <a:rPr sz="2800"/>
              <a:t>7.08</a:t>
            </a:r>
            <a:r>
              <a:rPr sz="2800">
                <a:latin typeface="宋体" pitchFamily="2" charset="-122"/>
              </a:rPr>
              <a:t>％，美托6%。</a:t>
            </a:r>
            <a:endParaRPr sz="2800"/>
          </a:p>
          <a:p>
            <a:pPr lvl="0">
              <a:lnSpc>
                <a:spcPct val="90000"/>
              </a:lnSpc>
            </a:pPr>
            <a:r>
              <a:rPr sz="2800"/>
              <a:t>法人股收购价格将以1999年年报调整后的每股净资产为基数，预计收购成本在1亿元人民币以内。</a:t>
            </a:r>
            <a:endParaRPr sz="2800"/>
          </a:p>
        </p:txBody>
      </p:sp>
      <p:sp>
        <p:nvSpPr>
          <p:cNvPr id="5632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5632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FBB13434-D7FB-4F20-8235-71F0B559A283}" type="slidenum">
              <a:rPr sz="1400"/>
              <a:t>13</a:t>
            </a:fld>
            <a:endParaRPr lang="en-US"/>
          </a:p>
        </p:txBody>
      </p:sp>
      <p:sp>
        <p:nvSpPr>
          <p:cNvPr id="56326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E16ACA6A-4D8F-42D8-8B8D-C686D99F73E3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56327" name="TextBox 56326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浙江大学2003 第12讲  公有制企业改革共31页，您现在浏览的是第13页!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8370" name=""/>
          <p:cNvSpPr/>
          <p:nvPr>
            <p:ph type="title"/>
          </p:nvPr>
        </p:nvSpPr>
        <p:spPr>
          <a:xfrm>
            <a:off x="685800" y="762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 lvl="0"/>
            <a:r>
              <a:rPr>
                <a:latin typeface="宋体" pitchFamily="2" charset="-122"/>
              </a:rPr>
              <a:t>案例4：恒源祥</a:t>
            </a:r>
            <a:r>
              <a:t>“下市”</a:t>
            </a:r>
          </a:p>
        </p:txBody>
      </p:sp>
      <p:sp>
        <p:nvSpPr>
          <p:cNvPr id="58371" name=""/>
          <p:cNvSpPr/>
          <p:nvPr>
            <p:ph type="body" idx="4294967295"/>
          </p:nvPr>
        </p:nvSpPr>
        <p:spPr>
          <a:xfrm>
            <a:off x="685800" y="1143000"/>
            <a:ext cx="7772400" cy="47244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lnSpc>
                <a:spcPct val="90000"/>
              </a:lnSpc>
            </a:pPr>
            <a:r>
              <a:rPr sz="2800"/>
              <a:t>2001</a:t>
            </a:r>
            <a:r>
              <a:rPr sz="2800">
                <a:latin typeface="宋体" pitchFamily="2" charset="-122"/>
              </a:rPr>
              <a:t>年</a:t>
            </a:r>
            <a:r>
              <a:rPr sz="2800"/>
              <a:t>3</a:t>
            </a:r>
            <a:r>
              <a:rPr sz="2800">
                <a:latin typeface="宋体" pitchFamily="2" charset="-122"/>
              </a:rPr>
              <a:t>月完成的，刘瑞旗等直接出资</a:t>
            </a:r>
            <a:r>
              <a:rPr sz="2800"/>
              <a:t>9200</a:t>
            </a:r>
            <a:r>
              <a:rPr sz="2800">
                <a:latin typeface="宋体" pitchFamily="2" charset="-122"/>
              </a:rPr>
              <a:t>万现金从上市公司“万象股份（现已更名为“世茂股份”，</a:t>
            </a:r>
            <a:r>
              <a:rPr sz="2800"/>
              <a:t>600823</a:t>
            </a:r>
            <a:r>
              <a:rPr sz="2800">
                <a:latin typeface="宋体" pitchFamily="2" charset="-122"/>
              </a:rPr>
              <a:t>）购买了冠以“恒源祥”商号的</a:t>
            </a:r>
            <a:r>
              <a:rPr sz="2800"/>
              <a:t>7</a:t>
            </a:r>
            <a:r>
              <a:rPr sz="2800">
                <a:latin typeface="宋体" pitchFamily="2" charset="-122"/>
              </a:rPr>
              <a:t>家公司的股权（权益的帐面值</a:t>
            </a:r>
            <a:r>
              <a:rPr sz="2800"/>
              <a:t>4000</a:t>
            </a:r>
            <a:r>
              <a:rPr sz="2800">
                <a:latin typeface="宋体" pitchFamily="2" charset="-122"/>
              </a:rPr>
              <a:t>多万元）。</a:t>
            </a:r>
            <a:endParaRPr sz="2800">
              <a:latin typeface="宋体" pitchFamily="2" charset="-122"/>
            </a:endParaRPr>
          </a:p>
          <a:p>
            <a:pPr lvl="0">
              <a:lnSpc>
                <a:spcPct val="90000"/>
              </a:lnSpc>
            </a:pPr>
            <a:r>
              <a:rPr sz="2800">
                <a:latin typeface="宋体" pitchFamily="2" charset="-122"/>
              </a:rPr>
              <a:t>“恒源祥”创牌于1927年，是30-40年代上海家喻户晓的名牌；</a:t>
            </a:r>
            <a:endParaRPr sz="2800">
              <a:latin typeface="宋体" pitchFamily="2" charset="-122"/>
            </a:endParaRPr>
          </a:p>
          <a:p>
            <a:pPr lvl="0">
              <a:lnSpc>
                <a:spcPct val="90000"/>
              </a:lnSpc>
            </a:pPr>
            <a:r>
              <a:rPr sz="2800">
                <a:latin typeface="宋体" pitchFamily="2" charset="-122"/>
              </a:rPr>
              <a:t>1987年刘瑞旗任上海黄浦区百货公司南京路毛线商店经理，</a:t>
            </a:r>
            <a:r>
              <a:rPr sz="2800"/>
              <a:t>主掌店面只有几十平方米，流动资金也只有几十万；但刘瑞旗想生产“恒源祥”自主品牌毛线。</a:t>
            </a:r>
            <a:endParaRPr sz="2800">
              <a:latin typeface="宋体" pitchFamily="2" charset="-122"/>
            </a:endParaRPr>
          </a:p>
          <a:p>
            <a:pPr lvl="0">
              <a:lnSpc>
                <a:spcPct val="90000"/>
              </a:lnSpc>
            </a:pPr>
            <a:r>
              <a:rPr sz="2800">
                <a:latin typeface="宋体" pitchFamily="2" charset="-122"/>
              </a:rPr>
              <a:t>。 </a:t>
            </a:r>
            <a:r>
              <a:rPr sz="2800"/>
              <a:t> </a:t>
            </a:r>
            <a:endParaRPr sz="2800"/>
          </a:p>
        </p:txBody>
      </p:sp>
      <p:sp>
        <p:nvSpPr>
          <p:cNvPr id="58372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58373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21931D67-D41C-4A90-A0AA-35979B7C92A1}" type="slidenum">
              <a:rPr sz="1400"/>
              <a:t>14</a:t>
            </a:fld>
            <a:endParaRPr lang="en-US"/>
          </a:p>
        </p:txBody>
      </p:sp>
      <p:sp>
        <p:nvSpPr>
          <p:cNvPr id="5837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4C3E2570-1036-4D47-B991-DCD52358A95A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58375" name="TextBox 58374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浙江大学2003 第12讲  公有制企业改革共31页，您现在浏览的是第14页!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418" name=""/>
          <p:cNvSpPr/>
          <p:nvPr>
            <p:ph type="title"/>
          </p:nvPr>
        </p:nvSpPr>
        <p:spPr>
          <a:xfrm>
            <a:off x="685800" y="2286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 lvl="0"/>
            <a:r>
              <a:rPr>
                <a:latin typeface="宋体" pitchFamily="2" charset="-122"/>
              </a:rPr>
              <a:t>恒源祥</a:t>
            </a:r>
            <a:r>
              <a:t>“下市”</a:t>
            </a:r>
          </a:p>
        </p:txBody>
      </p:sp>
      <p:sp>
        <p:nvSpPr>
          <p:cNvPr id="60419" name=""/>
          <p:cNvSpPr/>
          <p:nvPr>
            <p:ph type="body" idx="4294967295"/>
          </p:nvPr>
        </p:nvSpPr>
        <p:spPr>
          <a:xfrm>
            <a:off x="685800" y="1600200"/>
            <a:ext cx="7772400" cy="41148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just">
              <a:lnSpc>
                <a:spcPct val="90000"/>
              </a:lnSpc>
            </a:pPr>
            <a:r>
              <a:t>2000年黄浦区国资局将“万象股份”控股权卖给了民营“世茂集团”。</a:t>
            </a:r>
          </a:p>
          <a:p>
            <a:pPr lvl="0" algn="just">
              <a:lnSpc>
                <a:spcPct val="90000"/>
              </a:lnSpc>
            </a:pPr>
            <a:r>
              <a:t>新股东 “世茂”要将“万象”改造成为专业地产商，免去刘的总经理之职。</a:t>
            </a:r>
          </a:p>
          <a:p>
            <a:pPr lvl="0" algn="just">
              <a:lnSpc>
                <a:spcPct val="90000"/>
              </a:lnSpc>
            </a:pPr>
            <a:r>
              <a:t>经谈判确定由刘融资9600万元收购恒源祥“下市”，组建上海恒源祥投资发展有限公司</a:t>
            </a:r>
          </a:p>
          <a:p>
            <a:pPr lvl="0" algn="just">
              <a:lnSpc>
                <a:spcPct val="90000"/>
              </a:lnSpc>
            </a:pPr>
            <a:r>
              <a:t>由“定牌生产”的战略联盟提供融资。</a:t>
            </a:r>
          </a:p>
          <a:p>
            <a:pPr lvl="0" algn="just">
              <a:lnSpc>
                <a:spcPct val="90000"/>
              </a:lnSpc>
            </a:pPr>
          </a:p>
        </p:txBody>
      </p:sp>
      <p:sp>
        <p:nvSpPr>
          <p:cNvPr id="60420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r>
              <a:rPr sz="1400"/>
              <a:t>2003/5/25</a:t>
            </a:r>
            <a:endParaRPr sz="1400"/>
          </a:p>
        </p:txBody>
      </p:sp>
      <p:sp>
        <p:nvSpPr>
          <p:cNvPr id="60421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8CC994F6-F934-443A-8D05-20D5D1C071DA}" type="slidenum">
              <a:rPr sz="1400"/>
              <a:t>15</a:t>
            </a:fld>
            <a:endParaRPr lang="en-US"/>
          </a:p>
        </p:txBody>
      </p:sp>
      <p:sp>
        <p:nvSpPr>
          <p:cNvPr id="60422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0AA1088A-3224-47C6-BAA3-A1F24D66A3E1}" type="footer">
              <a:rPr sz="1400"/>
              <a:t>浙江大学2003 第12讲 企业改制</a:t>
            </a:fld>
            <a:endParaRPr sz="1400"/>
          </a:p>
        </p:txBody>
      </p:sp>
      <p:sp>
        <p:nvSpPr>
          <p:cNvPr id="60423" name="TextBox 60422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 altLang="en-US">
                <a:ea typeface="宋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浙江大学2003 第12讲  公有制企业改革共31页，您现在浏览的是第15页!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https://d.book118.com/535140344303011044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冲动型模板">
  <a:themeElements>
    <a:clrScheme name="">
      <a:dk1>
        <a:srgbClr val="000066"/>
      </a:dk1>
      <a:lt1>
        <a:srgbClr val="FFFFFF"/>
      </a:lt1>
      <a:dk2>
        <a:srgbClr val="000000"/>
      </a:dk2>
      <a:lt2>
        <a:srgbClr val="FFCC66"/>
      </a:lt2>
      <a:accent1>
        <a:srgbClr val="FF9900"/>
      </a:accent1>
      <a:accent2>
        <a:srgbClr val="000044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366FF"/>
      </a:hlink>
      <a:folHlink>
        <a:srgbClr val="FFFF00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CCECFF"/>
        </a:dk1>
        <a:lt1>
          <a:srgbClr val="000000"/>
        </a:lt1>
        <a:dk2>
          <a:srgbClr val="6699FF"/>
        </a:dk2>
        <a:lt2>
          <a:srgbClr val="000066"/>
        </a:lt2>
        <a:accent1>
          <a:srgbClr val="33CCCC"/>
        </a:accent1>
        <a:accent2>
          <a:srgbClr val="0099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FF"/>
        </a:hlink>
        <a:folHlink>
          <a:srgbClr val="3366FF"/>
        </a:folHlink>
      </a:clrScheme>
    </a:extraClrScheme>
    <a:extraClrScheme>
      <a:clrScheme name="">
        <a:dk1>
          <a:srgbClr val="000066"/>
        </a:dk1>
        <a:lt1>
          <a:srgbClr val="FFFFFF"/>
        </a:lt1>
        <a:dk2>
          <a:srgbClr val="000000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66FF"/>
        </a:hlink>
        <a:folHlink>
          <a:srgbClr val="FFFF00"/>
        </a:folHlink>
      </a:clrScheme>
    </a:extraClrScheme>
    <a:extraClrScheme>
      <a:clrScheme name="">
        <a:dk1>
          <a:srgbClr val="FFFFFF"/>
        </a:dk1>
        <a:lt1>
          <a:srgbClr val="000000"/>
        </a:lt1>
        <a:dk2>
          <a:srgbClr val="DDDDDD"/>
        </a:dk2>
        <a:lt2>
          <a:srgbClr val="000000"/>
        </a:lt2>
        <a:accent1>
          <a:srgbClr val="CBCBCB"/>
        </a:accent1>
        <a:accent2>
          <a:srgbClr val="C0C0C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4D4D4D"/>
        </a:hlink>
        <a:folHlink>
          <a:srgbClr val="868686"/>
        </a:folHlink>
      </a:clrScheme>
    </a:extraClrScheme>
    <a:extraClrScheme>
      <a:clrScheme name="">
        <a:dk1>
          <a:srgbClr val="660033"/>
        </a:dk1>
        <a:lt1>
          <a:srgbClr val="FFFFFF"/>
        </a:lt1>
        <a:dk2>
          <a:srgbClr val="000000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B20059"/>
        </a:hlink>
        <a:folHlink>
          <a:srgbClr val="FF6699"/>
        </a:folHlink>
      </a:clrScheme>
    </a:extraClrScheme>
    <a:extraClrScheme>
      <a:clrScheme name="">
        <a:dk1>
          <a:srgbClr val="663300"/>
        </a:dk1>
        <a:lt1>
          <a:srgbClr val="FFFFFF"/>
        </a:lt1>
        <a:dk2>
          <a:srgbClr val="0000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6633"/>
        </a:hlink>
        <a:folHlink>
          <a:srgbClr val="FF6699"/>
        </a:folHlink>
      </a:clrScheme>
    </a:extraClrScheme>
    <a:extraClrScheme>
      <a:clrScheme name="">
        <a:dk1>
          <a:srgbClr val="003300"/>
        </a:dk1>
        <a:lt1>
          <a:srgbClr val="FFFFFF"/>
        </a:lt1>
        <a:dk2>
          <a:srgbClr val="0000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00"/>
        </a:hlink>
        <a:folHlink>
          <a:srgbClr val="009999"/>
        </a:folHlink>
      </a:clrScheme>
    </a:extraClrScheme>
  </a:extraClrScheme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Times New Roman</vt:lpstr>
      <vt:lpstr>宋体</vt:lpstr>
      <vt:lpstr>黑体</vt:lpstr>
      <vt:lpstr>楷体_GB2312</vt:lpstr>
      <vt:lpstr>楷体</vt:lpstr>
      <vt:lpstr>Office Theme</vt:lpstr>
      <vt:lpstr>第12讲 公有制企业改制</vt:lpstr>
      <vt:lpstr>PowerPoint Presentation</vt:lpstr>
      <vt:lpstr>公有制企业的性质(一)</vt:lpstr>
      <vt:lpstr>公有制企业的性质(二)</vt:lpstr>
      <vt:lpstr>真的消灭了私人产权？</vt:lpstr>
      <vt:lpstr>计划还是市场？</vt:lpstr>
      <vt:lpstr>改制兵分五路</vt:lpstr>
      <vt:lpstr>案例1：埃通公司经理持股</vt:lpstr>
      <vt:lpstr>案例1：埃通公司经理持股 (续2)</vt:lpstr>
      <vt:lpstr>PowerPoint Presentation</vt:lpstr>
      <vt:lpstr>PowerPoint Presentation</vt:lpstr>
      <vt:lpstr>案例3：美的MBO</vt:lpstr>
      <vt:lpstr>案例3：美的MBO</vt:lpstr>
      <vt:lpstr>案例4：恒源祥“下市”</vt:lpstr>
      <vt:lpstr>恒源祥“下市”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2024-09-07T08:15:24.002</cp:lastPrinted>
  <dcterms:created xsi:type="dcterms:W3CDTF">2024-09-07T00:15:24Z</dcterms:created>
  <dcterms:modified xsi:type="dcterms:W3CDTF">2024-09-07T00:15:25Z</dcterms:modified>
</cp:coreProperties>
</file>