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UKNEEP+MS-UIGothic"/>
      <p:regular r:id="rId16"/>
    </p:embeddedFont>
    <p:embeddedFont>
      <p:font typeface="JRVAPK+VPGSHS+MicrosoftYaHei-Bold"/>
      <p:regular r:id="rId17"/>
    </p:embeddedFont>
    <p:embeddedFont>
      <p:font typeface="BKDQJJ+KNNHID+MicrosoftYaHei"/>
      <p:regular r:id="rId18"/>
    </p:embeddedFont>
    <p:embeddedFont>
      <p:font typeface="LMVMNI+KNNHID+MicrosoftYaHei"/>
      <p:regular r:id="rId19"/>
    </p:embeddedFont>
    <p:embeddedFont>
      <p:font typeface="PRPOQE+KMLTRO+MS-Gothic"/>
      <p:regular r:id="rId20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5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688C20-2DFA-4692-99DF-4762A8464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D97897-E07E-466F-8F42-4B5D1F54E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4F9C22-DB0F-4C47-8FC9-A3E48A7FB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3BEB4E-6856-4D3B-B9B8-8E740D56C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22B576-536E-4051-B5DC-937543CB3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9FBBA4-1598-494F-8D68-E3A311C84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C3890E-1632-46B0-817D-7832F11DB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7E25DA-B88F-4493-9B83-BC0627F4D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A3240A-977C-4C78-AA89-E84CE2226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50EBDA-4EBE-4609-BAD1-AE0684C5F9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02347D-3296-4FF6-B4FA-0525C49F4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521312230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3580" y="2160789"/>
            <a:ext cx="6600825" cy="247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4950">
                <a:solidFill>
                  <a:srgbClr val="000000"/>
                </a:solidFill>
                <a:latin typeface="UKNEEP+MS-UIGothic"/>
                <a:cs typeface="UKNEEP+MS-UIGothic"/>
              </a:rPr>
              <a:t>酸多巴胺</a:t>
            </a:r>
            <a:r>
              <a:rPr sz="495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4950">
                <a:solidFill>
                  <a:srgbClr val="000000"/>
                </a:solidFill>
                <a:latin typeface="UKNEEP+MS-UIGothic"/>
                <a:cs typeface="UKNEEP+MS-UIGothic"/>
              </a:rPr>
              <a:t>量及</a:t>
            </a:r>
            <a:r>
              <a:rPr sz="4950">
                <a:solidFill>
                  <a:srgbClr val="000000"/>
                </a:solidFill>
                <a:latin typeface="SimSun"/>
                <a:cs typeface="SimSun"/>
              </a:rPr>
              <a:t>药</a:t>
            </a:r>
          </a:p>
          <a:p>
            <a:pPr marL="0" marR="0">
              <a:lnSpc>
                <a:spcPts val="4950"/>
              </a:lnSpc>
              <a:spcBef>
                <a:spcPts val="2180"/>
              </a:spcBef>
              <a:spcAft>
                <a:spcPct val="0"/>
              </a:spcAft>
            </a:pPr>
            <a:r>
              <a:rPr sz="4950">
                <a:solidFill>
                  <a:srgbClr val="000000"/>
                </a:solidFill>
                <a:latin typeface="UKNEEP+MS-UIGothic"/>
                <a:cs typeface="UKNEEP+MS-UIGothic"/>
              </a:rPr>
              <a:t>理作用</a:t>
            </a:r>
            <a:r>
              <a:rPr sz="49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4950">
                <a:solidFill>
                  <a:srgbClr val="000000"/>
                </a:solidFill>
                <a:latin typeface="UKNEEP+MS-UIGothic"/>
                <a:cs typeface="UKNEEP+MS-UIGothic"/>
              </a:rPr>
              <a:t>理</a:t>
            </a:r>
            <a:r>
              <a:rPr sz="495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000000"/>
                </a:solidFill>
                <a:latin typeface="UKNEEP+MS-UIGothic"/>
                <a:cs typeface="UKNEEP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779395" y="2711132"/>
            <a:ext cx="2743200" cy="2223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200"/>
              </a:lnSpc>
              <a:spcBef>
                <a:spcPct val="0"/>
              </a:spcBef>
              <a:spcAft>
                <a:spcPct val="0"/>
              </a:spcAft>
            </a:pPr>
            <a:r>
              <a:rPr sz="7200">
                <a:solidFill>
                  <a:srgbClr val="0084FF"/>
                </a:solidFill>
                <a:latin typeface="UKNEEP+MS-UIGothic"/>
                <a:cs typeface="UKNEEP+MS-UIGothic"/>
              </a:rPr>
              <a:t>目</a:t>
            </a:r>
            <a:r>
              <a:rPr sz="7200">
                <a:solidFill>
                  <a:srgbClr val="0084FF"/>
                </a:solidFill>
                <a:latin typeface="SimSun"/>
                <a:cs typeface="SimSun"/>
              </a:rPr>
              <a:t>录</a:t>
            </a:r>
          </a:p>
          <a:p>
            <a:pPr marL="59054" marR="0">
              <a:lnSpc>
                <a:spcPts val="2500"/>
              </a:lnSpc>
              <a:spcBef>
                <a:spcPts val="112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JRVAPK+VPGSHS+MicrosoftYaHei-Bold"/>
                <a:cs typeface="JRVAPK+VPGSHS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9025" y="1096736"/>
            <a:ext cx="6115050" cy="3346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264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JRVAPK+VPGSHS+MicrosoftYaHei-Bold"/>
                <a:cs typeface="JRVAPK+VPGSHS+MicrosoftYaHei-Bold"/>
              </a:rPr>
              <a:t>01</a:t>
            </a:r>
          </a:p>
          <a:p>
            <a:pPr marL="0" marR="0">
              <a:lnSpc>
                <a:spcPts val="5400"/>
              </a:lnSpc>
              <a:spcBef>
                <a:spcPts val="280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5400">
                <a:solidFill>
                  <a:srgbClr val="000000"/>
                </a:solidFill>
                <a:latin typeface="UKNEEP+MS-UIGothic"/>
                <a:cs typeface="UKNEEP+MS-UIGothic"/>
              </a:rPr>
              <a:t>酸多巴胺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简</a:t>
            </a:r>
            <a:r>
              <a:rPr sz="5400">
                <a:solidFill>
                  <a:srgbClr val="000000"/>
                </a:solidFill>
                <a:latin typeface="UKNEEP+MS-UIGothic"/>
                <a:cs typeface="UKNEEP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盐</a:t>
            </a:r>
            <a:r>
              <a:rPr sz="3000">
                <a:solidFill>
                  <a:srgbClr val="0084FF"/>
                </a:solidFill>
                <a:latin typeface="UKNEEP+MS-UIGothic"/>
                <a:cs typeface="UKNEEP+MS-UIGothic"/>
              </a:rPr>
              <a:t>酸多巴胺的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发现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97390" y="2004055"/>
            <a:ext cx="985234" cy="50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15">
                <a:solidFill>
                  <a:srgbClr val="0084FF"/>
                </a:solidFill>
                <a:latin typeface="JRVAPK+VPGSHS+MicrosoftYaHei-Bold"/>
                <a:cs typeface="JRVAPK+VPGSHS+MicrosoftYaHei-Bold"/>
              </a:rPr>
              <a:t>1910</a:t>
            </a:r>
            <a:r>
              <a:rPr sz="1550">
                <a:solidFill>
                  <a:srgbClr val="0084FF"/>
                </a:solidFill>
                <a:latin typeface="UKNEEP+MS-UIGothic"/>
                <a:cs typeface="UKNEEP+MS-UIGothic"/>
              </a:rPr>
              <a:t>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825040" cy="1056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卡西米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尔</a:t>
            </a:r>
            <a:r>
              <a:rPr sz="1350">
                <a:solidFill>
                  <a:srgbClr val="000000"/>
                </a:solidFill>
                <a:latin typeface="BKDQJJ+KNNHID+MicrosoftYaHei"/>
                <a:cs typeface="BKDQJJ+KNNHID+MicrosoftYaHei"/>
              </a:rPr>
              <a:t>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冯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克首次从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肾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上腺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中分离出具有升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作用的生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物活性物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，命名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BKDQJJ+KNNHID+MicrosoftYaHei"/>
                <a:cs typeface="BKDQJJ+KNNHID+MicrosoftYaHei"/>
              </a:rPr>
              <a:t>“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多巴胺</a:t>
            </a:r>
            <a:r>
              <a:rPr sz="1350">
                <a:solidFill>
                  <a:srgbClr val="000000"/>
                </a:solidFill>
                <a:latin typeface="BKDQJJ+KNNHID+MicrosoftYaHei"/>
                <a:cs typeface="BKDQJJ+KNNHID+MicrosoftYaHei"/>
              </a:rPr>
              <a:t>”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97390" y="4147815"/>
            <a:ext cx="985234" cy="50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15">
                <a:solidFill>
                  <a:srgbClr val="0084FF"/>
                </a:solidFill>
                <a:latin typeface="JRVAPK+VPGSHS+MicrosoftYaHei-Bold"/>
                <a:cs typeface="JRVAPK+VPGSHS+MicrosoftYaHei-Bold"/>
              </a:rPr>
              <a:t>1950</a:t>
            </a:r>
            <a:r>
              <a:rPr sz="1550">
                <a:solidFill>
                  <a:srgbClr val="0084FF"/>
                </a:solidFill>
                <a:latin typeface="UKNEEP+MS-UIGothic"/>
                <a:cs typeface="UKNEEP+MS-UIGothic"/>
              </a:rPr>
              <a:t>年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0567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亨奇和托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马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斯从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肾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上腺髓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中分离出具有升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作用的生物活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性物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，命名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BKDQJJ+KNNHID+MicrosoftYaHei"/>
                <a:cs typeface="BKDQJJ+KNNHID+MicrosoftYaHei"/>
              </a:rPr>
              <a:t>“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多巴胺</a:t>
            </a:r>
            <a:r>
              <a:rPr sz="1350">
                <a:solidFill>
                  <a:srgbClr val="000000"/>
                </a:solidFill>
                <a:latin typeface="BKDQJJ+KNNHID+MicrosoftYaHei"/>
                <a:cs typeface="BKDQJJ+KNNHID+MicrosoftYaHei"/>
              </a:rPr>
              <a:t>”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盐</a:t>
            </a:r>
            <a:r>
              <a:rPr sz="3000">
                <a:solidFill>
                  <a:srgbClr val="0084FF"/>
                </a:solidFill>
                <a:latin typeface="UKNEEP+MS-UIGothic"/>
                <a:cs typeface="UKNEEP+MS-UIGothic"/>
              </a:rPr>
              <a:t>酸多巴胺的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结</a:t>
            </a:r>
            <a:r>
              <a:rPr sz="3000">
                <a:solidFill>
                  <a:srgbClr val="0084FF"/>
                </a:solidFill>
                <a:latin typeface="UKNEEP+MS-UIGothic"/>
                <a:cs typeface="UKNEEP+MS-UIGothic"/>
              </a:rPr>
              <a:t>构与性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结</a:t>
            </a:r>
            <a:r>
              <a:rPr sz="1550">
                <a:solidFill>
                  <a:srgbClr val="0084FF"/>
                </a:solidFill>
                <a:latin typeface="UKNEEP+MS-UIGothic"/>
                <a:cs typeface="UKNEEP+MS-UIGothic"/>
              </a:rPr>
              <a:t>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4679" cy="748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多巴胺是一种含有儿茶酚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的芳香族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氨基酸，分子式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BKDQJJ+KNNHID+MicrosoftYaHei"/>
                <a:cs typeface="BKDQJJ+KNNHID+MicrosoftYaHei"/>
              </a:rPr>
              <a:t>C8H11NO2</a:t>
            </a:r>
            <a:r>
              <a:rPr sz="1350">
                <a:solidFill>
                  <a:srgbClr val="000000"/>
                </a:solidFill>
                <a:latin typeface="UKNEEP+MS-UIGothic"/>
                <a:cs typeface="UKNEEP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UKNEEP+MS-UIGothic"/>
                <a:cs typeface="UKNEEP+MS-UIGothic"/>
              </a:rPr>
              <a:t>性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285611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KNEEP+MS-UIGothic"/>
                <a:cs typeface="UKNEEP+MS-UIGothic"/>
              </a:rPr>
              <a:t>多巴胺是一种白色或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FFFFFF"/>
                </a:solidFill>
                <a:latin typeface="UKNEEP+MS-UIGothic"/>
                <a:cs typeface="UKNEEP+MS-UIGothic"/>
              </a:rPr>
              <a:t>白色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FFFFFF"/>
                </a:solidFill>
                <a:latin typeface="UKNEEP+MS-UIGothic"/>
                <a:cs typeface="UKNEEP+MS-UIGothic"/>
              </a:rPr>
              <a:t>晶粉末，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KNEEP+MS-UIGothic"/>
                <a:cs typeface="UKNEEP+MS-UIGothic"/>
              </a:rPr>
              <a:t>无臭，味微甜，易溶于水，微溶于乙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KNEEP+MS-UIGothic"/>
                <a:cs typeface="UKNEEP+MS-UIGothic"/>
              </a:rPr>
              <a:t>醇和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氯</a:t>
            </a:r>
            <a:r>
              <a:rPr sz="1350">
                <a:solidFill>
                  <a:srgbClr val="FFFFFF"/>
                </a:solidFill>
                <a:latin typeface="UKNEEP+MS-UIGothic"/>
                <a:cs typeface="UKNEEP+MS-UIGothic"/>
              </a:rPr>
              <a:t>仿，不溶于乙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醚</a:t>
            </a:r>
            <a:r>
              <a:rPr sz="1350">
                <a:solidFill>
                  <a:srgbClr val="FFFFFF"/>
                </a:solidFill>
                <a:latin typeface="UKNEEP+MS-UIGothic"/>
                <a:cs typeface="UKNEEP+MS-UIGothic"/>
              </a:rPr>
              <a:t>、苯、丙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酮</a:t>
            </a:r>
            <a:r>
              <a:rPr sz="1350">
                <a:solidFill>
                  <a:srgbClr val="FFFFFF"/>
                </a:solidFill>
                <a:latin typeface="UKNEEP+MS-UIGothic"/>
                <a:cs typeface="UKNEEP+MS-UIGothic"/>
              </a:rPr>
              <a:t>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KNEEP+MS-UIGothic"/>
                <a:cs typeface="UKNEEP+MS-UIGothic"/>
              </a:rPr>
              <a:t>汽油。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盐</a:t>
            </a:r>
            <a:r>
              <a:rPr sz="3000">
                <a:solidFill>
                  <a:srgbClr val="0084FF"/>
                </a:solidFill>
                <a:latin typeface="UKNEEP+MS-UIGothic"/>
                <a:cs typeface="UKNEEP+MS-UIGothic"/>
              </a:rPr>
              <a:t>酸多巴胺的合成与生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NEEP+MS-UIGothic"/>
                <a:cs typeface="UKNEEP+MS-UIGothic"/>
              </a:rPr>
              <a:t>合成方法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45269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多巴胺可以通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化学合成法或生物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酵法生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NEEP+MS-UIGothic"/>
                <a:cs typeface="UKNEEP+MS-UIGothic"/>
              </a:rPr>
              <a:t>生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产</a:t>
            </a:r>
            <a:r>
              <a:rPr sz="2300" spc="25">
                <a:solidFill>
                  <a:srgbClr val="0084FF"/>
                </a:solidFill>
                <a:latin typeface="UKNEEP+MS-UIGothic"/>
                <a:cs typeface="UKNEEP+MS-UIGothic"/>
              </a:rPr>
              <a:t>工</a:t>
            </a:r>
            <a:r>
              <a:rPr sz="2300">
                <a:solidFill>
                  <a:srgbClr val="0084FF"/>
                </a:solidFill>
                <a:latin typeface="SimSun"/>
                <a:cs typeface="SimSun"/>
              </a:rPr>
              <a:t>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15416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多巴胺的生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包括原料准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、化学反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、分离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纯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化、精制和干燥等步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骤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096736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JRVAPK+VPGSHS+MicrosoftYaHei-Bold"/>
                <a:cs typeface="JRVAPK+VPGSHS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025" y="2443400"/>
            <a:ext cx="6515100" cy="270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5400">
                <a:solidFill>
                  <a:srgbClr val="000000"/>
                </a:solidFill>
                <a:latin typeface="UKNEEP+MS-UIGothic"/>
                <a:cs typeface="UKNEEP+MS-UIGothic"/>
              </a:rPr>
              <a:t>酸多巴胺的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5400">
                <a:solidFill>
                  <a:srgbClr val="000000"/>
                </a:solidFill>
                <a:latin typeface="UKNEEP+MS-UIGothic"/>
                <a:cs typeface="UKNEEP+MS-UIGothic"/>
              </a:rPr>
              <a:t>量</a:t>
            </a:r>
          </a:p>
          <a:p>
            <a:pPr marL="0" marR="0">
              <a:lnSpc>
                <a:spcPts val="5400"/>
              </a:lnSpc>
              <a:spcBef>
                <a:spcPts val="237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UKNEEP+MS-UIGothic"/>
                <a:cs typeface="UKNEEP+MS-UIGothic"/>
              </a:rPr>
              <a:t>与使用方法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盐</a:t>
            </a:r>
            <a:r>
              <a:rPr sz="3000">
                <a:solidFill>
                  <a:srgbClr val="0084FF"/>
                </a:solidFill>
                <a:latin typeface="UKNEEP+MS-UIGothic"/>
                <a:cs typeface="UKNEEP+MS-UIGothic"/>
              </a:rPr>
              <a:t>酸多巴胺的常用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剂</a:t>
            </a:r>
            <a:r>
              <a:rPr sz="3000">
                <a:solidFill>
                  <a:srgbClr val="0084FF"/>
                </a:solidFill>
                <a:latin typeface="UKNEEP+MS-UIGothic"/>
                <a:cs typeface="UKNEEP+MS-UIGothic"/>
              </a:rPr>
              <a:t>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39" y="170995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UKNEEP+MS-UIGothic"/>
                <a:cs typeface="UKNEEP+MS-UIGothic"/>
              </a:rPr>
              <a:t>常用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剂</a:t>
            </a:r>
            <a:r>
              <a:rPr sz="2000" spc="25">
                <a:solidFill>
                  <a:srgbClr val="FFFDFD"/>
                </a:solidFill>
                <a:latin typeface="UKNEEP+MS-UIGothic"/>
                <a:cs typeface="UKNEEP+MS-UIGothic"/>
              </a:rPr>
              <a:t>量范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剂</a:t>
            </a:r>
            <a:r>
              <a:rPr sz="2000" spc="25">
                <a:solidFill>
                  <a:srgbClr val="FFFDFD"/>
                </a:solidFill>
                <a:latin typeface="UKNEEP+MS-UIGothic"/>
                <a:cs typeface="UKNEEP+MS-UIGothic"/>
              </a:rPr>
              <a:t>量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调</a:t>
            </a:r>
            <a:r>
              <a:rPr sz="2000">
                <a:solidFill>
                  <a:srgbClr val="FFFDFD"/>
                </a:solidFill>
                <a:latin typeface="UKNEEP+MS-UIGothic"/>
                <a:cs typeface="UKNEEP+MS-UIGothic"/>
              </a:rPr>
              <a:t>整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91260" y="2452742"/>
            <a:ext cx="3547262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酸多巴胺的常用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量范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围为</a:t>
            </a:r>
            <a:r>
              <a:rPr sz="1500">
                <a:solidFill>
                  <a:srgbClr val="FFFDFD"/>
                </a:solidFill>
                <a:latin typeface="BKDQJJ+KNNHID+MicrosoftYaHei"/>
                <a:cs typeface="BKDQJJ+KNNHID+MicrosoftYaHei"/>
              </a:rPr>
              <a:t>2-20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微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克</a:t>
            </a:r>
            <a:r>
              <a:rPr sz="1500">
                <a:solidFill>
                  <a:srgbClr val="FFFDFD"/>
                </a:solidFill>
                <a:latin typeface="BKDQJJ+KNNHID+MicrosoftYaHei"/>
                <a:cs typeface="BKDQJJ+KNNHID+MicrosoftYaHei"/>
              </a:rPr>
              <a:t>/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千克</a:t>
            </a:r>
            <a:r>
              <a:rPr sz="1500">
                <a:solidFill>
                  <a:srgbClr val="FFFDFD"/>
                </a:solidFill>
                <a:latin typeface="BKDQJJ+KNNHID+MicrosoftYaHei"/>
                <a:cs typeface="BKDQJJ+KNNHID+MicrosoftYaHei"/>
              </a:rPr>
              <a:t>/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钟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，具体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根据患者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的病情和医生的指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导进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整。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在使用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程中，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根据患者的反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监测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时调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量，以确保治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疗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效果和安全性。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0059" y="385371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剂</a:t>
            </a:r>
            <a:r>
              <a:rPr sz="2000" spc="25">
                <a:solidFill>
                  <a:srgbClr val="FFFDFD"/>
                </a:solidFill>
                <a:latin typeface="UKNEEP+MS-UIGothic"/>
                <a:cs typeface="UKNEEP+MS-UIGothic"/>
              </a:rPr>
              <a:t>量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2000">
                <a:solidFill>
                  <a:srgbClr val="FFFDFD"/>
                </a:solidFill>
                <a:latin typeface="UKNEEP+MS-UIGothic"/>
                <a:cs typeface="UKNEEP+MS-UIGothic"/>
              </a:rPr>
              <a:t>算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酸多巴胺的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根据患者的体重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算，并根据病情需要逐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增加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DFD"/>
                </a:solidFill>
                <a:latin typeface="UKNEEP+MS-UIGothic"/>
                <a:cs typeface="UKNEEP+MS-UIGothic"/>
              </a:rPr>
              <a:t>量。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盐</a:t>
            </a:r>
            <a:r>
              <a:rPr sz="3000">
                <a:solidFill>
                  <a:srgbClr val="0084FF"/>
                </a:solidFill>
                <a:latin typeface="UKNEEP+MS-UIGothic"/>
                <a:cs typeface="UKNEEP+MS-UIGothic"/>
              </a:rPr>
              <a:t>酸多巴胺的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给药</a:t>
            </a:r>
            <a:r>
              <a:rPr sz="3000">
                <a:solidFill>
                  <a:srgbClr val="0084FF"/>
                </a:solidFill>
                <a:latin typeface="UKNEEP+MS-UIGothic"/>
                <a:cs typeface="UKNEEP+MS-UIGothic"/>
              </a:rPr>
              <a:t>方式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NEEP+MS-UIGothic"/>
                <a:cs typeface="UKNEEP+MS-UIGothic"/>
              </a:rPr>
              <a:t>口服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给药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酸多巴胺也可以口服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给药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，但吸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收效果不如静脉注射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稳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定，因此不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常用。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NEEP+MS-UIGothic"/>
                <a:cs typeface="UKNEEP+MS-UIGothic"/>
              </a:rPr>
              <a:t>静脉注射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0670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酸多巴胺主要通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静脉注射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115" y="3094728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，一般使用微量注射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泵进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行精</a:t>
            </a:r>
          </a:p>
          <a:p>
            <a:pPr marL="1333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确控制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给药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速度。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35018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NEEP+MS-UIGothic"/>
                <a:cs typeface="UKNEEP+MS-UIGothic"/>
              </a:rPr>
              <a:t>其他</a:t>
            </a:r>
            <a:r>
              <a:rPr sz="2300" spc="23">
                <a:solidFill>
                  <a:srgbClr val="0084FF"/>
                </a:solidFill>
                <a:latin typeface="SimSun"/>
                <a:cs typeface="SimSun"/>
              </a:rPr>
              <a:t>给药</a:t>
            </a:r>
            <a:r>
              <a:rPr sz="2300" spc="25">
                <a:solidFill>
                  <a:srgbClr val="0084FF"/>
                </a:solidFill>
                <a:latin typeface="UKNEEP+MS-UIGothic"/>
                <a:cs typeface="UKNEEP+MS-UIGothic"/>
              </a:rPr>
              <a:t>方式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886063"/>
            <a:ext cx="328612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酸多巴胺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可以通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其他途径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5160383"/>
            <a:ext cx="3358008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，如气管内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给药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或腹腔内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给药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等，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些方式在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床上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少。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盐</a:t>
            </a:r>
            <a:r>
              <a:rPr sz="3000">
                <a:solidFill>
                  <a:srgbClr val="0084FF"/>
                </a:solidFill>
                <a:latin typeface="UKNEEP+MS-UIGothic"/>
                <a:cs typeface="UKNEEP+MS-UIGothic"/>
              </a:rPr>
              <a:t>酸多巴胺的用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药时</a:t>
            </a:r>
            <a:r>
              <a:rPr sz="3000">
                <a:solidFill>
                  <a:srgbClr val="0084FF"/>
                </a:solidFill>
                <a:latin typeface="UKNEEP+MS-UIGothic"/>
                <a:cs typeface="UKNEEP+MS-UIGothic"/>
              </a:rPr>
              <a:t>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UKNEEP+MS-UIGothic"/>
                <a:cs typeface="UKNEEP+MS-UIGothic"/>
              </a:rPr>
              <a:t>急救用</a:t>
            </a:r>
            <a:r>
              <a:rPr sz="2000">
                <a:solidFill>
                  <a:srgbClr val="0084FF"/>
                </a:solidFill>
                <a:latin typeface="SimSun"/>
                <a:cs typeface="SimSun"/>
              </a:rPr>
              <a:t>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8165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UKNEEP+MS-UIGothic"/>
                <a:cs typeface="UKNEEP+MS-UIGothic"/>
              </a:rPr>
              <a:t>短期治</a:t>
            </a:r>
            <a:r>
              <a:rPr sz="2000">
                <a:solidFill>
                  <a:srgbClr val="0084FF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720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84FF"/>
                </a:solidFill>
                <a:latin typeface="SimSun"/>
                <a:cs typeface="SimSun"/>
              </a:rPr>
              <a:t>长</a:t>
            </a:r>
            <a:r>
              <a:rPr sz="2000" spc="25">
                <a:solidFill>
                  <a:srgbClr val="0084FF"/>
                </a:solidFill>
                <a:latin typeface="UKNEEP+MS-UIGothic"/>
                <a:cs typeface="UKNEEP+MS-UIGothic"/>
              </a:rPr>
              <a:t>期治</a:t>
            </a:r>
            <a:r>
              <a:rPr sz="2000">
                <a:solidFill>
                  <a:srgbClr val="0084FF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2175" y="4031988"/>
            <a:ext cx="3138933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酸多巴胺常用于急救治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，如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脏骤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停、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重低血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等情况，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以迅速提升血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、改善心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灌注。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993454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酸多巴胺通常用于短期治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重感染、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创伤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等情况下的休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克状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，待病情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稳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定后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时调</a:t>
            </a:r>
          </a:p>
          <a:p>
            <a:pPr marL="762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整治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方案。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在某些特殊情况下，如慢性心力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衰竭等，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酸多巴胺可以作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为长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期治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辅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物，但需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格掌</a:t>
            </a:r>
          </a:p>
          <a:p>
            <a:pPr marL="476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握用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指征和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000000"/>
                </a:solidFill>
                <a:latin typeface="UKNEEP+MS-UIGothic"/>
                <a:cs typeface="UKNEEP+MS-UIGothic"/>
              </a:rPr>
              <a:t>量。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9025" y="1096736"/>
            <a:ext cx="6800850" cy="3346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264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JRVAPK+VPGSHS+MicrosoftYaHei-Bold"/>
                <a:cs typeface="JRVAPK+VPGSHS+MicrosoftYaHei-Bold"/>
              </a:rPr>
              <a:t>03</a:t>
            </a:r>
          </a:p>
          <a:p>
            <a:pPr marL="0" marR="0">
              <a:lnSpc>
                <a:spcPts val="5400"/>
              </a:lnSpc>
              <a:spcBef>
                <a:spcPts val="280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5400">
                <a:solidFill>
                  <a:srgbClr val="000000"/>
                </a:solidFill>
                <a:latin typeface="UKNEEP+MS-UIGothic"/>
                <a:cs typeface="UKNEEP+MS-UIGothic"/>
              </a:rPr>
              <a:t>酸多巴胺的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5400">
                <a:solidFill>
                  <a:srgbClr val="000000"/>
                </a:solidFill>
                <a:latin typeface="UKNEEP+MS-UIGothic"/>
                <a:cs typeface="UKNEEP+MS-UIGothic"/>
              </a:rPr>
              <a:t>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025" y="3430825"/>
            <a:ext cx="2400300" cy="171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UKNEEP+MS-UIGothic"/>
                <a:cs typeface="UKNEEP+MS-UIGothic"/>
              </a:rPr>
              <a:t>作用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https://d.book118.com/535213122301011101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SimSun</vt:lpstr>
      <vt:lpstr>UKNEEP+MS-UIGothic</vt:lpstr>
      <vt:lpstr>JRVAPK+VPGSHS+MicrosoftYaHei-Bold</vt:lpstr>
      <vt:lpstr>BKDQJJ+KNNHID+MicrosoftYaHei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2024-09-10T09:19:55.268</cp:lastPrinted>
  <dcterms:created xsi:type="dcterms:W3CDTF">2024-09-10T01:19:55Z</dcterms:created>
  <dcterms:modified xsi:type="dcterms:W3CDTF">2024-09-10T01:19:56Z</dcterms:modified>
</cp:coreProperties>
</file>