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00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0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4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image" Target="../media/image3.png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10" Type="http://schemas.openxmlformats.org/officeDocument/2006/relationships/tags" Target="../tags/tag18.xml" /><Relationship Id="rId11" Type="http://schemas.openxmlformats.org/officeDocument/2006/relationships/tags" Target="../tags/tag19.xml" /><Relationship Id="rId12" Type="http://schemas.openxmlformats.org/officeDocument/2006/relationships/tags" Target="../tags/tag20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image" Target="../media/image4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image" Target="../media/image5.png" /><Relationship Id="rId9" Type="http://schemas.openxmlformats.org/officeDocument/2006/relationships/tags" Target="../tags/tag1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image" Target="../media/image6.png" /><Relationship Id="rId11" Type="http://schemas.openxmlformats.org/officeDocument/2006/relationships/tags" Target="../tags/tag29.xml" /><Relationship Id="rId12" Type="http://schemas.openxmlformats.org/officeDocument/2006/relationships/image" Target="../media/image7.png" /><Relationship Id="rId13" Type="http://schemas.openxmlformats.org/officeDocument/2006/relationships/tags" Target="../tags/tag30.xml" /><Relationship Id="rId14" Type="http://schemas.openxmlformats.org/officeDocument/2006/relationships/tags" Target="../tags/tag31.xml" /><Relationship Id="rId15" Type="http://schemas.openxmlformats.org/officeDocument/2006/relationships/tags" Target="../tags/tag32.xml" /><Relationship Id="rId16" Type="http://schemas.openxmlformats.org/officeDocument/2006/relationships/tags" Target="../tags/tag33.xml" /><Relationship Id="rId17" Type="http://schemas.openxmlformats.org/officeDocument/2006/relationships/tags" Target="../tags/tag34.xml" /><Relationship Id="rId18" Type="http://schemas.openxmlformats.org/officeDocument/2006/relationships/tags" Target="../tags/tag3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1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7.xml" /><Relationship Id="rId4" Type="http://schemas.openxmlformats.org/officeDocument/2006/relationships/image" Target="../media/image8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image" Target="../media/image9.png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image" Target="../media/image9.png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image" Target="../media/image9.png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image" Target="../media/image2.png" /><Relationship Id="rId6" Type="http://schemas.openxmlformats.org/officeDocument/2006/relationships/tags" Target="../tags/tag96.xml" /><Relationship Id="rId7" Type="http://schemas.openxmlformats.org/officeDocument/2006/relationships/image" Target="../media/image3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4B54D-04F4-4669-BC68-B078D17A5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B3AA2-9B5E-46F4-A61A-A03AB495F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B3DC6-772A-4248-85FB-16C91459D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879087-4339-422F-9318-03053432B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95F988-77A8-4870-906F-33912DC65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F3FC9E-B8E3-4BAC-843B-17D2992B1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5D835A-F70B-4FF0-B942-2AE73416B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78F71C-2647-4929-9E16-87B7EB846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D8F747-6762-4756-A859-AB6CB25F2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36603-1FD4-4378-8D92-316819EF3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54898-90E2-43C8-B718-F24816A90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55" name="图片 9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72" name="任意多边形: 形状 14"/>
          <p:cNvSpPr/>
          <p:nvPr>
            <p:custDataLst>
              <p:tags r:id="rId4"/>
            </p:custDataLst>
          </p:nvPr>
        </p:nvSpPr>
        <p:spPr>
          <a:xfrm>
            <a:off x="7379336" y="2026284"/>
            <a:ext cx="4812664" cy="4824233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812664" h="4824233">
                <a:moveTo>
                  <a:pt x="4812664" y="4774197"/>
                </a:moveTo>
                <a:lnTo>
                  <a:pt x="4812664" y="4824233"/>
                </a:lnTo>
                <a:lnTo>
                  <a:pt x="4768382" y="4824233"/>
                </a:lnTo>
                <a:close/>
                <a:moveTo>
                  <a:pt x="3274582" y="0"/>
                </a:moveTo>
                <a:cubicBezTo>
                  <a:pt x="3726708" y="0"/>
                  <a:pt x="4157432" y="94102"/>
                  <a:pt x="4549197" y="264275"/>
                </a:cubicBezTo>
                <a:lnTo>
                  <a:pt x="4812664" y="394617"/>
                </a:lnTo>
                <a:lnTo>
                  <a:pt x="4812664" y="1951632"/>
                </a:lnTo>
                <a:lnTo>
                  <a:pt x="4734641" y="1863470"/>
                </a:lnTo>
                <a:cubicBezTo>
                  <a:pt x="4360980" y="1479728"/>
                  <a:pt x="3844771" y="1242379"/>
                  <a:pt x="3274582" y="1242379"/>
                </a:cubicBezTo>
                <a:cubicBezTo>
                  <a:pt x="2134205" y="1242379"/>
                  <a:pt x="1209746" y="2191775"/>
                  <a:pt x="1209746" y="3362914"/>
                </a:cubicBezTo>
                <a:cubicBezTo>
                  <a:pt x="1209746" y="3875288"/>
                  <a:pt x="1386693" y="4345218"/>
                  <a:pt x="1681254" y="4711771"/>
                </a:cubicBezTo>
                <a:lnTo>
                  <a:pt x="1780782" y="4824233"/>
                </a:lnTo>
                <a:lnTo>
                  <a:pt x="328782" y="4824233"/>
                </a:lnTo>
                <a:lnTo>
                  <a:pt x="257333" y="4671914"/>
                </a:lnTo>
                <a:cubicBezTo>
                  <a:pt x="91630" y="4269580"/>
                  <a:pt x="0" y="3827237"/>
                  <a:pt x="0" y="3362915"/>
                </a:cubicBezTo>
                <a:cubicBezTo>
                  <a:pt x="0" y="1505628"/>
                  <a:pt x="1466080" y="0"/>
                  <a:pt x="3274582" y="0"/>
                </a:cubicBezTo>
                <a:close/>
              </a:path>
            </a:pathLst>
          </a:custGeom>
          <a:solidFill>
            <a:schemeClr val="bg1">
              <a:lumMod val="100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57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7001510" y="1156970"/>
            <a:ext cx="4286885" cy="4338955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>
            <a:off x="6305550" y="4939030"/>
            <a:ext cx="1906905" cy="1037590"/>
          </a:xfrm>
          <a:prstGeom prst="rect">
            <a:avLst/>
          </a:prstGeom>
        </p:spPr>
      </p:pic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998220" y="407797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998218" y="1918970"/>
            <a:ext cx="5935343" cy="869950"/>
          </a:xfrm>
          <a:prstGeom prst="rect">
            <a:avLst/>
          </a:prstGeom>
          <a:noFill/>
        </p:spPr>
        <p:txBody>
          <a:bodyPr wrap="square" lIns="144000" tIns="7200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998217" y="2788920"/>
            <a:ext cx="5935344" cy="99885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江城圆体 700W" panose="020b0a00000000000000" charset="-122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61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88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1555423" y="599440"/>
            <a:ext cx="9093854" cy="8877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片 3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lum contrast="6000"/>
          </a:blip>
          <a:stretch>
            <a:fillRect/>
          </a:stretch>
        </p:blipFill>
        <p:spPr>
          <a:xfrm>
            <a:off x="10578465" y="748030"/>
            <a:ext cx="1085850" cy="591185"/>
          </a:xfrm>
          <a:prstGeom prst="rect">
            <a:avLst/>
          </a:prstGeom>
        </p:spPr>
      </p:pic>
      <p:sp>
        <p:nvSpPr>
          <p:cNvPr id="1048690" name="PPT世界-5-1"/>
          <p:cNvSpPr/>
          <p:nvPr>
            <p:custDataLst>
              <p:tags r:id="rId7"/>
            </p:custDataLst>
          </p:nvPr>
        </p:nvSpPr>
        <p:spPr>
          <a:xfrm>
            <a:off x="852170" y="1969770"/>
            <a:ext cx="3956050" cy="3956050"/>
          </a:xfrm>
          <a:custGeom>
            <a:gdLst>
              <a:gd name="connsiteX0" fmla="*/ 2109044 w 4196396"/>
              <a:gd name="connsiteY0" fmla="*/ 1211 h 4196397"/>
              <a:gd name="connsiteX1" fmla="*/ 2137620 w 4196396"/>
              <a:gd name="connsiteY1" fmla="*/ 23854 h 4196397"/>
              <a:gd name="connsiteX2" fmla="*/ 2197717 w 4196396"/>
              <a:gd name="connsiteY2" fmla="*/ 127469 h 4196397"/>
              <a:gd name="connsiteX3" fmla="*/ 2300207 w 4196396"/>
              <a:gd name="connsiteY3" fmla="*/ 132645 h 4196397"/>
              <a:gd name="connsiteX4" fmla="*/ 4063754 w 4196396"/>
              <a:gd name="connsiteY4" fmla="*/ 1896188 h 4196397"/>
              <a:gd name="connsiteX5" fmla="*/ 4068929 w 4196396"/>
              <a:gd name="connsiteY5" fmla="*/ 1998682 h 4196397"/>
              <a:gd name="connsiteX6" fmla="*/ 4172542 w 4196396"/>
              <a:gd name="connsiteY6" fmla="*/ 2058778 h 4196397"/>
              <a:gd name="connsiteX7" fmla="*/ 4172542 w 4196396"/>
              <a:gd name="connsiteY7" fmla="*/ 2136600 h 4196397"/>
              <a:gd name="connsiteX8" fmla="*/ 4068982 w 4196396"/>
              <a:gd name="connsiteY8" fmla="*/ 2196665 h 4196397"/>
              <a:gd name="connsiteX9" fmla="*/ 4063754 w 4196396"/>
              <a:gd name="connsiteY9" fmla="*/ 2300206 h 4196397"/>
              <a:gd name="connsiteX10" fmla="*/ 2300207 w 4196396"/>
              <a:gd name="connsiteY10" fmla="*/ 4063750 h 4196397"/>
              <a:gd name="connsiteX11" fmla="*/ 2197718 w 4196396"/>
              <a:gd name="connsiteY11" fmla="*/ 4068925 h 4196397"/>
              <a:gd name="connsiteX12" fmla="*/ 2137619 w 4196396"/>
              <a:gd name="connsiteY12" fmla="*/ 4172543 h 4196397"/>
              <a:gd name="connsiteX13" fmla="*/ 2059796 w 4196396"/>
              <a:gd name="connsiteY13" fmla="*/ 4172544 h 4196397"/>
              <a:gd name="connsiteX14" fmla="*/ 1999729 w 4196396"/>
              <a:gd name="connsiteY14" fmla="*/ 4068978 h 4196397"/>
              <a:gd name="connsiteX15" fmla="*/ 1896188 w 4196396"/>
              <a:gd name="connsiteY15" fmla="*/ 4063750 h 4196397"/>
              <a:gd name="connsiteX16" fmla="*/ 132641 w 4196396"/>
              <a:gd name="connsiteY16" fmla="*/ 2300206 h 4196397"/>
              <a:gd name="connsiteX17" fmla="*/ 127412 w 4196396"/>
              <a:gd name="connsiteY17" fmla="*/ 2196665 h 4196397"/>
              <a:gd name="connsiteX18" fmla="*/ 23853 w 4196396"/>
              <a:gd name="connsiteY18" fmla="*/ 2136600 h 4196397"/>
              <a:gd name="connsiteX19" fmla="*/ 23853 w 4196396"/>
              <a:gd name="connsiteY19" fmla="*/ 2058777 h 4196397"/>
              <a:gd name="connsiteX20" fmla="*/ 127465 w 4196396"/>
              <a:gd name="connsiteY20" fmla="*/ 1998683 h 4196397"/>
              <a:gd name="connsiteX21" fmla="*/ 132641 w 4196396"/>
              <a:gd name="connsiteY21" fmla="*/ 1896188 h 4196397"/>
              <a:gd name="connsiteX22" fmla="*/ 1896188 w 4196396"/>
              <a:gd name="connsiteY22" fmla="*/ 132645 h 4196397"/>
              <a:gd name="connsiteX23" fmla="*/ 1999731 w 4196396"/>
              <a:gd name="connsiteY23" fmla="*/ 127416 h 4196397"/>
              <a:gd name="connsiteX24" fmla="*/ 2059797 w 4196396"/>
              <a:gd name="connsiteY24" fmla="*/ 23854 h 4196397"/>
              <a:gd name="connsiteX25" fmla="*/ 2109044 w 4196396"/>
              <a:gd name="connsiteY25" fmla="*/ 1211 h 41963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196396" h="4196397">
                <a:moveTo>
                  <a:pt x="2109044" y="1211"/>
                </a:moveTo>
                <a:cubicBezTo>
                  <a:pt x="2118164" y="3727"/>
                  <a:pt x="2127892" y="10436"/>
                  <a:pt x="2137620" y="23854"/>
                </a:cubicBezTo>
                <a:lnTo>
                  <a:pt x="2197717" y="127469"/>
                </a:lnTo>
                <a:lnTo>
                  <a:pt x="2300207" y="132645"/>
                </a:lnTo>
                <a:cubicBezTo>
                  <a:pt x="3230075" y="227078"/>
                  <a:pt x="3969320" y="966322"/>
                  <a:pt x="4063754" y="1896188"/>
                </a:cubicBezTo>
                <a:lnTo>
                  <a:pt x="4068929" y="1998682"/>
                </a:lnTo>
                <a:lnTo>
                  <a:pt x="4172542" y="2058778"/>
                </a:lnTo>
                <a:cubicBezTo>
                  <a:pt x="4226214" y="2097689"/>
                  <a:pt x="4172542" y="2136600"/>
                  <a:pt x="4172542" y="2136600"/>
                </a:cubicBezTo>
                <a:lnTo>
                  <a:pt x="4068982" y="2196665"/>
                </a:lnTo>
                <a:lnTo>
                  <a:pt x="4063754" y="2300206"/>
                </a:lnTo>
                <a:cubicBezTo>
                  <a:pt x="3969320" y="3230073"/>
                  <a:pt x="3230075" y="3969317"/>
                  <a:pt x="2300207" y="4063750"/>
                </a:cubicBezTo>
                <a:lnTo>
                  <a:pt x="2197718" y="4068925"/>
                </a:lnTo>
                <a:lnTo>
                  <a:pt x="2137619" y="4172543"/>
                </a:lnTo>
                <a:cubicBezTo>
                  <a:pt x="2098708" y="4226215"/>
                  <a:pt x="2059796" y="4172544"/>
                  <a:pt x="2059796" y="4172544"/>
                </a:cubicBezTo>
                <a:lnTo>
                  <a:pt x="1999729" y="4068978"/>
                </a:lnTo>
                <a:lnTo>
                  <a:pt x="1896188" y="4063750"/>
                </a:lnTo>
                <a:cubicBezTo>
                  <a:pt x="966320" y="3969317"/>
                  <a:pt x="227074" y="3230073"/>
                  <a:pt x="132641" y="2300206"/>
                </a:cubicBezTo>
                <a:lnTo>
                  <a:pt x="127412" y="2196665"/>
                </a:lnTo>
                <a:lnTo>
                  <a:pt x="23853" y="2136600"/>
                </a:lnTo>
                <a:cubicBezTo>
                  <a:pt x="23853" y="2136600"/>
                  <a:pt x="-29818" y="2097688"/>
                  <a:pt x="23853" y="2058777"/>
                </a:cubicBezTo>
                <a:lnTo>
                  <a:pt x="127465" y="1998683"/>
                </a:lnTo>
                <a:lnTo>
                  <a:pt x="132641" y="1896188"/>
                </a:lnTo>
                <a:cubicBezTo>
                  <a:pt x="227074" y="966322"/>
                  <a:pt x="966320" y="227078"/>
                  <a:pt x="1896188" y="132645"/>
                </a:cubicBezTo>
                <a:lnTo>
                  <a:pt x="1999731" y="127416"/>
                </a:lnTo>
                <a:lnTo>
                  <a:pt x="2059797" y="23854"/>
                </a:lnTo>
                <a:cubicBezTo>
                  <a:pt x="2059797" y="23854"/>
                  <a:pt x="2081685" y="-6336"/>
                  <a:pt x="2109044" y="121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4800" b="0" i="0" u="none" strike="noStrike" kern="1200" cap="none" spc="0" normalizeH="0" baseline="0" noProof="0">
              <a:ln w="6350">
                <a:noFill/>
              </a:ln>
              <a:solidFill>
                <a:srgbClr val="FFFFFF"/>
              </a:solidFill>
              <a:effectLst>
                <a:glow rad="63500">
                  <a:srgbClr val="FFFFFF">
                    <a:alpha val="5000"/>
                  </a:srgbClr>
                </a:glow>
                <a:outerShdw blurRad="279400" dist="203200" dir="8160000" algn="t" rotWithShape="0">
                  <a:prstClr val="black">
                    <a:alpha val="20000"/>
                  </a:prstClr>
                </a:outerShdw>
              </a:effectLst>
              <a:uLnTx/>
              <a:uFillTx/>
              <a:latin typeface="汉仪粗圆简"/>
              <a:ea typeface="汉仪粗圆简"/>
              <a:cs typeface="汉仪粗圆简" panose="02010600000101010101" charset="-122"/>
              <a:sym typeface="+mn-lt"/>
            </a:endParaRPr>
          </a:p>
        </p:txBody>
      </p:sp>
      <p:pic>
        <p:nvPicPr>
          <p:cNvPr id="2097165" name="图片 5" descr="A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209675" y="1985645"/>
            <a:ext cx="3362960" cy="3829050"/>
          </a:xfrm>
          <a:prstGeom prst="rect">
            <a:avLst/>
          </a:prstGeom>
        </p:spPr>
      </p:pic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grpSp>
        <p:nvGrpSpPr>
          <p:cNvPr id="39" name="组合 2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67525"/>
            <a:chOff x="0" y="-9525"/>
            <a:chExt cx="12192000" cy="6867525"/>
          </a:xfrm>
        </p:grpSpPr>
        <p:sp>
          <p:nvSpPr>
            <p:cNvPr id="1048698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0" y="-9525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n>
                  <a:noFill/>
                </a:ln>
                <a:solidFill>
                  <a:srgbClr val="4799FF"/>
                </a:solidFill>
                <a:cs typeface="汉仪粗圆简" panose="02010600000101010101" charset="-122"/>
              </a:endParaRPr>
            </a:p>
          </p:txBody>
        </p:sp>
        <p:pic>
          <p:nvPicPr>
            <p:cNvPr id="2097167" name="图片 11" descr="花瓣元素白格子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alphaModFix amt="5000"/>
            </a:blip>
            <a:stretch>
              <a:fillRect/>
            </a:stretch>
          </p:blipFill>
          <p:spPr>
            <a:xfrm rot="5400000">
              <a:off x="2662238" y="-2671445"/>
              <a:ext cx="6867525" cy="12191365"/>
            </a:xfrm>
            <a:custGeom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620" h="6426">
                  <a:moveTo>
                    <a:pt x="0" y="0"/>
                  </a:moveTo>
                  <a:lnTo>
                    <a:pt x="3620" y="0"/>
                  </a:lnTo>
                  <a:lnTo>
                    <a:pt x="3620" y="6426"/>
                  </a:lnTo>
                  <a:lnTo>
                    <a:pt x="0" y="6426"/>
                  </a:lnTo>
                  <a:lnTo>
                    <a:pt x="0" y="0"/>
                  </a:lnTo>
                  <a:close/>
                </a:path>
              </a:pathLst>
            </a:custGeom>
            <a:noFill/>
          </p:spPr>
        </p:pic>
      </p:grpSp>
      <p:sp>
        <p:nvSpPr>
          <p:cNvPr id="1048700" name="圆角矩形 32"/>
          <p:cNvSpPr/>
          <p:nvPr>
            <p:custDataLst>
              <p:tags r:id="rId5"/>
            </p:custDataLst>
          </p:nvPr>
        </p:nvSpPr>
        <p:spPr>
          <a:xfrm>
            <a:off x="5719445" y="3941445"/>
            <a:ext cx="5658485" cy="15240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rgbClr val="FE7962"/>
              </a:solidFill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2" name="任意多边形: 形状 12"/>
          <p:cNvSpPr/>
          <p:nvPr>
            <p:custDataLst>
              <p:tags r:id="rId6"/>
            </p:custDataLst>
          </p:nvPr>
        </p:nvSpPr>
        <p:spPr>
          <a:xfrm>
            <a:off x="0" y="-9525"/>
            <a:ext cx="3809240" cy="3592195"/>
          </a:xfrm>
          <a:custGeom>
            <a:gdLst>
              <a:gd name="connsiteX0" fmla="*/ 2613398 w 3809240"/>
              <a:gd name="connsiteY0" fmla="*/ 0 h 3592195"/>
              <a:gd name="connsiteX1" fmla="*/ 3689993 w 3809240"/>
              <a:gd name="connsiteY1" fmla="*/ 0 h 3592195"/>
              <a:gd name="connsiteX2" fmla="*/ 3754327 w 3809240"/>
              <a:gd name="connsiteY2" fmla="*/ 256953 h 3592195"/>
              <a:gd name="connsiteX3" fmla="*/ 3809240 w 3809240"/>
              <a:gd name="connsiteY3" fmla="*/ 816378 h 3592195"/>
              <a:gd name="connsiteX4" fmla="*/ 1106335 w 3809240"/>
              <a:gd name="connsiteY4" fmla="*/ 3592195 h 3592195"/>
              <a:gd name="connsiteX5" fmla="*/ 54242 w 3809240"/>
              <a:gd name="connsiteY5" fmla="*/ 3374058 h 3592195"/>
              <a:gd name="connsiteX6" fmla="*/ 0 w 3809240"/>
              <a:gd name="connsiteY6" fmla="*/ 3347223 h 3592195"/>
              <a:gd name="connsiteX7" fmla="*/ 0 w 3809240"/>
              <a:gd name="connsiteY7" fmla="*/ 2146292 h 3592195"/>
              <a:gd name="connsiteX8" fmla="*/ 22206 w 3809240"/>
              <a:gd name="connsiteY8" fmla="*/ 2167018 h 3592195"/>
              <a:gd name="connsiteX9" fmla="*/ 1106335 w 3809240"/>
              <a:gd name="connsiteY9" fmla="*/ 2566709 h 3592195"/>
              <a:gd name="connsiteX10" fmla="*/ 2810692 w 3809240"/>
              <a:gd name="connsiteY10" fmla="*/ 816377 h 3592195"/>
              <a:gd name="connsiteX11" fmla="*/ 2676755 w 3809240"/>
              <a:gd name="connsiteY11" fmla="*/ 135069 h 35921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09240" h="3592195">
                <a:moveTo>
                  <a:pt x="2613398" y="0"/>
                </a:moveTo>
                <a:lnTo>
                  <a:pt x="3689993" y="0"/>
                </a:lnTo>
                <a:lnTo>
                  <a:pt x="3754327" y="256953"/>
                </a:lnTo>
                <a:cubicBezTo>
                  <a:pt x="3790332" y="437652"/>
                  <a:pt x="3809240" y="624747"/>
                  <a:pt x="3809240" y="816378"/>
                </a:cubicBezTo>
                <a:cubicBezTo>
                  <a:pt x="3809240" y="2349420"/>
                  <a:pt x="2599108" y="3592195"/>
                  <a:pt x="1106335" y="3592195"/>
                </a:cubicBezTo>
                <a:cubicBezTo>
                  <a:pt x="733142" y="3592195"/>
                  <a:pt x="377613" y="3514522"/>
                  <a:pt x="54242" y="3374058"/>
                </a:cubicBezTo>
                <a:lnTo>
                  <a:pt x="0" y="3347223"/>
                </a:lnTo>
                <a:lnTo>
                  <a:pt x="0" y="2146292"/>
                </a:lnTo>
                <a:lnTo>
                  <a:pt x="22206" y="2167018"/>
                </a:lnTo>
                <a:cubicBezTo>
                  <a:pt x="316819" y="2416713"/>
                  <a:pt x="694521" y="2566709"/>
                  <a:pt x="1106335" y="2566709"/>
                </a:cubicBezTo>
                <a:cubicBezTo>
                  <a:pt x="2047625" y="2566709"/>
                  <a:pt x="2810692" y="1783058"/>
                  <a:pt x="2810692" y="816377"/>
                </a:cubicBezTo>
                <a:cubicBezTo>
                  <a:pt x="2810692" y="574706"/>
                  <a:pt x="2763000" y="344475"/>
                  <a:pt x="2676755" y="135069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04" name="椭圆 20"/>
          <p:cNvSpPr/>
          <p:nvPr>
            <p:custDataLst>
              <p:tags r:id="rId7"/>
            </p:custDataLst>
          </p:nvPr>
        </p:nvSpPr>
        <p:spPr>
          <a:xfrm>
            <a:off x="1055370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6" name="椭圆 21"/>
          <p:cNvSpPr/>
          <p:nvPr>
            <p:custDataLst>
              <p:tags r:id="rId8"/>
            </p:custDataLst>
          </p:nvPr>
        </p:nvSpPr>
        <p:spPr>
          <a:xfrm>
            <a:off x="1080262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9"/>
            </p:custDataLst>
          </p:nvPr>
        </p:nvSpPr>
        <p:spPr>
          <a:xfrm>
            <a:off x="1105154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69" name="图片 3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lum contrast="12000"/>
          </a:blip>
          <a:stretch>
            <a:fillRect/>
          </a:stretch>
        </p:blipFill>
        <p:spPr>
          <a:xfrm>
            <a:off x="968375" y="4810760"/>
            <a:ext cx="1236345" cy="673100"/>
          </a:xfrm>
          <a:prstGeom prst="rect">
            <a:avLst/>
          </a:prstGeom>
        </p:spPr>
      </p:pic>
      <p:pic>
        <p:nvPicPr>
          <p:cNvPr id="2097171" name="图片 15" descr="0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310640" y="945515"/>
            <a:ext cx="4047490" cy="5276215"/>
          </a:xfrm>
          <a:prstGeom prst="rect">
            <a:avLst/>
          </a:prstGeom>
        </p:spPr>
      </p:pic>
      <p:sp>
        <p:nvSpPr>
          <p:cNvPr id="1048710" name="节编号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358130" y="2305366"/>
            <a:ext cx="6038478" cy="768351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300" normalizeH="0" baseline="0" noProof="1">
                <a:ln>
                  <a:solidFill>
                    <a:schemeClr val="bg1"/>
                  </a:solidFill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358130" y="3256280"/>
            <a:ext cx="6038478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任意多边形: 形状 7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73" name="图片 12" descr="05" hidden="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20000"/>
          </a:blip>
          <a:stretch>
            <a:fillRect/>
          </a:stretch>
        </p:blipFill>
        <p:spPr>
          <a:xfrm flipH="1">
            <a:off x="8723086" y="2423904"/>
            <a:ext cx="3279859" cy="4275548"/>
          </a:xfrm>
          <a:prstGeom prst="rect">
            <a:avLst/>
          </a:prstGeom>
        </p:spPr>
      </p:pic>
      <p:pic>
        <p:nvPicPr>
          <p:cNvPr id="2097175" name="图片 11" hidden="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lum contrast="12000"/>
          </a:blip>
          <a:stretch>
            <a:fillRect/>
          </a:stretch>
        </p:blipFill>
        <p:spPr>
          <a:xfrm flipH="1">
            <a:off x="0" y="0"/>
            <a:ext cx="796290" cy="950595"/>
          </a:xfrm>
          <a:prstGeom prst="rect">
            <a:avLst/>
          </a:prstGeom>
        </p:spPr>
      </p:pic>
      <p:sp>
        <p:nvSpPr>
          <p:cNvPr id="1048722" name="圆角矩形 24"/>
          <p:cNvSpPr/>
          <p:nvPr>
            <p:custDataLst>
              <p:tags r:id="rId6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pic>
        <p:nvPicPr>
          <p:cNvPr id="2097177" name="图片 9" descr="VCG41N1446807744" hidden="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13000"/>
            <a:lum contrast="18000"/>
          </a:blip>
          <a:stretch>
            <a:fillRect/>
          </a:stretch>
        </p:blipFill>
        <p:spPr>
          <a:xfrm flipH="1">
            <a:off x="8268970" y="78994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4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54755" y="156279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6" descr="VCG41N14468077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7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: 形状 8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1" name="图片 11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36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3" name="图片 15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5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7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2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5" name="图片 6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7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7" descr="VCG41N14468077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82" name="任意多边形: 形状 1"/>
          <p:cNvSpPr/>
          <p:nvPr>
            <p:custDataLst>
              <p:tags r:id="rId3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9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9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1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80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93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816" name="任意多边形: 形状 10"/>
          <p:cNvSpPr/>
          <p:nvPr>
            <p:custDataLst>
              <p:tags r:id="rId4"/>
            </p:custDataLst>
          </p:nvPr>
        </p:nvSpPr>
        <p:spPr>
          <a:xfrm>
            <a:off x="0" y="2064478"/>
            <a:ext cx="4848860" cy="4793522"/>
          </a:xfrm>
          <a:custGeom>
            <a:gdLst>
              <a:gd name="connsiteX0" fmla="*/ 1507547 w 4848860"/>
              <a:gd name="connsiteY0" fmla="*/ 0 h 4793522"/>
              <a:gd name="connsiteX1" fmla="*/ 4848860 w 4848860"/>
              <a:gd name="connsiteY1" fmla="*/ 3431447 h 4793522"/>
              <a:gd name="connsiteX2" fmla="*/ 4586283 w 4848860"/>
              <a:gd name="connsiteY2" fmla="*/ 4767121 h 4793522"/>
              <a:gd name="connsiteX3" fmla="*/ 4573899 w 4848860"/>
              <a:gd name="connsiteY3" fmla="*/ 4793522 h 4793522"/>
              <a:gd name="connsiteX4" fmla="*/ 3143734 w 4848860"/>
              <a:gd name="connsiteY4" fmla="*/ 4793522 h 4793522"/>
              <a:gd name="connsiteX5" fmla="*/ 3254633 w 4848860"/>
              <a:gd name="connsiteY5" fmla="*/ 4641218 h 4793522"/>
              <a:gd name="connsiteX6" fmla="*/ 3614461 w 4848860"/>
              <a:gd name="connsiteY6" fmla="*/ 3431446 h 4793522"/>
              <a:gd name="connsiteX7" fmla="*/ 1507547 w 4848860"/>
              <a:gd name="connsiteY7" fmla="*/ 1267697 h 4793522"/>
              <a:gd name="connsiteX8" fmla="*/ 17733 w 4848860"/>
              <a:gd name="connsiteY8" fmla="*/ 1901444 h 4793522"/>
              <a:gd name="connsiteX9" fmla="*/ 0 w 4848860"/>
              <a:gd name="connsiteY9" fmla="*/ 1921482 h 4793522"/>
              <a:gd name="connsiteX10" fmla="*/ 0 w 4848860"/>
              <a:gd name="connsiteY10" fmla="*/ 372046 h 4793522"/>
              <a:gd name="connsiteX11" fmla="*/ 206957 w 4848860"/>
              <a:gd name="connsiteY11" fmla="*/ 269660 h 4793522"/>
              <a:gd name="connsiteX12" fmla="*/ 1507547 w 4848860"/>
              <a:gd name="connsiteY12" fmla="*/ 0 h 47935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848860" h="4793522">
                <a:moveTo>
                  <a:pt x="1507547" y="0"/>
                </a:moveTo>
                <a:cubicBezTo>
                  <a:pt x="3352904" y="0"/>
                  <a:pt x="4848860" y="1536311"/>
                  <a:pt x="4848860" y="3431447"/>
                </a:cubicBezTo>
                <a:cubicBezTo>
                  <a:pt x="4848860" y="3905231"/>
                  <a:pt x="4755363" y="4356588"/>
                  <a:pt x="4586283" y="4767121"/>
                </a:cubicBezTo>
                <a:lnTo>
                  <a:pt x="4573899" y="4793522"/>
                </a:lnTo>
                <a:lnTo>
                  <a:pt x="3143734" y="4793522"/>
                </a:lnTo>
                <a:lnTo>
                  <a:pt x="3254633" y="4641218"/>
                </a:lnTo>
                <a:cubicBezTo>
                  <a:pt x="3481810" y="4295882"/>
                  <a:pt x="3614461" y="3879573"/>
                  <a:pt x="3614461" y="3431446"/>
                </a:cubicBezTo>
                <a:cubicBezTo>
                  <a:pt x="3614461" y="2236440"/>
                  <a:pt x="2671163" y="1267697"/>
                  <a:pt x="1507547" y="1267697"/>
                </a:cubicBezTo>
                <a:cubicBezTo>
                  <a:pt x="925739" y="1267697"/>
                  <a:pt x="399010" y="1509883"/>
                  <a:pt x="17733" y="1901444"/>
                </a:cubicBezTo>
                <a:lnTo>
                  <a:pt x="0" y="1921482"/>
                </a:lnTo>
                <a:lnTo>
                  <a:pt x="0" y="372046"/>
                </a:lnTo>
                <a:lnTo>
                  <a:pt x="206957" y="269660"/>
                </a:lnTo>
                <a:cubicBezTo>
                  <a:pt x="606706" y="96020"/>
                  <a:pt x="1046208" y="0"/>
                  <a:pt x="1507547" y="0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5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95350" y="1156970"/>
            <a:ext cx="4286885" cy="4338955"/>
          </a:xfrm>
          <a:prstGeom prst="rect">
            <a:avLst/>
          </a:prstGeom>
        </p:spPr>
      </p:pic>
      <p:pic>
        <p:nvPicPr>
          <p:cNvPr id="2097197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 flipH="1">
            <a:off x="3971290" y="4939030"/>
            <a:ext cx="1906905" cy="1037590"/>
          </a:xfrm>
          <a:prstGeom prst="rect">
            <a:avLst/>
          </a:prstGeom>
        </p:spPr>
      </p:pic>
      <p:sp>
        <p:nvSpPr>
          <p:cNvPr id="104881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5552440" y="1620520"/>
            <a:ext cx="5935345" cy="228917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0" name="署名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9223375" y="415544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3.xml" /><Relationship Id="rId13" Type="http://schemas.openxmlformats.org/officeDocument/2006/relationships/image" Target="../media/image9.png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"/>
          <p:cNvSpPr/>
          <p:nvPr>
            <p:custDataLst>
              <p:tags r:id="rId12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53" name="图片 6" descr="VCG41N1446807744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656" name="圆角矩形 24"/>
          <p:cNvSpPr/>
          <p:nvPr>
            <p:custDataLst>
              <p:tags r:id="rId15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2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21"/>
            <p:custDataLst>
              <p:tags r:id="rId19"/>
            </p:custDataLst>
          </p:nvPr>
        </p:nvSpPr>
        <p:spPr>
          <a:xfrm>
            <a:off x="654415" y="1461796"/>
            <a:ext cx="10699385" cy="471516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54415" y="365126"/>
            <a:ext cx="10699385" cy="95982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998" r:id="rId2"/>
    <p:sldLayoutId id="2147489999" r:id="rId3"/>
    <p:sldLayoutId id="2147490000" r:id="rId4"/>
    <p:sldLayoutId id="2147490001" r:id="rId5"/>
    <p:sldLayoutId id="2147490002" r:id="rId6"/>
    <p:sldLayoutId id="2147490003" r:id="rId7"/>
    <p:sldLayoutId id="2147490004" r:id="rId8"/>
    <p:sldLayoutId id="2147490005" r:id="rId9"/>
    <p:sldLayoutId id="2147490006" r:id="rId10"/>
    <p:sldLayoutId id="214749000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j-ea"/>
          <a:ea typeface="+mj-ea"/>
          <a:cs typeface="汉仪粗圆简" panose="02010600000101010101" charset="-122"/>
          <a:sym typeface="汉仪粗圆简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粗圆简" panose="02010600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21334214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辨别真伪二维码预防二维码诈骗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5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序号"/>
          <p:cNvSpPr txBox="1"/>
          <p:nvPr>
            <p:custDataLst>
              <p:tags r:id="rId3"/>
            </p:custDataLst>
          </p:nvPr>
        </p:nvSpPr>
        <p:spPr>
          <a:xfrm>
            <a:off x="511111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One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48" name="标题"/>
          <p:cNvSpPr txBox="1"/>
          <p:nvPr>
            <p:custDataLst>
              <p:tags r:id="rId4"/>
            </p:custDataLst>
          </p:nvPr>
        </p:nvSpPr>
        <p:spPr>
          <a:xfrm>
            <a:off x="511111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添加目录标题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0" name="序号"/>
          <p:cNvSpPr txBox="1"/>
          <p:nvPr>
            <p:custDataLst>
              <p:tags r:id="rId5"/>
            </p:custDataLst>
          </p:nvPr>
        </p:nvSpPr>
        <p:spPr>
          <a:xfrm>
            <a:off x="855408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Two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6"/>
            </p:custDataLst>
          </p:nvPr>
        </p:nvSpPr>
        <p:spPr>
          <a:xfrm>
            <a:off x="855408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二维码诈骗的形式和危害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511111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Three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8"/>
            </p:custDataLst>
          </p:nvPr>
        </p:nvSpPr>
        <p:spPr>
          <a:xfrm>
            <a:off x="511111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如何辨别真伪二维码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8" name="序号"/>
          <p:cNvSpPr txBox="1"/>
          <p:nvPr>
            <p:custDataLst>
              <p:tags r:id="rId9"/>
            </p:custDataLst>
          </p:nvPr>
        </p:nvSpPr>
        <p:spPr>
          <a:xfrm>
            <a:off x="855408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Four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10"/>
            </p:custDataLst>
          </p:nvPr>
        </p:nvSpPr>
        <p:spPr>
          <a:xfrm>
            <a:off x="855408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预防二维码诈骗的措施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514032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Five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514032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遭遇二维码诈骗后的应对措施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6" name="序号"/>
          <p:cNvSpPr txBox="1"/>
          <p:nvPr>
            <p:custDataLst>
              <p:tags r:id="rId13"/>
            </p:custDataLst>
          </p:nvPr>
        </p:nvSpPr>
        <p:spPr>
          <a:xfrm>
            <a:off x="858329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Six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14"/>
            </p:custDataLst>
          </p:nvPr>
        </p:nvSpPr>
        <p:spPr>
          <a:xfrm>
            <a:off x="858329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总结和建议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二维码诈骗的形式和危害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二维码诈骗的定义和常见形式</a:t>
            </a:r>
            <a:endParaRPr lang="zh-CN" altLang="en-US"/>
          </a:p>
        </p:txBody>
      </p:sp>
      <p:sp>
        <p:nvSpPr>
          <p:cNvPr id="1049080" name="任意多边形 20"/>
          <p:cNvSpPr/>
          <p:nvPr>
            <p:custDataLst>
              <p:tags r:id="rId2"/>
            </p:custDataLst>
          </p:nvPr>
        </p:nvSpPr>
        <p:spPr>
          <a:xfrm rot="2700000">
            <a:off x="4256008" y="1562138"/>
            <a:ext cx="1277347" cy="127956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3902147" y="3291690"/>
            <a:ext cx="1986804" cy="30302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二维码诈骗定义：通过伪造或篡改二维码，诱导用户扫描，从而窃取个人信息、骗取钱财等。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42"/>
          <p:cNvSpPr/>
          <p:nvPr>
            <p:custDataLst>
              <p:tags r:id="rId4"/>
            </p:custDataLst>
          </p:nvPr>
        </p:nvSpPr>
        <p:spPr>
          <a:xfrm>
            <a:off x="4033786" y="2915672"/>
            <a:ext cx="1723347" cy="12203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6" name="任意多边形 18"/>
          <p:cNvSpPr/>
          <p:nvPr>
            <p:custDataLst>
              <p:tags r:id="rId5"/>
            </p:custDataLst>
          </p:nvPr>
        </p:nvSpPr>
        <p:spPr>
          <a:xfrm rot="5400000">
            <a:off x="6745415" y="1562138"/>
            <a:ext cx="1277347" cy="127956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6390251" y="3291690"/>
            <a:ext cx="1986804" cy="30302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常见形式：假冒支付、恶意链接、虚假广告、诈骗信息等。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矩形 43"/>
          <p:cNvSpPr/>
          <p:nvPr>
            <p:custDataLst>
              <p:tags r:id="rId7"/>
            </p:custDataLst>
          </p:nvPr>
        </p:nvSpPr>
        <p:spPr>
          <a:xfrm>
            <a:off x="6521890" y="2915672"/>
            <a:ext cx="1723347" cy="12203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诈骗手段的危害和影响</a:t>
            </a:r>
            <a:endParaRPr lang="zh-CN" altLang="en-US"/>
          </a:p>
        </p:txBody>
      </p:sp>
      <p:sp>
        <p:nvSpPr>
          <p:cNvPr id="1049138" name="五边形 30"/>
          <p:cNvSpPr/>
          <p:nvPr>
            <p:custDataLst>
              <p:tags r:id="rId2"/>
            </p:custDataLst>
          </p:nvPr>
        </p:nvSpPr>
        <p:spPr>
          <a:xfrm>
            <a:off x="654755" y="336559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0" name="燕尾形 36"/>
          <p:cNvSpPr/>
          <p:nvPr>
            <p:custDataLst>
              <p:tags r:id="rId3"/>
            </p:custDataLst>
          </p:nvPr>
        </p:nvSpPr>
        <p:spPr>
          <a:xfrm>
            <a:off x="3266847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2" name="燕尾形 37"/>
          <p:cNvSpPr/>
          <p:nvPr>
            <p:custDataLst>
              <p:tags r:id="rId4"/>
            </p:custDataLst>
          </p:nvPr>
        </p:nvSpPr>
        <p:spPr>
          <a:xfrm>
            <a:off x="8491031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4" name="燕尾形 38"/>
          <p:cNvSpPr/>
          <p:nvPr>
            <p:custDataLst>
              <p:tags r:id="rId5"/>
            </p:custDataLst>
          </p:nvPr>
        </p:nvSpPr>
        <p:spPr>
          <a:xfrm>
            <a:off x="5878939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6" name="文本框 3"/>
          <p:cNvSpPr txBox="1"/>
          <p:nvPr>
            <p:custDataLst>
              <p:tags r:id="rId6"/>
            </p:custDataLst>
          </p:nvPr>
        </p:nvSpPr>
        <p:spPr>
          <a:xfrm>
            <a:off x="3206039" y="479942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隐私泄露：诈骗者可能会通过二维码窃取个人信息，如身份、银行卡等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8" name="文本框 6"/>
          <p:cNvSpPr txBox="1"/>
          <p:nvPr>
            <p:custDataLst>
              <p:tags r:id="rId7"/>
            </p:custDataLst>
          </p:nvPr>
        </p:nvSpPr>
        <p:spPr>
          <a:xfrm>
            <a:off x="654755" y="171233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财产损失：通过二维码进行诈骗，可能导致个人或企业财产受到损失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0" name="文本框 7"/>
          <p:cNvSpPr txBox="1"/>
          <p:nvPr>
            <p:custDataLst>
              <p:tags r:id="rId8"/>
            </p:custDataLst>
          </p:nvPr>
        </p:nvSpPr>
        <p:spPr>
          <a:xfrm>
            <a:off x="5877177" y="171233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社会信任危机：诈骗行为破坏了社会信任，使人们更加警惕和疑虑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2" name="文本框 8"/>
          <p:cNvSpPr txBox="1"/>
          <p:nvPr>
            <p:custDataLst>
              <p:tags r:id="rId9"/>
            </p:custDataLst>
          </p:nvPr>
        </p:nvSpPr>
        <p:spPr>
          <a:xfrm>
            <a:off x="8488387" y="479942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法律风险：诈骗行为可能触犯法律，导致法律纠纷和处罚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0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如何辨别真伪二维码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观察二维码的外观特征</a:t>
            </a:r>
            <a:endParaRPr lang="zh-CN" altLang="en-US"/>
          </a:p>
        </p:txBody>
      </p:sp>
      <p:sp>
        <p:nvSpPr>
          <p:cNvPr id="104930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75267" y="168824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96415" y="446178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任意多边形 18"/>
          <p:cNvSpPr/>
          <p:nvPr>
            <p:custDataLst>
              <p:tags r:id="rId4"/>
            </p:custDataLst>
          </p:nvPr>
        </p:nvSpPr>
        <p:spPr>
          <a:xfrm>
            <a:off x="6485727" y="250211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任意多边形 19"/>
          <p:cNvSpPr/>
          <p:nvPr>
            <p:custDataLst>
              <p:tags r:id="rId5"/>
            </p:custDataLst>
          </p:nvPr>
        </p:nvSpPr>
        <p:spPr>
          <a:xfrm flipV="1">
            <a:off x="6358201" y="186255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71181" y="168888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93610" y="446178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任意多边形 4"/>
          <p:cNvSpPr/>
          <p:nvPr>
            <p:custDataLst>
              <p:tags r:id="rId8"/>
            </p:custDataLst>
          </p:nvPr>
        </p:nvSpPr>
        <p:spPr>
          <a:xfrm>
            <a:off x="782922" y="250211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任意多边形 5"/>
          <p:cNvSpPr/>
          <p:nvPr>
            <p:custDataLst>
              <p:tags r:id="rId9"/>
            </p:custDataLst>
          </p:nvPr>
        </p:nvSpPr>
        <p:spPr>
          <a:xfrm flipV="1">
            <a:off x="654755" y="186255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82922" y="321151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大小：真伪二维码的大小会有所不同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85727" y="321151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清晰度：真伪二维码的清晰度也会有所不同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96600" y="170170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18388" y="447460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任意多边形 11"/>
          <p:cNvSpPr/>
          <p:nvPr>
            <p:custDataLst>
              <p:tags r:id="rId14"/>
            </p:custDataLst>
          </p:nvPr>
        </p:nvSpPr>
        <p:spPr>
          <a:xfrm>
            <a:off x="3707701" y="251428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任意多边形 12"/>
          <p:cNvSpPr/>
          <p:nvPr>
            <p:custDataLst>
              <p:tags r:id="rId15"/>
            </p:custDataLst>
          </p:nvPr>
        </p:nvSpPr>
        <p:spPr>
          <a:xfrm flipV="1">
            <a:off x="3580174" y="187601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2653" y="172669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4442" y="449831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任意多边形 25"/>
          <p:cNvSpPr/>
          <p:nvPr>
            <p:custDataLst>
              <p:tags r:id="rId18"/>
            </p:custDataLst>
          </p:nvPr>
        </p:nvSpPr>
        <p:spPr>
          <a:xfrm>
            <a:off x="9263113" y="253927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26"/>
          <p:cNvSpPr/>
          <p:nvPr>
            <p:custDataLst>
              <p:tags r:id="rId19"/>
            </p:custDataLst>
          </p:nvPr>
        </p:nvSpPr>
        <p:spPr>
          <a:xfrm flipV="1">
            <a:off x="9136228" y="190100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63754" y="324868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细节：真伪二维码的细节也会有所不同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7701" y="322369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颜色：真伪二维码的颜色也会有所不同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扫描二维码后的内容判断</a:t>
            </a:r>
            <a:endParaRPr lang="zh-CN" altLang="en-US"/>
          </a:p>
        </p:txBody>
      </p:sp>
      <p:sp>
        <p:nvSpPr>
          <p:cNvPr id="1049390" name="矩形 15"/>
          <p:cNvSpPr/>
          <p:nvPr>
            <p:custDataLst>
              <p:tags r:id="rId2"/>
            </p:custDataLst>
          </p:nvPr>
        </p:nvSpPr>
        <p:spPr>
          <a:xfrm>
            <a:off x="2469768" y="164359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判断链接安全性：扫描二维码后，检查链接是否安全可靠，避免访问恶意网站或下载病毒软件。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任意多边形 17"/>
          <p:cNvSpPr/>
          <p:nvPr>
            <p:custDataLst>
              <p:tags r:id="rId3"/>
            </p:custDataLst>
          </p:nvPr>
        </p:nvSpPr>
        <p:spPr>
          <a:xfrm flipV="1">
            <a:off x="2391414" y="156279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 18"/>
          <p:cNvSpPr/>
          <p:nvPr>
            <p:custDataLst>
              <p:tags r:id="rId4"/>
            </p:custDataLst>
          </p:nvPr>
        </p:nvSpPr>
        <p:spPr>
          <a:xfrm flipH="1">
            <a:off x="8574864" y="212351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矩形 27"/>
          <p:cNvSpPr/>
          <p:nvPr>
            <p:custDataLst>
              <p:tags r:id="rId5"/>
            </p:custDataLst>
          </p:nvPr>
        </p:nvSpPr>
        <p:spPr>
          <a:xfrm>
            <a:off x="2469768" y="296092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确认信息来源：扫描二维码后，确认信息来源是否可靠，避免泄露个人信息或遭受欺诈。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任意多边形 29"/>
          <p:cNvSpPr/>
          <p:nvPr>
            <p:custDataLst>
              <p:tags r:id="rId6"/>
            </p:custDataLst>
          </p:nvPr>
        </p:nvSpPr>
        <p:spPr>
          <a:xfrm flipV="1">
            <a:off x="2391414" y="288012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任意多边形 30"/>
          <p:cNvSpPr/>
          <p:nvPr>
            <p:custDataLst>
              <p:tags r:id="rId7"/>
            </p:custDataLst>
          </p:nvPr>
        </p:nvSpPr>
        <p:spPr>
          <a:xfrm flipH="1">
            <a:off x="8574864" y="344084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矩形 5"/>
          <p:cNvSpPr/>
          <p:nvPr>
            <p:custDataLst>
              <p:tags r:id="rId8"/>
            </p:custDataLst>
          </p:nvPr>
        </p:nvSpPr>
        <p:spPr>
          <a:xfrm>
            <a:off x="2469768" y="427825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检查二维码质量：扫描二维码后，检查二维码是否清晰、完整，避免因二维码模糊或缺失导致扫描失败或误扫。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任意多边形 7"/>
          <p:cNvSpPr/>
          <p:nvPr>
            <p:custDataLst>
              <p:tags r:id="rId9"/>
            </p:custDataLst>
          </p:nvPr>
        </p:nvSpPr>
        <p:spPr>
          <a:xfrm flipV="1">
            <a:off x="2391414" y="419744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任意多边形 8"/>
          <p:cNvSpPr/>
          <p:nvPr>
            <p:custDataLst>
              <p:tags r:id="rId10"/>
            </p:custDataLst>
          </p:nvPr>
        </p:nvSpPr>
        <p:spPr>
          <a:xfrm flipH="1">
            <a:off x="8574864" y="475817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矩形 10"/>
          <p:cNvSpPr/>
          <p:nvPr>
            <p:custDataLst>
              <p:tags r:id="rId11"/>
            </p:custDataLst>
          </p:nvPr>
        </p:nvSpPr>
        <p:spPr>
          <a:xfrm>
            <a:off x="2469768" y="559558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注意支付安全：如果扫描二维码后需要进行支付操作，请务必确认支付环境安全可靠，避免遭受经济损失。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任意多边形 12"/>
          <p:cNvSpPr/>
          <p:nvPr>
            <p:custDataLst>
              <p:tags r:id="rId12"/>
            </p:custDataLst>
          </p:nvPr>
        </p:nvSpPr>
        <p:spPr>
          <a:xfrm flipV="1">
            <a:off x="2391414" y="551477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任意多边形 13"/>
          <p:cNvSpPr/>
          <p:nvPr>
            <p:custDataLst>
              <p:tags r:id="rId13"/>
            </p:custDataLst>
          </p:nvPr>
        </p:nvSpPr>
        <p:spPr>
          <a:xfrm flipH="1">
            <a:off x="8574864" y="607550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45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确认二维码的来源和安全性</a:t>
            </a:r>
            <a:endParaRPr lang="zh-CN" altLang="en-US"/>
          </a:p>
        </p:txBody>
      </p:sp>
      <p:sp>
        <p:nvSpPr>
          <p:cNvPr id="1049460" name="矩形 15"/>
          <p:cNvSpPr/>
          <p:nvPr>
            <p:custDataLst>
              <p:tags r:id="rId2"/>
            </p:custDataLst>
          </p:nvPr>
        </p:nvSpPr>
        <p:spPr>
          <a:xfrm>
            <a:off x="2469768" y="164359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确认二维码的来源：选择正规、可靠的网站或应用生成的二维码，避免扫描来源不明的二维码。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任意多边形 17"/>
          <p:cNvSpPr/>
          <p:nvPr>
            <p:custDataLst>
              <p:tags r:id="rId3"/>
            </p:custDataLst>
          </p:nvPr>
        </p:nvSpPr>
        <p:spPr>
          <a:xfrm flipV="1">
            <a:off x="2391414" y="156279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任意多边形 18"/>
          <p:cNvSpPr/>
          <p:nvPr>
            <p:custDataLst>
              <p:tags r:id="rId4"/>
            </p:custDataLst>
          </p:nvPr>
        </p:nvSpPr>
        <p:spPr>
          <a:xfrm flipH="1">
            <a:off x="8574864" y="212351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矩形 27"/>
          <p:cNvSpPr/>
          <p:nvPr>
            <p:custDataLst>
              <p:tags r:id="rId5"/>
            </p:custDataLst>
          </p:nvPr>
        </p:nvSpPr>
        <p:spPr>
          <a:xfrm>
            <a:off x="2469768" y="296092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检查二维码的安全性：确认二维码是否被篡改或包含恶意代码，可以通过扫描二维码后打开的页面进行判断。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任意多边形 29"/>
          <p:cNvSpPr/>
          <p:nvPr>
            <p:custDataLst>
              <p:tags r:id="rId6"/>
            </p:custDataLst>
          </p:nvPr>
        </p:nvSpPr>
        <p:spPr>
          <a:xfrm flipV="1">
            <a:off x="2391414" y="288012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任意多边形 30"/>
          <p:cNvSpPr/>
          <p:nvPr>
            <p:custDataLst>
              <p:tags r:id="rId7"/>
            </p:custDataLst>
          </p:nvPr>
        </p:nvSpPr>
        <p:spPr>
          <a:xfrm flipH="1">
            <a:off x="8574864" y="344084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矩形 5"/>
          <p:cNvSpPr/>
          <p:nvPr>
            <p:custDataLst>
              <p:tags r:id="rId8"/>
            </p:custDataLst>
          </p:nvPr>
        </p:nvSpPr>
        <p:spPr>
          <a:xfrm>
            <a:off x="2469768" y="427825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确认二维码的内容：扫描二维码后，注意查看链接地址和内容是否与预期相符，避免被诱导至恶意网站或下载病毒等。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任意多边形 7"/>
          <p:cNvSpPr/>
          <p:nvPr>
            <p:custDataLst>
              <p:tags r:id="rId9"/>
            </p:custDataLst>
          </p:nvPr>
        </p:nvSpPr>
        <p:spPr>
          <a:xfrm flipV="1">
            <a:off x="2391414" y="419744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任意多边形 8"/>
          <p:cNvSpPr/>
          <p:nvPr>
            <p:custDataLst>
              <p:tags r:id="rId10"/>
            </p:custDataLst>
          </p:nvPr>
        </p:nvSpPr>
        <p:spPr>
          <a:xfrm flipH="1">
            <a:off x="8574864" y="475817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矩形 10"/>
          <p:cNvSpPr/>
          <p:nvPr>
            <p:custDataLst>
              <p:tags r:id="rId11"/>
            </p:custDataLst>
          </p:nvPr>
        </p:nvSpPr>
        <p:spPr>
          <a:xfrm>
            <a:off x="2469768" y="559558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注意二维码的使用场景：在公共场合、陌生人的诱饵下要特别警惕，避免扫描来历不明的二维码。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任意多边形 12"/>
          <p:cNvSpPr/>
          <p:nvPr>
            <p:custDataLst>
              <p:tags r:id="rId12"/>
            </p:custDataLst>
          </p:nvPr>
        </p:nvSpPr>
        <p:spPr>
          <a:xfrm flipV="1">
            <a:off x="2391414" y="551477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任意多边形 13"/>
          <p:cNvSpPr/>
          <p:nvPr>
            <p:custDataLst>
              <p:tags r:id="rId13"/>
            </p:custDataLst>
          </p:nvPr>
        </p:nvSpPr>
        <p:spPr>
          <a:xfrm flipH="1">
            <a:off x="8574864" y="607550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52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53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预防二维码诈骗的措施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https://d.book118.com/535213342140011044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3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59.15&quot;,&quot;top&quot;:&quot;78.05&quot;,&quot;width&quot;:&quot;530.55&quot;,&quot;height&quot;:&quot;334.2&quot;}"/>
  <p:tag name="KSO_WM_SLIDE_ID" val="custom2023029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1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1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1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1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1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1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00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6">
      <a:dk1>
        <a:sysClr val="windowText" lastClr="000000"/>
      </a:dk1>
      <a:lt1>
        <a:sysClr val="window" lastClr="FFFFFF"/>
      </a:lt1>
      <a:dk2>
        <a:srgbClr val="005FD3"/>
      </a:dk2>
      <a:lt2>
        <a:srgbClr val="F6FAFF"/>
      </a:lt2>
      <a:accent1>
        <a:srgbClr val="4799FF"/>
      </a:accent1>
      <a:accent2>
        <a:srgbClr val="39C0FD"/>
      </a:accent2>
      <a:accent3>
        <a:srgbClr val="53D174"/>
      </a:accent3>
      <a:accent4>
        <a:srgbClr val="9FD739"/>
      </a:accent4>
      <a:accent5>
        <a:srgbClr val="FFD769"/>
      </a:accent5>
      <a:accent6>
        <a:srgbClr val="FE7962"/>
      </a:accent6>
      <a:hlink>
        <a:srgbClr val="0563C1"/>
      </a:hlink>
      <a:folHlink>
        <a:srgbClr val="954D72"/>
      </a:folHlink>
    </a:clrScheme>
    <a:fontScheme name="自定义 58">
      <a:majorFont>
        <a:latin typeface="汉仪粗圆简"/>
        <a:ea typeface="汉仪粗圆简"/>
        <a:cs typeface="Arial"/>
      </a:majorFont>
      <a:minorFont>
        <a:latin typeface="汉仪粗圆简"/>
        <a:ea typeface="汉仪粗圆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汉仪粗圆简</vt:lpstr>
      <vt:lpstr>Wingdings</vt:lpstr>
      <vt:lpstr>江城圆体 700W</vt:lpstr>
      <vt:lpstr>Calibri Light</vt:lpstr>
      <vt:lpstr>宋体</vt:lpstr>
      <vt:lpstr>Office Theme</vt:lpstr>
      <vt:lpstr>辨别真伪二维码预防二维码诈骗</vt:lpstr>
      <vt:lpstr>目录</vt:lpstr>
      <vt:lpstr>单击添加章节标题</vt:lpstr>
      <vt:lpstr>二维码诈骗的形式和危害</vt:lpstr>
      <vt:lpstr>二维码诈骗的定义和常见形式</vt:lpstr>
      <vt:lpstr>诈骗手段的危害和影响</vt:lpstr>
      <vt:lpstr>如何辨别真伪二维码</vt:lpstr>
      <vt:lpstr>观察二维码的外观特征</vt:lpstr>
      <vt:lpstr>扫描二维码后的内容判断</vt:lpstr>
      <vt:lpstr>确认二维码的来源和安全性</vt:lpstr>
      <vt:lpstr>预防二维码诈骗的措施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2024-09-06T19:45:17.142</cp:lastPrinted>
  <dcterms:created xsi:type="dcterms:W3CDTF">2024-09-06T11:45:17Z</dcterms:created>
  <dcterms:modified xsi:type="dcterms:W3CDTF">2024-09-06T11:45:19Z</dcterms:modified>
</cp:coreProperties>
</file>