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0413" cy="6859588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EF591-DEBF-45C7-B6BB-CB032BE44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1F813-D55A-4B74-89A5-FF55AE695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61780-2984-4E2B-AF32-7673D072F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CB93F-B1F9-4174-86DC-2F5C00F71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6034EA-AC5E-4D62-A47E-81B30B86D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8F33F6-E5D0-446A-95F6-BB89F91BC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2E9CA-F7D9-48AE-8750-DB945DB8D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A9810-FE57-4DE4-BC0E-B84D06029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56853-0777-437D-9F3F-F0C13F7F5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7938A-D917-4A03-B45F-AD28E61EE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2C8BD-8001-4990-BE32-6945487E4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09323939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5103464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同侧圆角矩形 9">
            <a:extLst>
              <a:ext uri="{FF2B5EF4-FFF2-40B4-BE49-F238E27FC236}">
                <a16:creationId xmlns:a16="http://schemas.microsoft.com/office/drawing/2014/main" xmlns="" id="{DCF931F0-E024-3A42-B800-B9D38A749F17}"/>
              </a:ext>
            </a:extLst>
          </p:cNvPr>
          <p:cNvSpPr/>
          <p:nvPr userDrawn="1"/>
        </p:nvSpPr>
        <p:spPr>
          <a:xfrm rot="5400000">
            <a:off x="578742" y="-389309"/>
            <a:ext cx="495047" cy="1652533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070C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kumimoji="1" lang="zh-CN" altLang="en-US" sz="1800" kern="0" smtClean="0">
              <a:solidFill>
                <a:prstClr val="white"/>
              </a:solidFill>
              <a:ea typeface="微软雅黑" charset="-122"/>
            </a:endParaRPr>
          </a:p>
        </p:txBody>
      </p:sp>
      <p:sp>
        <p:nvSpPr>
          <p:cNvPr id="11" name="矩形 10"/>
          <p:cNvSpPr/>
          <p:nvPr userDrawn="1"/>
        </p:nvSpPr>
        <p:spPr>
          <a:xfrm>
            <a:off x="89804" y="203766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b="1" smtClean="0">
                <a:solidFill>
                  <a:prstClr val="white"/>
                </a:solidFill>
                <a:ea typeface="微软雅黑" charset="-122"/>
              </a:rPr>
              <a:t>对点训练</a:t>
            </a:r>
            <a:endParaRPr lang="zh-CN" altLang="en-US" b="1">
              <a:solidFill>
                <a:prstClr val="white"/>
              </a:solidFill>
              <a:ea typeface="微软雅黑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6486967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09815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跟踪训练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4776937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综合强化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5403433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-241498" y="-170606"/>
            <a:ext cx="12431911" cy="703019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414987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594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6" r:id="rId2"/>
    <p:sldLayoutId id="2147483697" r:id="rId3"/>
    <p:sldLayoutId id="2147483698" r:id="rId4"/>
    <p:sldLayoutId id="2147483699" r:id="rId5"/>
    <p:sldLayoutId id="2147483702" r:id="rId6"/>
    <p:sldLayoutId id="2147483703" r:id="rId7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6.xml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6.xml" TargetMode="Internal" /><Relationship Id="rId3" Type="http://schemas.openxmlformats.org/officeDocument/2006/relationships/package" Target="../embeddings/Microsoft_Word___1.docx" TargetMode="Internal" /><Relationship Id="rId4" Type="http://schemas.openxmlformats.org/officeDocument/2006/relationships/image" Target="../media/image2.emf" /><Relationship Id="rId5" Type="http://schemas.openxmlformats.org/officeDocument/2006/relationships/vmlDrawing" Target="../drawings/vmlDrawing1.vml" /><Relationship Id="rId7" Type="http://schemas.openxmlformats.org/officeDocument/2006/relationships/oleObject" Target="../embeddings/oleObject1.bin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6.xml" TargetMode="Internal" /><Relationship Id="rId3" Type="http://schemas.openxmlformats.org/officeDocument/2006/relationships/slide" Target="slide8.xml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6.xml" TargetMode="Internal" /><Relationship Id="rId3" Type="http://schemas.openxmlformats.org/officeDocument/2006/relationships/slide" Target="slide8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6.xml" TargetMode="Internal" /><Relationship Id="rId3" Type="http://schemas.openxmlformats.org/officeDocument/2006/relationships/slide" Target="slide8.xml" TargetMode="In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6.xml" TargetMode="Internal" /><Relationship Id="rId3" Type="http://schemas.openxmlformats.org/officeDocument/2006/relationships/slide" Target="slide8.xml" TargetMode="Internal" /><Relationship Id="rId4" Type="http://schemas.openxmlformats.org/officeDocument/2006/relationships/package" Target="../embeddings/Microsoft_Word___2.docx" TargetMode="Internal" /><Relationship Id="rId5" Type="http://schemas.openxmlformats.org/officeDocument/2006/relationships/image" Target="../media/image3.emf" /><Relationship Id="rId6" Type="http://schemas.openxmlformats.org/officeDocument/2006/relationships/vmlDrawing" Target="../drawings/vmlDrawing2.vml" /><Relationship Id="rId7" Type="http://schemas.openxmlformats.org/officeDocument/2006/relationships/oleObject" Target="../embeddings/oleObject2.bin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4011433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/>
        </p:nvSpPr>
        <p:spPr>
          <a:xfrm>
            <a:off x="0" y="979078"/>
            <a:ext cx="12188389" cy="374730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324084" y="-14224"/>
            <a:ext cx="1296144" cy="1355786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7804804" y="2032025"/>
            <a:ext cx="1530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rgbClr val="EEECE1"/>
                </a:solidFill>
              </a:rPr>
              <a:t>微专题</a:t>
            </a:r>
            <a:r>
              <a:rPr lang="en-US" altLang="zh-CN" smtClean="0">
                <a:solidFill>
                  <a:srgbClr val="EEECE1"/>
                </a:solidFill>
              </a:rPr>
              <a:t>10</a:t>
            </a:r>
            <a:endParaRPr lang="zh-CN" altLang="en-US">
              <a:solidFill>
                <a:srgbClr val="EEECE1"/>
              </a:solidFill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1138353" y="1884354"/>
            <a:ext cx="711709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err="1" smtClean="0">
                <a:solidFill>
                  <a:srgbClr val="EEECE1"/>
                </a:solidFill>
              </a:rPr>
              <a:t>WEIZHUANTISHI</a:t>
            </a:r>
            <a:endParaRPr lang="zh-CN" altLang="en-US" sz="6600">
              <a:solidFill>
                <a:srgbClr val="EEECE1"/>
              </a:solidFill>
            </a:endParaRPr>
          </a:p>
        </p:txBody>
      </p:sp>
      <p:sp>
        <p:nvSpPr>
          <p:cNvPr id="11" name="标题 24">
            <a:extLst>
              <a:ext uri="{FF2B5EF4-FFF2-40B4-BE49-F238E27FC236}">
                <a16:creationId xmlns="" xmlns:a16="http://schemas.microsoft.com/office/drawing/2014/main" id="{E9AFFBA8-8A6F-B141-88C0-14A3F8E3BC74}"/>
              </a:ext>
            </a:extLst>
          </p:cNvPr>
          <p:cNvSpPr txBox="1"/>
          <p:nvPr/>
        </p:nvSpPr>
        <p:spPr>
          <a:xfrm>
            <a:off x="910630" y="2493690"/>
            <a:ext cx="10153128" cy="9192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defRPr/>
            </a:pPr>
            <a:r>
              <a:rPr lang="zh-CN" altLang="zh-CN" sz="6000" b="1">
                <a:solidFill>
                  <a:prstClr val="black"/>
                </a:solidFill>
                <a:latin typeface="Arial"/>
              </a:rPr>
              <a:t>电化学中多池装置及定量计算</a:t>
            </a:r>
            <a:endParaRPr lang="zh-CN" altLang="en-US" sz="6000" b="1">
              <a:solidFill>
                <a:prstClr val="black"/>
              </a:solidFill>
              <a:latin typeface="Arial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198308" y="787470"/>
            <a:ext cx="1530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prstClr val="white"/>
                </a:solidFill>
              </a:rPr>
              <a:t>第四章</a:t>
            </a:r>
            <a:endParaRPr lang="en-US" altLang="zh-CN" smtClean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733535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477466"/>
            <a:ext cx="11521280" cy="5760640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96222" y="798179"/>
            <a:ext cx="11017224" cy="518879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一、多池装置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判断电池类型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有外接电源时，各电池均为电解池。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无外接电源，如燃料电池、铅酸蓄电池在电池中作电源，其他均为电解池。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无外接电源，有活泼性不同电极的为原电池，活泼性相同或均为惰性电极的为燃料电池或电解池。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(4)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根据电极反应现象判断。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237927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334566" y="837506"/>
            <a:ext cx="11521280" cy="5328592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550590" y="1053530"/>
            <a:ext cx="10475896" cy="6644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常用解题步骤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563202" name="Picture 2" descr="4-123合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89396" y="1917626"/>
            <a:ext cx="7411621" cy="38787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070468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334566" y="1053530"/>
            <a:ext cx="11521280" cy="4248472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33222" y="1197546"/>
            <a:ext cx="11106600" cy="38961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二、电化学中的定量计算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计算的方法</a:t>
            </a:r>
            <a:endParaRPr lang="zh-CN" altLang="zh-CN" sz="1050" b="1" kern="100">
              <a:latin typeface="方正中等线简体" panose="03000509000000000000" pitchFamily="65" charset="-122"/>
              <a:ea typeface="方正中等线简体" panose="03000509000000000000" pitchFamily="65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得失电子守恒法计算：用于串联电路各极的电量相同等类型的计算。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总反应式计算：根据总反应式列比例式计算。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关系式计算：根据得失电子守恒关系建立已知量与未知量之间的桥梁，建立计算所需的关系式。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250181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>
            <a:off x="334566" y="837506"/>
            <a:ext cx="11521280" cy="4680520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695206" y="1261855"/>
            <a:ext cx="10800000" cy="38961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常用解题步骤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正确书写电极反应式，注意阳极本身是否发生反应，当溶液中有多种离子放电时，注意离子放电的顺序性和阶段性。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根据得失电子守恒和各电极反应式，逐步计算各电极不同阶段的生成物的物质的量。由此得出各电极质量的变化或各电极产生气体体积的定量关系。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400228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矩形 24"/>
          <p:cNvSpPr/>
          <p:nvPr/>
        </p:nvSpPr>
        <p:spPr>
          <a:xfrm>
            <a:off x="335206" y="1060320"/>
            <a:ext cx="11520000" cy="409766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452694" y="1401951"/>
            <a:ext cx="11268372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用石墨电极电解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100 mL H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CuSO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的混合溶液，通电一段时间后，两极均收集到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2.24 L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气体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标准状况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，原混合溶液中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Cu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的物质的量浓度为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A.1 mol·L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	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		B.2 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mol·L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C.3 mol·L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	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		D.4 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mol·L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9" name="Rectangle 21">
            <a:hlinkClick r:id="rId2" action="ppaction://hlinksldjump?num=6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17" name="TextBox 9"/>
          <p:cNvSpPr txBox="1"/>
          <p:nvPr/>
        </p:nvSpPr>
        <p:spPr>
          <a:xfrm>
            <a:off x="307882" y="3416987"/>
            <a:ext cx="756000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59220236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Rectangle 21">
            <a:hlinkClick r:id="rId2" action="ppaction://hlinksldjump?num=6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grpSp>
        <p:nvGrpSpPr>
          <p:cNvPr id="24" name="组合 23"/>
          <p:cNvGrpSpPr/>
          <p:nvPr/>
        </p:nvGrpSpPr>
        <p:grpSpPr>
          <a:xfrm>
            <a:off x="335206" y="875209"/>
            <a:ext cx="11520000" cy="5362897"/>
            <a:chOff x="335206" y="875209"/>
            <a:chExt cx="11520000" cy="5362897"/>
          </a:xfrm>
        </p:grpSpPr>
        <p:sp>
          <p:nvSpPr>
            <p:cNvPr id="26" name="圆角矩形 25">
              <a:extLst>
                <a:ext uri="{FF2B5EF4-FFF2-40B4-BE49-F238E27FC236}">
                  <a16:creationId xmlns="" xmlns:a16="http://schemas.microsoft.com/office/drawing/2014/main" id="{E595429C-FC91-844C-93CF-CDF13B79A00E}"/>
                </a:ext>
              </a:extLst>
            </p:cNvPr>
            <p:cNvSpPr/>
            <p:nvPr/>
          </p:nvSpPr>
          <p:spPr>
            <a:xfrm>
              <a:off x="335206" y="996241"/>
              <a:ext cx="11520000" cy="5241865"/>
            </a:xfrm>
            <a:prstGeom prst="roundRect">
              <a:avLst>
                <a:gd name="adj" fmla="val 4181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27" name="矩形 26">
              <a:extLst>
                <a:ext uri="{FF2B5EF4-FFF2-40B4-BE49-F238E27FC236}">
                  <a16:creationId xmlns="" xmlns:a16="http://schemas.microsoft.com/office/drawing/2014/main" id="{FB65ABD8-6080-B245-B7CB-5CF76B33E96C}"/>
                </a:ext>
              </a:extLst>
            </p:cNvPr>
            <p:cNvSpPr/>
            <p:nvPr/>
          </p:nvSpPr>
          <p:spPr>
            <a:xfrm>
              <a:off x="920948" y="943678"/>
              <a:ext cx="714645" cy="174555"/>
            </a:xfrm>
            <a:prstGeom prst="rect">
              <a:avLst/>
            </a:prstGeom>
            <a:solidFill>
              <a:srgbClr val="383E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9140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28" name="文本框 27">
              <a:extLst>
                <a:ext uri="{FF2B5EF4-FFF2-40B4-BE49-F238E27FC236}">
                  <a16:creationId xmlns="" xmlns:a16="http://schemas.microsoft.com/office/drawing/2014/main" id="{88957DF7-A6C0-3848-B485-D6CCBD5F92BE}"/>
                </a:ext>
              </a:extLst>
            </p:cNvPr>
            <p:cNvSpPr txBox="1"/>
            <p:nvPr/>
          </p:nvSpPr>
          <p:spPr>
            <a:xfrm>
              <a:off x="884604" y="875209"/>
              <a:ext cx="787333" cy="236026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33" name="矩形 32"/>
          <p:cNvSpPr/>
          <p:nvPr/>
        </p:nvSpPr>
        <p:spPr>
          <a:xfrm>
            <a:off x="695206" y="1231454"/>
            <a:ext cx="10800000" cy="32421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根据题设条件，阴极：首先发生电极反应：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Cu</a:t>
            </a:r>
            <a:r>
              <a:rPr lang="en-US" altLang="zh-CN" sz="2800" kern="100" baseline="30000" err="1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2e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80">
                <a:latin typeface="Times New Roman" pitchFamily="18" charset="0"/>
                <a:ea typeface="楷体_GB2312" panose="02010609030101010101" pitchFamily="49" charset="-122"/>
              </a:rPr>
              <a:t>==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=Cu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，然后发生电极反应：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2H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O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2e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80">
                <a:latin typeface="Times New Roman" pitchFamily="18" charset="0"/>
                <a:ea typeface="楷体_GB2312" panose="02010609030101010101" pitchFamily="49" charset="-122"/>
              </a:rPr>
              <a:t>==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=H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↑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2OH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阳极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发生电极反应：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2H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O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4e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80">
                <a:latin typeface="Times New Roman" pitchFamily="18" charset="0"/>
                <a:ea typeface="楷体_GB2312" panose="02010609030101010101" pitchFamily="49" charset="-122"/>
              </a:rPr>
              <a:t>==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=4H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O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↑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。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由于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阴极上收集到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H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，说明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Cu</a:t>
            </a:r>
            <a:r>
              <a:rPr lang="en-US" altLang="zh-CN" sz="2800" kern="100" baseline="30000" err="1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已完全放电，根据得失电子守恒，阴极上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Cu</a:t>
            </a:r>
            <a:r>
              <a:rPr lang="en-US" altLang="zh-CN" sz="2800" kern="100" baseline="30000" err="1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H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得电子总数应等于阳极上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O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失电子总数。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36" name="对象 3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4692758"/>
              </p:ext>
            </p:extLst>
          </p:nvPr>
        </p:nvGraphicFramePr>
        <p:xfrm>
          <a:off x="806450" y="4509619"/>
          <a:ext cx="10918825" cy="16398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06450" y="4509619"/>
                        <a:ext cx="10918825" cy="16398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5724512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35206" y="1125538"/>
            <a:ext cx="11520000" cy="48516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89206" y="1296632"/>
            <a:ext cx="11412000" cy="454246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(2022·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河南南阳一中高二月考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用石墨作电极电解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1 000 mL 0.1 mol·L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AgNO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溶液，通电一段时间后关闭电源，测得溶液的质量减少了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13.4 g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。下列有关叙述正确的是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代表阿伏加德罗常数的值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电解过程中流经外电路的电子数目为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0.1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两极共产生标准状况下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3.92 L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气体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电解后溶液中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浓度为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0.01 mol·L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假设溶液体积不变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加入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13.8 g Ag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可将溶液复原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55" name="Rectangle 21">
            <a:hlinkClick r:id="rId2" action="ppaction://hlinksldjump?num=6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56" name="Rectangle 21">
            <a:hlinkClick r:id="rId3" action="ppaction://hlinksldjump?num=8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34850" y="3889944"/>
            <a:ext cx="756000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84820896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" name="Rectangle 21">
            <a:hlinkClick r:id="rId2" action="ppaction://hlinksldjump?num=6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56" name="Rectangle 21">
            <a:hlinkClick r:id="rId3" action="ppaction://hlinksldjump?num=8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grpSp>
        <p:nvGrpSpPr>
          <p:cNvPr id="22" name="组合 21"/>
          <p:cNvGrpSpPr/>
          <p:nvPr/>
        </p:nvGrpSpPr>
        <p:grpSpPr>
          <a:xfrm>
            <a:off x="335206" y="803201"/>
            <a:ext cx="11520000" cy="5146873"/>
            <a:chOff x="335206" y="875209"/>
            <a:chExt cx="11520000" cy="5146873"/>
          </a:xfrm>
        </p:grpSpPr>
        <p:sp>
          <p:nvSpPr>
            <p:cNvPr id="24" name="圆角矩形 23">
              <a:extLst>
                <a:ext uri="{FF2B5EF4-FFF2-40B4-BE49-F238E27FC236}">
                  <a16:creationId xmlns="" xmlns:a16="http://schemas.microsoft.com/office/drawing/2014/main" id="{E595429C-FC91-844C-93CF-CDF13B79A00E}"/>
                </a:ext>
              </a:extLst>
            </p:cNvPr>
            <p:cNvSpPr/>
            <p:nvPr/>
          </p:nvSpPr>
          <p:spPr>
            <a:xfrm>
              <a:off x="335206" y="996241"/>
              <a:ext cx="11520000" cy="5025841"/>
            </a:xfrm>
            <a:prstGeom prst="roundRect">
              <a:avLst>
                <a:gd name="adj" fmla="val 4181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25" name="矩形 24">
              <a:extLst>
                <a:ext uri="{FF2B5EF4-FFF2-40B4-BE49-F238E27FC236}">
                  <a16:creationId xmlns="" xmlns:a16="http://schemas.microsoft.com/office/drawing/2014/main" id="{FB65ABD8-6080-B245-B7CB-5CF76B33E96C}"/>
                </a:ext>
              </a:extLst>
            </p:cNvPr>
            <p:cNvSpPr/>
            <p:nvPr/>
          </p:nvSpPr>
          <p:spPr>
            <a:xfrm>
              <a:off x="920948" y="943678"/>
              <a:ext cx="714645" cy="174555"/>
            </a:xfrm>
            <a:prstGeom prst="rect">
              <a:avLst/>
            </a:prstGeom>
            <a:solidFill>
              <a:srgbClr val="383E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9140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26" name="文本框 25">
              <a:extLst>
                <a:ext uri="{FF2B5EF4-FFF2-40B4-BE49-F238E27FC236}">
                  <a16:creationId xmlns="" xmlns:a16="http://schemas.microsoft.com/office/drawing/2014/main" id="{88957DF7-A6C0-3848-B485-D6CCBD5F92BE}"/>
                </a:ext>
              </a:extLst>
            </p:cNvPr>
            <p:cNvSpPr txBox="1"/>
            <p:nvPr/>
          </p:nvSpPr>
          <p:spPr>
            <a:xfrm>
              <a:off x="884604" y="875209"/>
              <a:ext cx="787333" cy="236026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27" name="矩形 26"/>
          <p:cNvSpPr/>
          <p:nvPr/>
        </p:nvSpPr>
        <p:spPr>
          <a:xfrm>
            <a:off x="504410" y="1197546"/>
            <a:ext cx="11161240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用石墨作电极电解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</a:rPr>
              <a:t>1 000 mL 0.1 mol·L</a:t>
            </a:r>
            <a:r>
              <a:rPr lang="zh-CN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20" baseline="30000">
                <a:latin typeface="Times New Roman" pitchFamily="18" charset="0"/>
                <a:ea typeface="楷体_GB2312" panose="02010609030101010101" pitchFamily="49" charset="-122"/>
              </a:rPr>
              <a:t>1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</a:rPr>
              <a:t> AgNO</a:t>
            </a:r>
            <a:r>
              <a:rPr lang="en-US" altLang="zh-CN" sz="2800" kern="100" spc="-20" baseline="-25000" err="1">
                <a:latin typeface="Times New Roman" pitchFamily="18" charset="0"/>
                <a:ea typeface="楷体_GB2312" panose="02010609030101010101" pitchFamily="49" charset="-122"/>
              </a:rPr>
              <a:t>3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溶液，阴极上先发生的电极反应为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</a:rPr>
              <a:t>Ag</a:t>
            </a:r>
            <a:r>
              <a:rPr lang="zh-CN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e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80">
                <a:latin typeface="Times New Roman" pitchFamily="18" charset="0"/>
                <a:ea typeface="楷体_GB2312" panose="02010609030101010101" pitchFamily="49" charset="-122"/>
              </a:rPr>
              <a:t>==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=Ag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，假设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0.1 mol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银离子全部放电，转移电子的物质的量为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0.1 mol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则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析出金属银的质量为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0.1 mol</a:t>
            </a:r>
            <a:r>
              <a:rPr lang="en-US" altLang="zh-CN" sz="2800" kern="100" err="1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108 g·mol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10.8 g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，此时阳极上的电极反应为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2H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O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4e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80">
                <a:latin typeface="Times New Roman" pitchFamily="18" charset="0"/>
                <a:ea typeface="楷体_GB2312" panose="02010609030101010101" pitchFamily="49" charset="-122"/>
              </a:rPr>
              <a:t>==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=O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↑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4H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(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相当于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OH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放电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，转移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0.1 mol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电子时生成的氧气的质量为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0.025 mol</a:t>
            </a:r>
            <a:r>
              <a:rPr lang="en-US" altLang="zh-CN" sz="2800" kern="100" err="1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32 g·mol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0.8 g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所以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此时溶液质量减少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10.8 g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0.8 g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11.6 g&lt;13.4 g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594557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" name="Rectangle 21">
            <a:hlinkClick r:id="rId2" action="ppaction://hlinksldjump?num=6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56" name="Rectangle 21">
            <a:hlinkClick r:id="rId3" action="ppaction://hlinksldjump?num=8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grpSp>
        <p:nvGrpSpPr>
          <p:cNvPr id="22" name="组合 21"/>
          <p:cNvGrpSpPr/>
          <p:nvPr/>
        </p:nvGrpSpPr>
        <p:grpSpPr>
          <a:xfrm>
            <a:off x="335206" y="837506"/>
            <a:ext cx="11520000" cy="5184576"/>
            <a:chOff x="335206" y="875209"/>
            <a:chExt cx="11520000" cy="5184576"/>
          </a:xfrm>
        </p:grpSpPr>
        <p:sp>
          <p:nvSpPr>
            <p:cNvPr id="24" name="圆角矩形 23">
              <a:extLst>
                <a:ext uri="{FF2B5EF4-FFF2-40B4-BE49-F238E27FC236}">
                  <a16:creationId xmlns="" xmlns:a16="http://schemas.microsoft.com/office/drawing/2014/main" id="{E595429C-FC91-844C-93CF-CDF13B79A00E}"/>
                </a:ext>
              </a:extLst>
            </p:cNvPr>
            <p:cNvSpPr/>
            <p:nvPr/>
          </p:nvSpPr>
          <p:spPr>
            <a:xfrm>
              <a:off x="335206" y="996241"/>
              <a:ext cx="11520000" cy="5063544"/>
            </a:xfrm>
            <a:prstGeom prst="roundRect">
              <a:avLst>
                <a:gd name="adj" fmla="val 3013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25" name="矩形 24">
              <a:extLst>
                <a:ext uri="{FF2B5EF4-FFF2-40B4-BE49-F238E27FC236}">
                  <a16:creationId xmlns="" xmlns:a16="http://schemas.microsoft.com/office/drawing/2014/main" id="{FB65ABD8-6080-B245-B7CB-5CF76B33E96C}"/>
                </a:ext>
              </a:extLst>
            </p:cNvPr>
            <p:cNvSpPr/>
            <p:nvPr/>
          </p:nvSpPr>
          <p:spPr>
            <a:xfrm>
              <a:off x="920948" y="943678"/>
              <a:ext cx="714645" cy="174555"/>
            </a:xfrm>
            <a:prstGeom prst="rect">
              <a:avLst/>
            </a:prstGeom>
            <a:solidFill>
              <a:srgbClr val="383E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9140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26" name="文本框 25">
              <a:extLst>
                <a:ext uri="{FF2B5EF4-FFF2-40B4-BE49-F238E27FC236}">
                  <a16:creationId xmlns="" xmlns:a16="http://schemas.microsoft.com/office/drawing/2014/main" id="{88957DF7-A6C0-3848-B485-D6CCBD5F92BE}"/>
                </a:ext>
              </a:extLst>
            </p:cNvPr>
            <p:cNvSpPr txBox="1"/>
            <p:nvPr/>
          </p:nvSpPr>
          <p:spPr>
            <a:xfrm>
              <a:off x="884604" y="875209"/>
              <a:ext cx="787333" cy="236026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27" name="矩形 26"/>
          <p:cNvSpPr/>
          <p:nvPr/>
        </p:nvSpPr>
        <p:spPr>
          <a:xfrm>
            <a:off x="548710" y="1231851"/>
            <a:ext cx="11088632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则接下来阴极上放电的是氢离子，阳极上仍是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OH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放电，此阶段相当于电解水，要电解水的质量为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13.4 g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11.6 g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1.8 g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，电解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1.8 g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水转移电子的物质的量为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0.2 mol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所以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整个过程中转移电子的总物质的量为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0.3 mol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，数目为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0.3</a:t>
            </a:r>
            <a:r>
              <a:rPr lang="en-US" altLang="zh-CN" sz="2800" i="1" kern="100" err="1">
                <a:latin typeface="Times New Roman" pitchFamily="18" charset="0"/>
                <a:ea typeface="楷体_GB2312" panose="02010609030101010101" pitchFamily="49" charset="-122"/>
              </a:rPr>
              <a:t>N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项错误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  <a:endParaRPr lang="en-US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由上述分析可知，该电解过程中阳极的电极反应为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2H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O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4e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80">
                <a:latin typeface="Times New Roman" pitchFamily="18" charset="0"/>
                <a:ea typeface="楷体_GB2312" panose="02010609030101010101" pitchFamily="49" charset="-122"/>
              </a:rPr>
              <a:t>==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=O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↑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spc="-20" err="1">
                <a:latin typeface="Times New Roman" pitchFamily="18" charset="0"/>
                <a:ea typeface="楷体_GB2312" panose="02010609030101010101" pitchFamily="49" charset="-122"/>
              </a:rPr>
              <a:t>4H</a:t>
            </a:r>
            <a:r>
              <a:rPr lang="zh-CN" altLang="zh-CN" sz="2800" kern="100" spc="-2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，转移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</a:rPr>
              <a:t>0.3 mol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电子，产生的氧气的物质的量为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</a:rPr>
              <a:t>0.075 mol</a:t>
            </a: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05584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" name="Rectangle 21">
            <a:hlinkClick r:id="rId2" action="ppaction://hlinksldjump?num=6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56" name="Rectangle 21">
            <a:hlinkClick r:id="rId3" action="ppaction://hlinksldjump?num=8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grpSp>
        <p:nvGrpSpPr>
          <p:cNvPr id="22" name="组合 21"/>
          <p:cNvGrpSpPr/>
          <p:nvPr/>
        </p:nvGrpSpPr>
        <p:grpSpPr>
          <a:xfrm>
            <a:off x="335206" y="837506"/>
            <a:ext cx="11520000" cy="5832648"/>
            <a:chOff x="335206" y="875209"/>
            <a:chExt cx="11520000" cy="5832648"/>
          </a:xfrm>
        </p:grpSpPr>
        <p:sp>
          <p:nvSpPr>
            <p:cNvPr id="24" name="圆角矩形 23">
              <a:extLst>
                <a:ext uri="{FF2B5EF4-FFF2-40B4-BE49-F238E27FC236}">
                  <a16:creationId xmlns="" xmlns:a16="http://schemas.microsoft.com/office/drawing/2014/main" id="{E595429C-FC91-844C-93CF-CDF13B79A00E}"/>
                </a:ext>
              </a:extLst>
            </p:cNvPr>
            <p:cNvSpPr/>
            <p:nvPr/>
          </p:nvSpPr>
          <p:spPr>
            <a:xfrm>
              <a:off x="335206" y="996241"/>
              <a:ext cx="11520000" cy="5711616"/>
            </a:xfrm>
            <a:prstGeom prst="roundRect">
              <a:avLst>
                <a:gd name="adj" fmla="val 3013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25" name="矩形 24">
              <a:extLst>
                <a:ext uri="{FF2B5EF4-FFF2-40B4-BE49-F238E27FC236}">
                  <a16:creationId xmlns="" xmlns:a16="http://schemas.microsoft.com/office/drawing/2014/main" id="{FB65ABD8-6080-B245-B7CB-5CF76B33E96C}"/>
                </a:ext>
              </a:extLst>
            </p:cNvPr>
            <p:cNvSpPr/>
            <p:nvPr/>
          </p:nvSpPr>
          <p:spPr>
            <a:xfrm>
              <a:off x="920948" y="943678"/>
              <a:ext cx="714645" cy="174555"/>
            </a:xfrm>
            <a:prstGeom prst="rect">
              <a:avLst/>
            </a:prstGeom>
            <a:solidFill>
              <a:srgbClr val="383E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9140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26" name="文本框 25">
              <a:extLst>
                <a:ext uri="{FF2B5EF4-FFF2-40B4-BE49-F238E27FC236}">
                  <a16:creationId xmlns="" xmlns:a16="http://schemas.microsoft.com/office/drawing/2014/main" id="{88957DF7-A6C0-3848-B485-D6CCBD5F92BE}"/>
                </a:ext>
              </a:extLst>
            </p:cNvPr>
            <p:cNvSpPr txBox="1"/>
            <p:nvPr/>
          </p:nvSpPr>
          <p:spPr>
            <a:xfrm>
              <a:off x="884604" y="875209"/>
              <a:ext cx="787333" cy="236026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27" name="矩形 26"/>
          <p:cNvSpPr/>
          <p:nvPr/>
        </p:nvSpPr>
        <p:spPr>
          <a:xfrm>
            <a:off x="639190" y="1125538"/>
            <a:ext cx="10875088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 spc="-2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即标准状况下的体积为</a:t>
            </a:r>
            <a:r>
              <a:rPr lang="en-US" altLang="zh-CN" sz="2800" kern="100" spc="-20">
                <a:latin typeface="Times New Roman" pitchFamily="18" charset="0"/>
                <a:ea typeface="楷体_GB2312" panose="02010609030101010101" pitchFamily="49" charset="-122"/>
              </a:rPr>
              <a:t>1.68 L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，阴极的电极反应为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Ag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e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80">
                <a:latin typeface="Times New Roman" pitchFamily="18" charset="0"/>
                <a:ea typeface="楷体_GB2312" panose="02010609030101010101" pitchFamily="49" charset="-122"/>
              </a:rPr>
              <a:t>==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=Ag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2H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</a:rPr>
              <a:t>2e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spc="-80">
                <a:latin typeface="Times New Roman" pitchFamily="18" charset="0"/>
                <a:ea typeface="楷体_GB2312" panose="02010609030101010101" pitchFamily="49" charset="-122"/>
              </a:rPr>
              <a:t>==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=H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↑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，阴极上产生氢气的阶段转移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0.2 mol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电子，产生的氢气的物质的量为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0.1 mol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即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标准状况下的体积为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2.24 L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，所以两极共产生标准状况下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3.92 L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气体，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项正确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电解过程中溶液中的氢离子减少了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0.2 mol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，而氢氧根离子共减少了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0.3 mol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1575787"/>
              </p:ext>
            </p:extLst>
          </p:nvPr>
        </p:nvGraphicFramePr>
        <p:xfrm>
          <a:off x="701962" y="5600613"/>
          <a:ext cx="10213975" cy="10223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01962" y="5600613"/>
                        <a:ext cx="10213975" cy="10223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3622497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https://d.book118.com/535240114333011121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8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 charset="-122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6">
      <vt:lpstr>Arial</vt:lpstr>
      <vt:lpstr>Calibri</vt:lpstr>
      <vt:lpstr>Arial Black</vt:lpstr>
      <vt:lpstr>微软雅黑</vt:lpstr>
      <vt:lpstr>黑体</vt:lpstr>
      <vt:lpstr>Times New Roman</vt:lpstr>
      <vt:lpstr>方正中等线简体</vt:lpstr>
      <vt:lpstr>宋体</vt:lpstr>
      <vt:lpstr>Courier New</vt:lpstr>
      <vt:lpstr>楷体</vt:lpstr>
      <vt:lpstr>华文细黑</vt:lpstr>
      <vt:lpstr>DOUYU Font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2024-09-25T05:24:30.225</cp:lastPrinted>
  <dcterms:created xsi:type="dcterms:W3CDTF">2024-09-24T21:24:30Z</dcterms:created>
  <dcterms:modified xsi:type="dcterms:W3CDTF">2024-09-24T21:24:31Z</dcterms:modified>
</cp:coreProperties>
</file>