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OFRRVA+MS-UIGothic"/>
      <p:regular r:id="rId18"/>
    </p:embeddedFont>
    <p:embeddedFont>
      <p:font typeface="SGPVFU+MOULGB+ArialMT"/>
      <p:regular r:id="rId19"/>
    </p:embeddedFont>
    <p:embeddedFont>
      <p:font typeface="ORWWNR+QDBOTI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DA64F-0B3C-4612-A4B5-62ED2573A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4A497-D0EF-4909-98C6-2C9A0CB07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4BAF8-7FFA-4876-84F8-7C169AD3D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5BD93-D896-449C-946C-45FD6212F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D5AB79-3BA5-47C4-A36E-927258D86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6BAE7A-2365-4A28-B555-FCE185A7A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D8ED1D-E4A9-442A-B424-929B5FDCF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C27C8D-99DB-4A41-A731-B635444F4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9D09A-1117-47CA-8E6D-A403CAF4D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8A1AC-7CEC-4FBD-9A34-EFBE0BC0B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DAEBF-B816-44BF-9262-763033C97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3002242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4850" y="1414934"/>
            <a:ext cx="9065754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议论</a:t>
            </a:r>
            <a:r>
              <a:rPr sz="5150" spc="25">
                <a:solidFill>
                  <a:srgbClr val="000000"/>
                </a:solidFill>
                <a:latin typeface="OFRRVA+MS-UIGothic"/>
                <a:cs typeface="OFRRVA+MS-UIGothic"/>
              </a:rPr>
              <a:t>文如何做到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5150" spc="25">
                <a:solidFill>
                  <a:srgbClr val="000000"/>
                </a:solidFill>
                <a:latin typeface="OFRRVA+MS-UIGothic"/>
                <a:cs typeface="OFRRVA+MS-UIGothic"/>
              </a:rPr>
              <a:t>点和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5150">
                <a:solidFill>
                  <a:srgbClr val="000000"/>
                </a:solidFill>
                <a:latin typeface="OFRRVA+MS-UIGothic"/>
                <a:cs typeface="OFRRVA+MS-UIGothic"/>
              </a:rPr>
              <a:t>据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OFRRVA+MS-UIGothic"/>
                <a:cs typeface="OFRRVA+MS-UIGothic"/>
              </a:rPr>
              <a:t>的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5150" spc="25">
                <a:solidFill>
                  <a:srgbClr val="000000"/>
                </a:solidFill>
                <a:latin typeface="OFRRVA+MS-UIGothic"/>
                <a:cs typeface="OFRRVA+MS-UIGothic"/>
              </a:rPr>
              <a:t>一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OFRRVA+MS-UIGothic"/>
                <a:cs typeface="OFRRV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3099958" cy="13324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SGPVFU+MOULGB+ArialMT"/>
                <a:cs typeface="SGPVFU+MOULGB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OFRRVA+MS-UIGothic"/>
                <a:cs typeface="OFRRVA+MS-UIGothic"/>
              </a:rPr>
              <a:t>什么是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A5B2"/>
                </a:solidFill>
                <a:latin typeface="OFRRVA+MS-UIGothic"/>
                <a:cs typeface="OFRRVA+MS-UIGothic"/>
              </a:rPr>
              <a:t>点和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A5B2"/>
                </a:solidFill>
                <a:latin typeface="OFRRVA+MS-UIGothic"/>
                <a:cs typeface="OFRRVA+MS-UIGothic"/>
              </a:rPr>
              <a:t>据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SGPVFU+MOULGB+ArialMT"/>
                <a:cs typeface="SGPVFU+MOULGB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OFRRVA+MS-UIGothic"/>
                <a:cs typeface="OFRRVA+MS-UIGothic"/>
              </a:rPr>
              <a:t>如何确定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A5B2"/>
                </a:solidFill>
                <a:latin typeface="OFRRVA+MS-UIGothic"/>
                <a:cs typeface="OFRRVA+MS-UIGothic"/>
              </a:rPr>
              <a:t>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040570"/>
            <a:ext cx="4439861" cy="188088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SGPVFU+MOULGB+ArialMT"/>
                <a:cs typeface="SGPVFU+MOULGB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OFRRVA+MS-UIGothic"/>
                <a:cs typeface="OFRRVA+MS-UIGothic"/>
              </a:rPr>
              <a:t>如何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寻</a:t>
            </a:r>
            <a:r>
              <a:rPr sz="2400">
                <a:solidFill>
                  <a:srgbClr val="00A5B2"/>
                </a:solidFill>
                <a:latin typeface="OFRRVA+MS-UIGothic"/>
                <a:cs typeface="OFRRVA+MS-UIGothic"/>
              </a:rPr>
              <a:t>找和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选择论</a:t>
            </a:r>
            <a:r>
              <a:rPr sz="2400">
                <a:solidFill>
                  <a:srgbClr val="00A5B2"/>
                </a:solidFill>
                <a:latin typeface="OFRRVA+MS-UIGothic"/>
                <a:cs typeface="OFRRVA+MS-UIGothic"/>
              </a:rPr>
              <a:t>据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SGPVFU+MOULGB+ArialMT"/>
                <a:cs typeface="SGPVFU+MOULGB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OFRRVA+MS-UIGothic"/>
                <a:cs typeface="OFRRVA+MS-UIGothic"/>
              </a:rPr>
              <a:t>如何做到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A5B2"/>
                </a:solidFill>
                <a:latin typeface="OFRRVA+MS-UIGothic"/>
                <a:cs typeface="OFRRVA+MS-UIGothic"/>
              </a:rPr>
              <a:t>点和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2400">
                <a:solidFill>
                  <a:srgbClr val="00A5B2"/>
                </a:solidFill>
                <a:latin typeface="OFRRVA+MS-UIGothic"/>
                <a:cs typeface="OFRRVA+MS-UIGothic"/>
              </a:rPr>
              <a:t>据的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A5B2"/>
                </a:solidFill>
                <a:latin typeface="OFRRVA+MS-UIGothic"/>
                <a:cs typeface="OFRRVA+MS-UIGothic"/>
              </a:rPr>
              <a:t>一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SGPVFU+MOULGB+ArialMT"/>
                <a:cs typeface="SGPVFU+MOULGB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00A5B2"/>
                </a:solidFill>
                <a:latin typeface="OFRRVA+MS-UIGothic"/>
                <a:cs typeface="OFRRVA+MS-UIGothic"/>
              </a:rPr>
              <a:t>文写作技巧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OFRRVA+MS-UIGothic"/>
                <a:cs typeface="OFRRVA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468649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A5B2"/>
                </a:solidFill>
                <a:latin typeface="SGPVFU+MOULGB+ArialMT"/>
                <a:cs typeface="SGPVFU+MOULGB+ArialMT"/>
              </a:rPr>
              <a:t>•</a:t>
            </a:r>
            <a:r>
              <a:rPr sz="2450" spc="128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议论</a:t>
            </a:r>
            <a:r>
              <a:rPr sz="2400">
                <a:solidFill>
                  <a:srgbClr val="00A5B2"/>
                </a:solidFill>
                <a:latin typeface="OFRRVA+MS-UIGothic"/>
                <a:cs typeface="OFRRVA+MS-UIGothic"/>
              </a:rPr>
              <a:t>文写作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练习</a:t>
            </a:r>
            <a:r>
              <a:rPr sz="2400">
                <a:solidFill>
                  <a:srgbClr val="00A5B2"/>
                </a:solidFill>
                <a:latin typeface="OFRRVA+MS-UIGothic"/>
                <a:cs typeface="OFRRVA+MS-UIGothic"/>
              </a:rPr>
              <a:t>与点</a:t>
            </a:r>
            <a:r>
              <a:rPr sz="2400">
                <a:solidFill>
                  <a:srgbClr val="00A5B2"/>
                </a:solidFill>
                <a:latin typeface="SimSun"/>
                <a:cs typeface="SimSun"/>
              </a:rPr>
              <a:t>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65E1FF"/>
                </a:solidFill>
                <a:latin typeface="ORWWNR+QDBOTI+MicrosoftYaHei-Bold"/>
                <a:cs typeface="ORWWNR+QDBOTI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2395339"/>
            <a:ext cx="4269841" cy="3970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816"/>
              </a:lnSpc>
              <a:spcBef>
                <a:spcPct val="0"/>
              </a:spcBef>
              <a:spcAft>
                <a:spcPct val="0"/>
              </a:spcAft>
            </a:pPr>
            <a:r>
              <a:rPr sz="12300">
                <a:solidFill>
                  <a:srgbClr val="000000"/>
                </a:solidFill>
                <a:latin typeface="ORWWNR+QDBOTI+MicrosoftYaHei-Bold"/>
                <a:cs typeface="ORWWNR+QDBOT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31765" y="2621359"/>
            <a:ext cx="45339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OFRRVA+MS-UIGothic"/>
                <a:cs typeface="OFRRVA+MS-UIGothic"/>
              </a:rPr>
              <a:t>什么是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4200">
                <a:solidFill>
                  <a:srgbClr val="000000"/>
                </a:solidFill>
                <a:latin typeface="OFRRVA+MS-UIGothic"/>
                <a:cs typeface="OFRRVA+MS-UIGothic"/>
              </a:rPr>
              <a:t>点和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31765" y="3389074"/>
            <a:ext cx="1333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OFRRVA+MS-UIGothic"/>
                <a:cs typeface="OFRRVA+MS-UIGothic"/>
              </a:rPr>
              <a:t>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A5B2"/>
                </a:solidFill>
                <a:latin typeface="OFRRVA+MS-UIGothic"/>
                <a:cs typeface="OFRRVA+MS-UIGothic"/>
              </a:rPr>
              <a:t>点的定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1267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OFRRVA+MS-UIGothic"/>
                <a:cs typeface="OFRRVA+MS-UIGothic"/>
              </a:rPr>
              <a:t>点是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议论</a:t>
            </a:r>
            <a:r>
              <a:rPr sz="1500">
                <a:solidFill>
                  <a:srgbClr val="000000"/>
                </a:solidFill>
                <a:latin typeface="OFRRVA+MS-UIGothic"/>
                <a:cs typeface="OFRRVA+MS-UIGothic"/>
              </a:rPr>
              <a:t>文的核心，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193625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OFRRVA+MS-UIGothic"/>
                <a:cs typeface="OFRRVA+MS-UIGothic"/>
              </a:rPr>
              <a:t>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应该贯</a:t>
            </a:r>
            <a:r>
              <a:rPr sz="1500">
                <a:solidFill>
                  <a:srgbClr val="000000"/>
                </a:solidFill>
                <a:latin typeface="OFRRVA+MS-UIGothic"/>
                <a:cs typeface="OFRRVA+MS-UIGothic"/>
              </a:rPr>
              <a:t>穿全文，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RRVA+MS-UIGothic"/>
                <a:cs typeface="OFRRVA+MS-UIGothic"/>
              </a:rPr>
              <a:t>是文章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OFRRVA+MS-UIGothic"/>
                <a:cs typeface="OFRRVA+MS-UIGothic"/>
              </a:rPr>
              <a:t>述的中心。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83714" y="1507863"/>
            <a:ext cx="20002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RRVA+MS-UIGothic"/>
                <a:cs typeface="OFRRVA+MS-UIGothic"/>
              </a:rPr>
              <a:t>是作者要表达的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OFRRVA+MS-UIGothic"/>
                <a:cs typeface="OFRRVA+MS-UIGothic"/>
              </a:rPr>
              <a:t>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RRVA+MS-UIGothic"/>
                <a:cs typeface="OFRRVA+MS-UIGothic"/>
              </a:rPr>
              <a:t>或主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张</a:t>
            </a:r>
            <a:r>
              <a:rPr sz="1500">
                <a:solidFill>
                  <a:srgbClr val="000000"/>
                </a:solidFill>
                <a:latin typeface="OFRRVA+MS-UIGothic"/>
                <a:cs typeface="OFRRVA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282565" y="5200388"/>
            <a:ext cx="2062757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000000"/>
                </a:solidFill>
                <a:latin typeface="OFRRVA+MS-UIGothic"/>
                <a:cs typeface="OFRRVA+MS-UIGothic"/>
              </a:rPr>
              <a:t>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应该</a:t>
            </a:r>
            <a:r>
              <a:rPr sz="1500">
                <a:solidFill>
                  <a:srgbClr val="000000"/>
                </a:solidFill>
                <a:latin typeface="OFRRVA+MS-UIGothic"/>
                <a:cs typeface="OFRRVA+MS-UIGothic"/>
              </a:rPr>
              <a:t>明确、具体，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RRVA+MS-UIGothic"/>
                <a:cs typeface="OFRRVA+MS-UIGothic"/>
              </a:rPr>
              <a:t>并且具有可操作性，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RRVA+MS-UIGothic"/>
                <a:cs typeface="OFRRVA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OFRRVA+MS-UIGothic"/>
                <a:cs typeface="OFRRVA+MS-UIGothic"/>
              </a:rPr>
              <a:t>被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OFRRVA+MS-UIGothic"/>
                <a:cs typeface="OFRRVA+MS-UIGothic"/>
              </a:rPr>
              <a:t>明或反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驳</a:t>
            </a:r>
            <a:r>
              <a:rPr sz="1500">
                <a:solidFill>
                  <a:srgbClr val="000000"/>
                </a:solidFill>
                <a:latin typeface="OFRRVA+MS-UIGothic"/>
                <a:cs typeface="OFRRV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A5B2"/>
                </a:solidFill>
                <a:latin typeface="OFRRVA+MS-UIGothic"/>
                <a:cs typeface="OFRRVA+MS-UIGothic"/>
              </a:rPr>
              <a:t>据的定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40702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DFD"/>
                </a:solidFill>
                <a:latin typeface="OFRRVA+MS-UIGothic"/>
                <a:cs typeface="OFRRVA+MS-UIGothic"/>
              </a:rPr>
              <a:t>据是用来支持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DFD"/>
                </a:solidFill>
                <a:latin typeface="OFRRVA+MS-UIGothic"/>
                <a:cs typeface="OFRRVA+MS-UIGothic"/>
              </a:rPr>
              <a:t>点的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DFD"/>
                </a:solidFill>
                <a:latin typeface="OFRRVA+MS-UIGothic"/>
                <a:cs typeface="OFRRVA+MS-UIGothic"/>
              </a:rPr>
              <a:t>据、理由或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FRRVA+MS-UIGothic"/>
                <a:cs typeface="OFRRVA+MS-UIGothic"/>
              </a:rPr>
              <a:t>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OFRRVA+MS-UIGothic"/>
                <a:cs typeface="OFRRVA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407022"/>
            <a:ext cx="35034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DFD"/>
                </a:solidFill>
                <a:latin typeface="OFRRVA+MS-UIGothic"/>
                <a:cs typeface="OFRRVA+MS-UIGothic"/>
              </a:rPr>
              <a:t>据可以是具体的例子、数据、事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OFRRVA+MS-UIGothic"/>
                <a:cs typeface="OFRRVA+MS-UIGothic"/>
              </a:rPr>
              <a:t>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66709" y="2749923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FRRVA+MS-UIGothic"/>
                <a:cs typeface="OFRRVA+MS-UIGothic"/>
              </a:rPr>
              <a:t>名言等。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550783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DFD"/>
                </a:solidFill>
                <a:latin typeface="OFRRVA+MS-UIGothic"/>
                <a:cs typeface="OFRRVA+MS-UIGothic"/>
              </a:rPr>
              <a:t>据必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须</a:t>
            </a:r>
            <a:r>
              <a:rPr sz="1500">
                <a:solidFill>
                  <a:srgbClr val="FFFDFD"/>
                </a:solidFill>
                <a:latin typeface="OFRRVA+MS-UIGothic"/>
                <a:cs typeface="OFRRVA+MS-UIGothic"/>
              </a:rPr>
              <a:t>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OFRRVA+MS-UIGothic"/>
                <a:cs typeface="OFRRVA+MS-UIGothic"/>
              </a:rPr>
              <a:t>、可靠，并且与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DFD"/>
                </a:solidFill>
                <a:latin typeface="OFRRVA+MS-UIGothic"/>
                <a:cs typeface="OFRRVA+MS-UIGothic"/>
              </a:rPr>
              <a:t>点相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FRRVA+MS-UIGothic"/>
                <a:cs typeface="OFRRVA+MS-UIGothic"/>
              </a:rPr>
              <a:t>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OFRRVA+MS-UIGothic"/>
                <a:cs typeface="OFRRV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A5B2"/>
                </a:solidFill>
                <a:latin typeface="OFRRVA+MS-UIGothic"/>
                <a:cs typeface="OFRRVA+MS-UIGothic"/>
              </a:rPr>
              <a:t>点和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A5B2"/>
                </a:solidFill>
                <a:latin typeface="OFRRVA+MS-UIGothic"/>
                <a:cs typeface="OFRRVA+MS-UIGothic"/>
              </a:rPr>
              <a:t>据的关系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点和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据是相互依存的关系，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点需要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据来支持，而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则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点的正确性。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点和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应该统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一，即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据要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围绕论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点展开，不能偏离主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题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点和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据的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一是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议论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服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力的关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，只有做到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一点，才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能使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者信服。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1717295"/>
            <a:ext cx="4165699" cy="3873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503"/>
              </a:lnSpc>
              <a:spcBef>
                <a:spcPct val="0"/>
              </a:spcBef>
              <a:spcAft>
                <a:spcPct val="0"/>
              </a:spcAft>
            </a:pPr>
            <a:r>
              <a:rPr sz="12000">
                <a:solidFill>
                  <a:srgbClr val="000000"/>
                </a:solidFill>
                <a:latin typeface="ORWWNR+QDBOTI+MicrosoftYaHei-Bold"/>
                <a:cs typeface="ORWWNR+QDBOTI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80406" y="3245818"/>
            <a:ext cx="4000500" cy="1333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OFRRVA+MS-UIGothic"/>
                <a:cs typeface="OFRRVA+MS-UIGothic"/>
              </a:rPr>
              <a:t>如何确定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4200">
                <a:solidFill>
                  <a:srgbClr val="000000"/>
                </a:solidFill>
                <a:latin typeface="OFRRVA+MS-UIGothic"/>
                <a:cs typeface="OFRRVA+MS-UIGothic"/>
              </a:rPr>
              <a:t>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FRRVA+MS-UIGothic"/>
                <a:cs typeface="OFRRVA+MS-UIGothic"/>
              </a:rPr>
              <a:t>明确立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确定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点前，要明确自己的立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度，避免出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模棱两可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或中立的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点。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要符合客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和道德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准，不能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背常理和公序良俗。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要具有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性和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现实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引起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者的共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鸣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和思考。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FRRVA+MS-UIGothic"/>
                <a:cs typeface="OFRRVA+MS-UIGothic"/>
              </a:rPr>
              <a:t>深入思考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15975" y="464158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对论题进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行深入思考和分析，挖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掘其内在的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逻辑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关系和因果关系。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46415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从不同的角度和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面思考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论题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，</a:t>
            </a:r>
          </a:p>
          <a:p>
            <a:pPr marL="285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拓展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点的广度和深度。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11540" y="464158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思考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论题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现实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和社会价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，</a:t>
            </a:r>
          </a:p>
          <a:p>
            <a:pPr marL="190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点的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服力和可信度。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FRRVA+MS-UIGothic"/>
                <a:cs typeface="OFRRVA+MS-UIGothic"/>
              </a:rPr>
              <a:t>提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炼论</a:t>
            </a:r>
            <a:r>
              <a:rPr sz="3000">
                <a:solidFill>
                  <a:srgbClr val="00A5B2"/>
                </a:solidFill>
                <a:latin typeface="OFRRVA+MS-UIGothic"/>
                <a:cs typeface="OFRRVA+MS-UIGothic"/>
              </a:rPr>
              <a:t>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64250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将深入思考的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果提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炼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明了的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点，避免冗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和繁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琐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的表述。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53296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点要具有概括性和普遍性，能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涵盖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论题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的主要内容。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55487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点要有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新性和独特性，能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吸引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者的注意力和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FFF"/>
                </a:solidFill>
                <a:latin typeface="OFRRVA+MS-UIGothic"/>
                <a:cs typeface="OFRRVA+MS-UIGothic"/>
              </a:rPr>
              <a:t>趣。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71800" y="2395339"/>
            <a:ext cx="4269841" cy="3970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816"/>
              </a:lnSpc>
              <a:spcBef>
                <a:spcPct val="0"/>
              </a:spcBef>
              <a:spcAft>
                <a:spcPct val="0"/>
              </a:spcAft>
            </a:pPr>
            <a:r>
              <a:rPr sz="12300">
                <a:solidFill>
                  <a:srgbClr val="000000"/>
                </a:solidFill>
                <a:latin typeface="ORWWNR+QDBOTI+MicrosoftYaHei-Bold"/>
                <a:cs typeface="ORWWNR+QDBOTI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231765" y="2621359"/>
            <a:ext cx="4533900" cy="21012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00"/>
              </a:lnSpc>
              <a:spcBef>
                <a:spcPct val="0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OFRRVA+MS-UIGothic"/>
                <a:cs typeface="OFRRVA+MS-UIGothic"/>
              </a:rPr>
              <a:t>如何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4200">
                <a:solidFill>
                  <a:srgbClr val="000000"/>
                </a:solidFill>
                <a:latin typeface="OFRRVA+MS-UIGothic"/>
                <a:cs typeface="OFRRVA+MS-UIGothic"/>
              </a:rPr>
              <a:t>找和</a:t>
            </a: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</a:p>
          <a:p>
            <a:pPr marL="0" marR="0">
              <a:lnSpc>
                <a:spcPts val="4200"/>
              </a:lnSpc>
              <a:spcBef>
                <a:spcPts val="1845"/>
              </a:spcBef>
              <a:spcAft>
                <a:spcPct val="0"/>
              </a:spcAft>
            </a:pPr>
            <a:r>
              <a:rPr sz="420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4200">
                <a:solidFill>
                  <a:srgbClr val="000000"/>
                </a:solidFill>
                <a:latin typeface="OFRRVA+MS-UIGothic"/>
                <a:cs typeface="OFRRVA+MS-UIGothic"/>
              </a:rPr>
              <a:t>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FRRVA+MS-UIGothic"/>
                <a:cs typeface="OFRRVA+MS-UIGothic"/>
              </a:rPr>
              <a:t>事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实论</a:t>
            </a:r>
            <a:r>
              <a:rPr sz="3000">
                <a:solidFill>
                  <a:srgbClr val="00A5B2"/>
                </a:solidFill>
                <a:latin typeface="OFRRVA+MS-UIGothic"/>
                <a:cs typeface="OFRRVA+MS-UIGothic"/>
              </a:rPr>
              <a:t>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12481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实论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据主要来源于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现实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生活中的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察和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，以及可靠的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统计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数据。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据能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提供具体、客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的信息，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支持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点的真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性。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4993883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实论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，需要注意其来源的可靠性和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威性，避免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使用未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经证实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的消息或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传闻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，要确保事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实论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据与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密相关，能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有效地支持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OFRRVA+MS-UIGothic"/>
                <a:cs typeface="OFRRVA+MS-UIGothic"/>
              </a:rPr>
              <a:t>点。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FRRVA+MS-UIGothic"/>
                <a:cs typeface="OFRRVA+MS-UIGothic"/>
              </a:rPr>
              <a:t>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论论</a:t>
            </a:r>
            <a:r>
              <a:rPr sz="3000">
                <a:solidFill>
                  <a:srgbClr val="00A5B2"/>
                </a:solidFill>
                <a:latin typeface="OFRRVA+MS-UIGothic"/>
                <a:cs typeface="OFRRVA+MS-UIGothic"/>
              </a:rPr>
              <a:t>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0215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论论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据通常来自科学理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、哲学思想、学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研究等，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些理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论为论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点提供深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次的支持和解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论论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，需要确保其理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的正确性和适用性，避免引用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错误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过时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的理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，要确保理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论论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据与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密相关，能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有效地支持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点。在引用理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，需要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行适当的解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阐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述，以便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者更好地理解其含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OFRRVA+MS-UIGothic"/>
                <a:cs typeface="OFRRVA+MS-UIGothic"/>
              </a:rPr>
              <a:t>和作用。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https://d.book118.com/535300224242011111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SimSun</vt:lpstr>
      <vt:lpstr>OFRRVA+MS-UIGothic</vt:lpstr>
      <vt:lpstr>SGPVFU+MOULGB+ArialMT</vt:lpstr>
      <vt:lpstr>Times New Roman</vt:lpstr>
      <vt:lpstr>ORWWNR+QDBOTI+MicrosoftYaHei-Bold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2024-09-17T15:30:35.019</cp:lastPrinted>
  <dcterms:created xsi:type="dcterms:W3CDTF">2024-09-17T07:30:35Z</dcterms:created>
  <dcterms:modified xsi:type="dcterms:W3CDTF">2024-09-17T07:30:36Z</dcterms:modified>
</cp:coreProperties>
</file>