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5DB6F2-AA0A-4DAC-8FA7-173D4F5FB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44D62D-4624-4A93-A71F-C86BC5943C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E3EBAB-988A-41E7-8BEC-B632F26C2C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42F5A8-3236-4334-8A0E-6F4B268152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420981-5B2A-4953-976A-E7EC095E8B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CF8BCF-0F51-4613-81B1-7572CBC39F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AB1F21-7324-4D11-854C-84141EA558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822D30-D688-40C6-B48F-BE108F31DB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9DF3AA-6075-4E5E-A956-FD42DAC798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4144E3-F2E8-480F-8BBE-E0DE2E0439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6FE51B-3F5B-40E4-8546-BA719157CF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5303141142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生物材料在肝移植中的应用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肝移植现状与挑战
 生物材料种类与特性
 生物材料在肝移植中的用途
 生物材料促进血管再生
 生物材料提高免疫兼容性
 生物材料的细胞载体应用
 临床实验与成果展示
 未来展望与挑战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肝移植现状与挑战</a:t>
            </a:r>
          </a:p>
        </p:txBody>
      </p:sp>
      <p:sp>
        <p:nvSpPr>
          <p:cNvPr id="3" name="Subtitle 2"/>
          <p:cNvSpPr>
            <a:spLocks noGrp="1"/>
          </p:cNvSpPr>
          <p:nvPr>
            <p:ph type="subTitle" idx="1"/>
          </p:nvPr>
        </p:nvSpPr>
        <p:spPr/>
        <p:txBody>
          <a:bodyPr/>
          <a:lstStyle/>
          <a:p>
            <a:r>
              <a:t>生物材料在肝移植中的应用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肝移植现状与挑战</a:t>
            </a:r>
          </a:p>
        </p:txBody>
      </p:sp>
      <p:sp>
        <p:nvSpPr>
          <p:cNvPr id="3" name="Text Placeholder 2"/>
          <p:cNvSpPr>
            <a:spLocks noGrp="1"/>
          </p:cNvSpPr>
          <p:nvPr>
            <p:ph type="body" idx="1"/>
          </p:nvPr>
        </p:nvSpPr>
        <p:spPr/>
        <p:txBody>
          <a:bodyPr/>
          <a:lstStyle/>
          <a:p>
            <a:r>
              <a:t>肝移植需求与供体短缺</a:t>
            </a:r>
          </a:p>
        </p:txBody>
      </p:sp>
      <p:sp>
        <p:nvSpPr>
          <p:cNvPr id="4" name="Content Placeholder 3"/>
          <p:cNvSpPr>
            <a:spLocks noGrp="1"/>
          </p:cNvSpPr>
          <p:nvPr>
            <p:ph sz="half" idx="2"/>
          </p:nvPr>
        </p:nvSpPr>
        <p:spPr/>
        <p:txBody>
          <a:bodyPr/>
          <a:lstStyle/>
          <a:p>
            <a:r>
              <a:t>1.全球范围内，肝移植的需求持续增长，但供体肝脏的数量并没有相应的增加。</a:t>
            </a:r>
          </a:p>
          <a:p>
            <a:r>
              <a:t>2.供体短缺导致许多患者在等待移植的过程中死亡，这也成为了肝移植领域面临的一大挑战。</a:t>
            </a:r>
          </a:p>
          <a:p>
            <a:r>
              <a:t>3.临床医生和科研人员正在探索使用生物材料和其他技术来解决供体短缺的问题。</a:t>
            </a:r>
          </a:p>
          <a:p/>
        </p:txBody>
      </p:sp>
      <p:sp>
        <p:nvSpPr>
          <p:cNvPr id="5" name="Text Placeholder 4"/>
          <p:cNvSpPr>
            <a:spLocks noGrp="1"/>
          </p:cNvSpPr>
          <p:nvPr>
            <p:ph type="body" idx="3"/>
          </p:nvPr>
        </p:nvSpPr>
        <p:spPr/>
        <p:txBody>
          <a:bodyPr/>
          <a:lstStyle/>
          <a:p>
            <a:r>
              <a:t>免疫排斥反应</a:t>
            </a:r>
          </a:p>
        </p:txBody>
      </p:sp>
      <p:sp>
        <p:nvSpPr>
          <p:cNvPr id="6" name="Content Placeholder 5"/>
          <p:cNvSpPr>
            <a:spLocks noGrp="1"/>
          </p:cNvSpPr>
          <p:nvPr>
            <p:ph sz="half" idx="4"/>
          </p:nvPr>
        </p:nvSpPr>
        <p:spPr/>
        <p:txBody>
          <a:bodyPr/>
          <a:lstStyle/>
          <a:p>
            <a:r>
              <a:t>1.免疫排斥反应是肝移植术后的一大问题，可能导致移植肝脏的功能丧失和患者的死亡。</a:t>
            </a:r>
          </a:p>
          <a:p>
            <a:r>
              <a:t>2.目前使用的免疫抑制药物有许多副作用，包括感染、高血压、糖尿病等。</a:t>
            </a:r>
          </a:p>
          <a:p>
            <a:r>
              <a:t>3.研究人员正在寻找新的免疫抑制策略和生物材料，以减少免疫排斥反应的发生和副作用。</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肝移植现状与挑战</a:t>
            </a:r>
          </a:p>
        </p:txBody>
      </p:sp>
      <p:sp>
        <p:nvSpPr>
          <p:cNvPr id="3" name="Text Placeholder 2"/>
          <p:cNvSpPr>
            <a:spLocks noGrp="1"/>
          </p:cNvSpPr>
          <p:nvPr>
            <p:ph type="body" idx="1"/>
          </p:nvPr>
        </p:nvSpPr>
        <p:spPr/>
        <p:txBody>
          <a:bodyPr/>
          <a:lstStyle/>
          <a:p>
            <a:r>
              <a:t>生物材料在肝移植中的应用</a:t>
            </a:r>
          </a:p>
        </p:txBody>
      </p:sp>
      <p:sp>
        <p:nvSpPr>
          <p:cNvPr id="4" name="Content Placeholder 3"/>
          <p:cNvSpPr>
            <a:spLocks noGrp="1"/>
          </p:cNvSpPr>
          <p:nvPr>
            <p:ph sz="half" idx="2"/>
          </p:nvPr>
        </p:nvSpPr>
        <p:spPr/>
        <p:txBody>
          <a:bodyPr/>
          <a:lstStyle/>
          <a:p>
            <a:r>
              <a:t>1.生物材料在肝移植中扮演着重要的角色，可以用来替代部分或全部供体肝脏。</a:t>
            </a:r>
          </a:p>
          <a:p>
            <a:r>
              <a:t>2.生物材料的选择和设计需要考虑到其生物相容性、机械性能、表面特性等因素。</a:t>
            </a:r>
          </a:p>
          <a:p>
            <a:r>
              <a:t>3.已有的研究表明，一些生物材料在肝移植中可以提高移植肝脏的存活率和功能。</a:t>
            </a:r>
          </a:p>
          <a:p/>
        </p:txBody>
      </p:sp>
      <p:sp>
        <p:nvSpPr>
          <p:cNvPr id="5" name="Text Placeholder 4"/>
          <p:cNvSpPr>
            <a:spLocks noGrp="1"/>
          </p:cNvSpPr>
          <p:nvPr>
            <p:ph type="body" idx="3"/>
          </p:nvPr>
        </p:nvSpPr>
        <p:spPr/>
        <p:txBody>
          <a:bodyPr/>
          <a:lstStyle/>
          <a:p>
            <a:r>
              <a:t>3D生物打印技术</a:t>
            </a:r>
          </a:p>
        </p:txBody>
      </p:sp>
      <p:sp>
        <p:nvSpPr>
          <p:cNvPr id="6" name="Content Placeholder 5"/>
          <p:cNvSpPr>
            <a:spLocks noGrp="1"/>
          </p:cNvSpPr>
          <p:nvPr>
            <p:ph sz="half" idx="4"/>
          </p:nvPr>
        </p:nvSpPr>
        <p:spPr/>
        <p:txBody>
          <a:bodyPr/>
          <a:lstStyle/>
          <a:p>
            <a:r>
              <a:t>1.3D生物打印技术是一种新兴的技术，可以用来制造复杂的生物结构和器官。</a:t>
            </a:r>
          </a:p>
          <a:p>
            <a:r>
              <a:t>2.在肝移植中，3D生物打印技术可以用来制造生物材料支架和肝细胞，以替代部分或全部供体肝脏。</a:t>
            </a:r>
          </a:p>
          <a:p>
            <a:r>
              <a:t>3.目前，3D生物打印技术仍处于研究阶段，但已有一些成功的实验结果表明了其潜力。</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肝移植现状与挑战</a:t>
            </a:r>
          </a:p>
        </p:txBody>
      </p:sp>
      <p:sp>
        <p:nvSpPr>
          <p:cNvPr id="3" name="Text Placeholder 2"/>
          <p:cNvSpPr>
            <a:spLocks noGrp="1"/>
          </p:cNvSpPr>
          <p:nvPr>
            <p:ph type="body" idx="1"/>
          </p:nvPr>
        </p:nvSpPr>
        <p:spPr/>
        <p:txBody>
          <a:bodyPr/>
          <a:lstStyle/>
          <a:p>
            <a:r>
              <a:t>干细胞治疗</a:t>
            </a:r>
          </a:p>
        </p:txBody>
      </p:sp>
      <p:sp>
        <p:nvSpPr>
          <p:cNvPr id="4" name="Content Placeholder 3"/>
          <p:cNvSpPr>
            <a:spLocks noGrp="1"/>
          </p:cNvSpPr>
          <p:nvPr>
            <p:ph sz="half" idx="2"/>
          </p:nvPr>
        </p:nvSpPr>
        <p:spPr/>
        <p:txBody>
          <a:bodyPr/>
          <a:lstStyle/>
          <a:p>
            <a:r>
              <a:t>1.干细胞是一种具有自我更新和分化能力的细胞，可以用来治疗各种疾病。</a:t>
            </a:r>
          </a:p>
          <a:p>
            <a:r>
              <a:t>2.在肝移植中，干细胞可以用来修复受损的肝脏组织，提高移植肝脏的存活率和功能。</a:t>
            </a:r>
          </a:p>
          <a:p>
            <a:r>
              <a:t>3.目前，干细胞治疗仍处于研究阶段，但已有一些临床试验表明了其安全性和有效性。</a:t>
            </a:r>
          </a:p>
          <a:p/>
        </p:txBody>
      </p:sp>
      <p:sp>
        <p:nvSpPr>
          <p:cNvPr id="5" name="Text Placeholder 4"/>
          <p:cNvSpPr>
            <a:spLocks noGrp="1"/>
          </p:cNvSpPr>
          <p:nvPr>
            <p:ph type="body" idx="3"/>
          </p:nvPr>
        </p:nvSpPr>
        <p:spPr/>
        <p:txBody>
          <a:bodyPr/>
          <a:lstStyle/>
          <a:p>
            <a:r>
              <a:t>基因编辑技术</a:t>
            </a:r>
          </a:p>
        </p:txBody>
      </p:sp>
      <p:sp>
        <p:nvSpPr>
          <p:cNvPr id="6" name="Content Placeholder 5"/>
          <p:cNvSpPr>
            <a:spLocks noGrp="1"/>
          </p:cNvSpPr>
          <p:nvPr>
            <p:ph sz="half" idx="4"/>
          </p:nvPr>
        </p:nvSpPr>
        <p:spPr/>
        <p:txBody>
          <a:bodyPr/>
          <a:lstStyle/>
          <a:p>
            <a:r>
              <a:t>1.基因编辑技术可以用来修改人类基因，以治疗遗传性疾病和改善器官功能。</a:t>
            </a:r>
          </a:p>
          <a:p>
            <a:r>
              <a:t>2.在肝移植中，基因编辑技术可以用来修改供体肝脏的基因，以减少免疫排斥反应和提高移植肝脏的存活率。</a:t>
            </a:r>
          </a:p>
          <a:p>
            <a:r>
              <a:t>3.目前，基因编辑技术仍处于研究阶段，但已有一些实验结果表明了其潜力和挑战。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生物材料种类与特性</a:t>
            </a:r>
          </a:p>
        </p:txBody>
      </p:sp>
      <p:sp>
        <p:nvSpPr>
          <p:cNvPr id="3" name="Subtitle 2"/>
          <p:cNvSpPr>
            <a:spLocks noGrp="1"/>
          </p:cNvSpPr>
          <p:nvPr>
            <p:ph type="subTitle" idx="1"/>
          </p:nvPr>
        </p:nvSpPr>
        <p:spPr/>
        <p:txBody>
          <a:bodyPr/>
          <a:lstStyle/>
          <a:p>
            <a:r>
              <a:t>生物材料在肝移植中的应用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生物材料种类与特性</a:t>
            </a:r>
          </a:p>
        </p:txBody>
      </p:sp>
      <p:sp>
        <p:nvSpPr>
          <p:cNvPr id="3" name="Text Placeholder 2"/>
          <p:cNvSpPr>
            <a:spLocks noGrp="1"/>
          </p:cNvSpPr>
          <p:nvPr>
            <p:ph type="body" idx="1"/>
          </p:nvPr>
        </p:nvSpPr>
        <p:spPr/>
        <p:txBody>
          <a:bodyPr/>
          <a:lstStyle/>
          <a:p>
            <a:r>
              <a:t>生物材料的种类</a:t>
            </a:r>
          </a:p>
        </p:txBody>
      </p:sp>
      <p:sp>
        <p:nvSpPr>
          <p:cNvPr id="4" name="Content Placeholder 3"/>
          <p:cNvSpPr>
            <a:spLocks noGrp="1"/>
          </p:cNvSpPr>
          <p:nvPr>
            <p:ph sz="half" idx="2"/>
          </p:nvPr>
        </p:nvSpPr>
        <p:spPr/>
        <p:txBody>
          <a:bodyPr/>
          <a:lstStyle/>
          <a:p>
            <a:r>
              <a:t>1.生物材料主要包括天然生物材料和合成生物材料两大类。天然生物材料如胶原、壳聚糖等，具有较好的生物相容性和生物活性，但机械性能较差。合成生物材料如聚合物、陶瓷等，具有较好的机械性能和加工性能，但生物活性较低。</a:t>
            </a:r>
          </a:p>
          <a:p>
            <a:r>
              <a:t>2.根据材料的性质和用途，生物材料可分为生物惰性材料、生物活性材料和生物降解材料。生物惰性材料主要用于人体软、硬组织修复和替换，要求具有高的机械性能和抗腐蚀性；生物活性材料可用于促进人体细胞的生长和分化；生物降解材料可用于药物的控释和传递。</a:t>
            </a:r>
          </a:p>
          <a:p/>
        </p:txBody>
      </p:sp>
      <p:sp>
        <p:nvSpPr>
          <p:cNvPr id="5" name="Text Placeholder 4"/>
          <p:cNvSpPr>
            <a:spLocks noGrp="1"/>
          </p:cNvSpPr>
          <p:nvPr>
            <p:ph type="body" idx="3"/>
          </p:nvPr>
        </p:nvSpPr>
        <p:spPr/>
        <p:txBody>
          <a:bodyPr/>
          <a:lstStyle/>
          <a:p>
            <a:r>
              <a:t>生物材料的特性</a:t>
            </a:r>
          </a:p>
        </p:txBody>
      </p:sp>
      <p:sp>
        <p:nvSpPr>
          <p:cNvPr id="6" name="Content Placeholder 5"/>
          <p:cNvSpPr>
            <a:spLocks noGrp="1"/>
          </p:cNvSpPr>
          <p:nvPr>
            <p:ph sz="half" idx="4"/>
          </p:nvPr>
        </p:nvSpPr>
        <p:spPr/>
        <p:txBody>
          <a:bodyPr/>
          <a:lstStyle/>
          <a:p>
            <a:r>
              <a:t>1.生物相容性是生物材料最重要的特性，要求生物材料在人体内不引起免疫排斥反应，对人体组织无毒无害。</a:t>
            </a:r>
          </a:p>
          <a:p>
            <a:r>
              <a:t>2.生物活性要求生物材料能够在人体内产生一种生物反应，诱导人体组织再生和修复。</a:t>
            </a:r>
          </a:p>
          <a:p>
            <a:r>
              <a:t>3.机械性能要求生物材料具有足够的强度和韧性，能够承担人体的生理功能。</a:t>
            </a:r>
          </a:p>
          <a:p>
            <a:r>
              <a:t>4.表面特性是生物材料与人体组织接触的首要因素，影响着材料的生物相容性和生物活性。</a:t>
            </a:r>
          </a:p>
          <a:p>
            <a:r>
              <a:t>以上内容仅供参考，如需更多信息，可查阅生物医学领域的专业文献或咨询相关领域的专家。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生物材料在肝移植中的用途</a:t>
            </a:r>
          </a:p>
        </p:txBody>
      </p:sp>
      <p:sp>
        <p:nvSpPr>
          <p:cNvPr id="3" name="Subtitle 2"/>
          <p:cNvSpPr>
            <a:spLocks noGrp="1"/>
          </p:cNvSpPr>
          <p:nvPr>
            <p:ph type="subTitle" idx="1"/>
          </p:nvPr>
        </p:nvSpPr>
        <p:spPr/>
        <p:txBody>
          <a:bodyPr/>
          <a:lstStyle/>
          <a:p>
            <a:r>
              <a:t>生物材料在肝移植中的应用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生物材料在肝移植中的用途</a:t>
            </a:r>
          </a:p>
        </p:txBody>
      </p:sp>
      <p:sp>
        <p:nvSpPr>
          <p:cNvPr id="3" name="Text Placeholder 2"/>
          <p:cNvSpPr>
            <a:spLocks noGrp="1"/>
          </p:cNvSpPr>
          <p:nvPr>
            <p:ph type="body" idx="1"/>
          </p:nvPr>
        </p:nvSpPr>
        <p:spPr/>
        <p:txBody>
          <a:bodyPr/>
          <a:lstStyle/>
          <a:p>
            <a:r>
              <a:t>生物材料作为移植支架</a:t>
            </a:r>
          </a:p>
        </p:txBody>
      </p:sp>
      <p:sp>
        <p:nvSpPr>
          <p:cNvPr id="4" name="Content Placeholder 3"/>
          <p:cNvSpPr>
            <a:spLocks noGrp="1"/>
          </p:cNvSpPr>
          <p:nvPr>
            <p:ph sz="half" idx="2"/>
          </p:nvPr>
        </p:nvSpPr>
        <p:spPr/>
        <p:txBody>
          <a:bodyPr/>
          <a:lstStyle/>
          <a:p>
            <a:r>
              <a:t>1.提供机械支撑：生物材料支架可以为肝细胞提供足够的机械支撑，使其在新的环境中生长和繁殖。</a:t>
            </a:r>
          </a:p>
          <a:p>
            <a:r>
              <a:t>2.促进细胞生长：一些生物材料表面可以经过处理，以促进肝细胞的粘附、增殖和分化。</a:t>
            </a:r>
          </a:p>
          <a:p>
            <a:r>
              <a:t>3.降低免疫排斥：某些生物材料具有较低的免疫原性，可以减少免疫排斥反应的发生。</a:t>
            </a:r>
          </a:p>
          <a:p/>
        </p:txBody>
      </p:sp>
      <p:sp>
        <p:nvSpPr>
          <p:cNvPr id="5" name="Text Placeholder 4"/>
          <p:cNvSpPr>
            <a:spLocks noGrp="1"/>
          </p:cNvSpPr>
          <p:nvPr>
            <p:ph type="body" idx="3"/>
          </p:nvPr>
        </p:nvSpPr>
        <p:spPr/>
        <p:txBody>
          <a:bodyPr/>
          <a:lstStyle/>
          <a:p>
            <a:r>
              <a:t>药物载体</a:t>
            </a:r>
          </a:p>
        </p:txBody>
      </p:sp>
      <p:sp>
        <p:nvSpPr>
          <p:cNvPr id="6" name="Content Placeholder 5"/>
          <p:cNvSpPr>
            <a:spLocks noGrp="1"/>
          </p:cNvSpPr>
          <p:nvPr>
            <p:ph sz="half" idx="4"/>
          </p:nvPr>
        </p:nvSpPr>
        <p:spPr/>
        <p:txBody>
          <a:bodyPr/>
          <a:lstStyle/>
          <a:p>
            <a:r>
              <a:t>1.药物缓释：生物材料可以作为药物载体，将抗排斥药物或其他治疗药物缓慢释放到体内，维持有效的药物浓度。</a:t>
            </a:r>
          </a:p>
          <a:p>
            <a:r>
              <a:t>2.提高药物效率：通过药物载体的设计，可以提高药物的靶向性和生物利用度，减少副作用。</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生物材料在肝移植中的用途</a:t>
            </a:r>
          </a:p>
        </p:txBody>
      </p:sp>
      <p:sp>
        <p:nvSpPr>
          <p:cNvPr id="3" name="Text Placeholder 2"/>
          <p:cNvSpPr>
            <a:spLocks noGrp="1"/>
          </p:cNvSpPr>
          <p:nvPr>
            <p:ph type="body" idx="1"/>
          </p:nvPr>
        </p:nvSpPr>
        <p:spPr/>
        <p:txBody>
          <a:bodyPr/>
          <a:lstStyle/>
          <a:p>
            <a:r>
              <a:t>细胞培养载体</a:t>
            </a:r>
          </a:p>
        </p:txBody>
      </p:sp>
      <p:sp>
        <p:nvSpPr>
          <p:cNvPr id="4" name="Content Placeholder 3"/>
          <p:cNvSpPr>
            <a:spLocks noGrp="1"/>
          </p:cNvSpPr>
          <p:nvPr>
            <p:ph sz="half" idx="2"/>
          </p:nvPr>
        </p:nvSpPr>
        <p:spPr/>
        <p:txBody>
          <a:bodyPr/>
          <a:lstStyle/>
          <a:p>
            <a:r>
              <a:t>1.提供细胞生长环境：生物材料可以作为肝细胞培养的载体，为肝细胞提供适宜的生长环境。</a:t>
            </a:r>
          </a:p>
          <a:p>
            <a:r>
              <a:t>2.促进细胞分化：某些生物材料可以诱导肝细胞的分化，提高肝细胞的功能。</a:t>
            </a:r>
          </a:p>
          <a:p/>
        </p:txBody>
      </p:sp>
      <p:sp>
        <p:nvSpPr>
          <p:cNvPr id="5" name="Text Placeholder 4"/>
          <p:cNvSpPr>
            <a:spLocks noGrp="1"/>
          </p:cNvSpPr>
          <p:nvPr>
            <p:ph type="body" idx="3"/>
          </p:nvPr>
        </p:nvSpPr>
        <p:spPr/>
        <p:txBody>
          <a:bodyPr/>
          <a:lstStyle/>
          <a:p>
            <a:r>
              <a:t>血管化</a:t>
            </a:r>
          </a:p>
        </p:txBody>
      </p:sp>
      <p:sp>
        <p:nvSpPr>
          <p:cNvPr id="6" name="Content Placeholder 5"/>
          <p:cNvSpPr>
            <a:spLocks noGrp="1"/>
          </p:cNvSpPr>
          <p:nvPr>
            <p:ph sz="half" idx="4"/>
          </p:nvPr>
        </p:nvSpPr>
        <p:spPr/>
        <p:txBody>
          <a:bodyPr/>
          <a:lstStyle/>
          <a:p>
            <a:r>
              <a:t>1.促进血管生长：生物材料可以设计成具有促血管生成的性能，促进新生血管的形成，提高移植肝组织的存活率。</a:t>
            </a:r>
          </a:p>
          <a:p>
            <a:r>
              <a:t>2.改善血液供应：通过血管化技术，可以改善移植肝组织的血液供应，提高其功能。</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生物材料在肝移植中的用途</a:t>
            </a:r>
          </a:p>
        </p:txBody>
      </p:sp>
      <p:sp>
        <p:nvSpPr>
          <p:cNvPr id="3" name="Text Placeholder 2"/>
          <p:cNvSpPr>
            <a:spLocks noGrp="1"/>
          </p:cNvSpPr>
          <p:nvPr>
            <p:ph type="body" idx="1"/>
          </p:nvPr>
        </p:nvSpPr>
        <p:spPr/>
        <p:txBody>
          <a:bodyPr/>
          <a:lstStyle/>
          <a:p>
            <a:r>
              <a:t>免疫调节</a:t>
            </a:r>
          </a:p>
        </p:txBody>
      </p:sp>
      <p:sp>
        <p:nvSpPr>
          <p:cNvPr id="4" name="Content Placeholder 3"/>
          <p:cNvSpPr>
            <a:spLocks noGrp="1"/>
          </p:cNvSpPr>
          <p:nvPr>
            <p:ph sz="half" idx="2"/>
          </p:nvPr>
        </p:nvSpPr>
        <p:spPr/>
        <p:txBody>
          <a:bodyPr/>
          <a:lstStyle/>
          <a:p>
            <a:r>
              <a:t>1.调节免疫反应：生物材料可以通过表面修饰或载入免疫调节因子，调节宿主的免疫反应，降低免疫排斥反应的发生。</a:t>
            </a:r>
          </a:p>
          <a:p>
            <a:r>
              <a:t>2.提高移植耐受性：通过免疫调节，可以提高宿主对移植肝组织的耐受性，提高移植成功率。</a:t>
            </a:r>
          </a:p>
          <a:p/>
        </p:txBody>
      </p:sp>
      <p:sp>
        <p:nvSpPr>
          <p:cNvPr id="5" name="Text Placeholder 4"/>
          <p:cNvSpPr>
            <a:spLocks noGrp="1"/>
          </p:cNvSpPr>
          <p:nvPr>
            <p:ph type="body" idx="3"/>
          </p:nvPr>
        </p:nvSpPr>
        <p:spPr/>
        <p:txBody>
          <a:bodyPr/>
          <a:lstStyle/>
          <a:p>
            <a:r>
              <a:t>组织工程</a:t>
            </a:r>
          </a:p>
        </p:txBody>
      </p:sp>
      <p:sp>
        <p:nvSpPr>
          <p:cNvPr id="6" name="Content Placeholder 5"/>
          <p:cNvSpPr>
            <a:spLocks noGrp="1"/>
          </p:cNvSpPr>
          <p:nvPr>
            <p:ph sz="half" idx="4"/>
          </p:nvPr>
        </p:nvSpPr>
        <p:spPr/>
        <p:txBody>
          <a:bodyPr/>
          <a:lstStyle/>
          <a:p>
            <a:r>
              <a:t>1.构建复杂组织：利用生物材料和肝细胞，可以构建具有复杂结构的肝组织，提高移植效果。</a:t>
            </a:r>
          </a:p>
          <a:p>
            <a:r>
              <a:t>2.定制化设计：组织工程技术可以根据患者的具体需求和情况，定制化的设计和构建移植用肝组织，提高治疗的个性化程度。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生物材料促进血管再生</a:t>
            </a:r>
          </a:p>
        </p:txBody>
      </p:sp>
      <p:sp>
        <p:nvSpPr>
          <p:cNvPr id="3" name="Subtitle 2"/>
          <p:cNvSpPr>
            <a:spLocks noGrp="1"/>
          </p:cNvSpPr>
          <p:nvPr>
            <p:ph type="subTitle" idx="1"/>
          </p:nvPr>
        </p:nvSpPr>
        <p:spPr/>
        <p:txBody>
          <a:bodyPr/>
          <a:lstStyle/>
          <a:p>
            <a:r>
              <a:t>生物材料在肝移植中的应用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生物材料促进血管再生</a:t>
            </a:r>
          </a:p>
        </p:txBody>
      </p:sp>
      <p:sp>
        <p:nvSpPr>
          <p:cNvPr id="3" name="Content Placeholder 2"/>
          <p:cNvSpPr>
            <a:spLocks noGrp="1"/>
          </p:cNvSpPr>
          <p:nvPr>
            <p:ph sz="half" idx="2"/>
          </p:nvPr>
        </p:nvSpPr>
        <p:spPr/>
        <p:txBody>
          <a:bodyPr/>
          <a:lstStyle/>
          <a:p>
            <a:r>
              <a:t>1.生物材料支架为血管细胞提供生长的空间和支撑，促进新生血管的形成。</a:t>
            </a:r>
          </a:p>
          <a:p>
            <a:r>
              <a:t>2.支架的孔径、形状和表面性质等物理特性影响血管细胞的粘附、增殖和分化。</a:t>
            </a:r>
          </a:p>
          <a:p>
            <a:r>
              <a:t>3.生物材料支架能够与生长因子等生物分子结合，进一步促进血管再生。</a:t>
            </a:r>
          </a:p>
          <a:p/>
        </p:txBody>
      </p:sp>
      <p:sp>
        <p:nvSpPr>
          <p:cNvPr id="4" name="Text Placeholder 3"/>
          <p:cNvSpPr>
            <a:spLocks noGrp="1"/>
          </p:cNvSpPr>
          <p:nvPr>
            <p:ph type="body" idx="3"/>
          </p:nvPr>
        </p:nvSpPr>
        <p:spPr/>
        <p:txBody>
          <a:bodyPr/>
          <a:lstStyle/>
          <a:p>
            <a:r>
              <a:t>生物材料释放生长因子促进血管再生</a:t>
            </a:r>
          </a:p>
        </p:txBody>
      </p:sp>
      <p:sp>
        <p:nvSpPr>
          <p:cNvPr id="5" name="Content Placeholder 4"/>
          <p:cNvSpPr>
            <a:spLocks noGrp="1"/>
          </p:cNvSpPr>
          <p:nvPr>
            <p:ph sz="half" idx="4"/>
          </p:nvPr>
        </p:nvSpPr>
        <p:spPr/>
        <p:txBody>
          <a:bodyPr/>
          <a:lstStyle/>
          <a:p>
            <a:r>
              <a:t>1.生物材料可以作为生长因子的载体，缓慢释放生长因子，促进血管细胞的增殖和迁移。</a:t>
            </a:r>
          </a:p>
          <a:p>
            <a:r>
              <a:t>2.通过调控生长因子的种类和释放速率，可以优化血管再生的效果。</a:t>
            </a:r>
          </a:p>
          <a:p>
            <a:r>
              <a:t>3.生物材料结合生长因子可以促进血管再生，提高移植组织的存活率。</a:t>
            </a:r>
          </a:p>
          <a:p/>
        </p:txBody>
      </p:sp>
      <p:sp>
        <p:nvSpPr>
          <p:cNvPr id="6" name="Text Placeholder 5"/>
          <p:cNvSpPr>
            <a:spLocks noGrp="1"/>
          </p:cNvSpPr>
          <p:nvPr>
            <p:ph type="body" idx="1"/>
          </p:nvPr>
        </p:nvSpPr>
        <p:spPr/>
        <p:txBody>
          <a:bodyPr/>
          <a:lstStyle/>
          <a:p>
            <a:r>
              <a:t>生物材料作为血管再生的支架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生物材料促进血管再生</a:t>
            </a:r>
          </a:p>
        </p:txBody>
      </p:sp>
      <p:sp>
        <p:nvSpPr>
          <p:cNvPr id="3" name="Text Placeholder 2"/>
          <p:cNvSpPr>
            <a:spLocks noGrp="1"/>
          </p:cNvSpPr>
          <p:nvPr>
            <p:ph type="body" idx="1"/>
          </p:nvPr>
        </p:nvSpPr>
        <p:spPr/>
        <p:txBody>
          <a:bodyPr/>
          <a:lstStyle/>
          <a:p>
            <a:r>
              <a:t>生物材料调控免疫反应促进血管再生</a:t>
            </a:r>
          </a:p>
        </p:txBody>
      </p:sp>
      <p:sp>
        <p:nvSpPr>
          <p:cNvPr id="4" name="Content Placeholder 3"/>
          <p:cNvSpPr>
            <a:spLocks noGrp="1"/>
          </p:cNvSpPr>
          <p:nvPr>
            <p:ph sz="half" idx="2"/>
          </p:nvPr>
        </p:nvSpPr>
        <p:spPr/>
        <p:txBody>
          <a:bodyPr/>
          <a:lstStyle/>
          <a:p>
            <a:r>
              <a:t>1.生物材料可以通过调控免疫反应，减少炎症反应和免疫排斥，从而有利于血管再生。</a:t>
            </a:r>
          </a:p>
          <a:p>
            <a:r>
              <a:t>2.通过选择适当的生物材料和表面改性，可以减少免疫细胞的活化和浸润，降低免疫排斥反应。</a:t>
            </a:r>
          </a:p>
          <a:p>
            <a:r>
              <a:t>3.生物材料结合免疫抑制剂或抗炎药物可以进一步提高血管再生的效果。</a:t>
            </a:r>
          </a:p>
          <a:p/>
        </p:txBody>
      </p:sp>
      <p:sp>
        <p:nvSpPr>
          <p:cNvPr id="5" name="Text Placeholder 4"/>
          <p:cNvSpPr>
            <a:spLocks noGrp="1"/>
          </p:cNvSpPr>
          <p:nvPr>
            <p:ph type="body" idx="3"/>
          </p:nvPr>
        </p:nvSpPr>
        <p:spPr/>
        <p:txBody>
          <a:bodyPr/>
          <a:lstStyle/>
          <a:p>
            <a:r>
              <a:t>生物材料促进血管内皮细胞的分化和功能</a:t>
            </a:r>
          </a:p>
        </p:txBody>
      </p:sp>
      <p:sp>
        <p:nvSpPr>
          <p:cNvPr id="6" name="Content Placeholder 5"/>
          <p:cNvSpPr>
            <a:spLocks noGrp="1"/>
          </p:cNvSpPr>
          <p:nvPr>
            <p:ph sz="half" idx="4"/>
          </p:nvPr>
        </p:nvSpPr>
        <p:spPr/>
        <p:txBody>
          <a:bodyPr/>
          <a:lstStyle/>
          <a:p>
            <a:r>
              <a:t>1.生物材料可以提供适宜的微环境，促进血管内皮细胞的分化和功能。</a:t>
            </a:r>
          </a:p>
          <a:p>
            <a:r>
              <a:t>2.通过模拟体内微环境，生物材料可以促进血管内皮细胞的正常生理功能和形态。</a:t>
            </a:r>
          </a:p>
          <a:p>
            <a:r>
              <a:t>3.生物材料结合特定的生物分子或细胞可以进一步优化血管内皮细胞的分化和功能。</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生物材料促进血管再生</a:t>
            </a:r>
          </a:p>
        </p:txBody>
      </p:sp>
      <p:sp>
        <p:nvSpPr>
          <p:cNvPr id="3" name="Text Placeholder 2"/>
          <p:cNvSpPr>
            <a:spLocks noGrp="1"/>
          </p:cNvSpPr>
          <p:nvPr>
            <p:ph type="body" idx="1"/>
          </p:nvPr>
        </p:nvSpPr>
        <p:spPr/>
        <p:txBody>
          <a:bodyPr/>
          <a:lstStyle/>
          <a:p>
            <a:r>
              <a:t>生物材料在血管再生中的应用与挑战</a:t>
            </a:r>
          </a:p>
        </p:txBody>
      </p:sp>
      <p:sp>
        <p:nvSpPr>
          <p:cNvPr id="4" name="Content Placeholder 3"/>
          <p:cNvSpPr>
            <a:spLocks noGrp="1"/>
          </p:cNvSpPr>
          <p:nvPr>
            <p:ph sz="half" idx="2"/>
          </p:nvPr>
        </p:nvSpPr>
        <p:spPr/>
        <p:txBody>
          <a:bodyPr/>
          <a:lstStyle/>
          <a:p>
            <a:r>
              <a:t>1.生物材料在血管再生中具有重要的应用前景，可以为肝移植等组织工程提供有效的手段。</a:t>
            </a:r>
          </a:p>
          <a:p>
            <a:r>
              <a:t>2.然而，生物材料的应用仍面临一些挑战，如生物相容性、机械性能、免疫排斥等问题。</a:t>
            </a:r>
          </a:p>
          <a:p>
            <a:r>
              <a:t>3.未来需要进一步研究和优化生物材料的设计和应用，提高其安全性和有效性，推动其在临床中的应用。</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https://d.book118.com/535303141142011041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肝移植现状与挑战</vt:lpstr>
      <vt:lpstr> 肝移植现状与挑战</vt:lpstr>
      <vt:lpstr> 肝移植现状与挑战</vt:lpstr>
      <vt:lpstr> 肝移植现状与挑战</vt:lpstr>
      <vt:lpstr> 生物材料种类与特性</vt:lpstr>
      <vt:lpstr> 生物材料种类与特性</vt:lpstr>
      <vt:lpstr> 生物材料在肝移植中的用途</vt:lpstr>
      <vt:lpstr> 生物材料在肝移植中的用途</vt:lpstr>
      <vt:lpstr> 生物材料在肝移植中的用途</vt:lpstr>
      <vt:lpstr> 生物材料在肝移植中的用途</vt:lpstr>
      <vt:lpstr> 生物材料促进血管再生</vt:lpstr>
      <vt:lpstr> 生物材料促进血管再生</vt:lpstr>
      <vt:lpstr> 生物材料促进血管再生</vt:lpstr>
      <vt:lpstr> 生物材料促进血管再生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2024-09-02T02:39:10.093</cp:lastPrinted>
  <dcterms:created xsi:type="dcterms:W3CDTF">2024-09-01T18:39:10Z</dcterms:created>
  <dcterms:modified xsi:type="dcterms:W3CDTF">2024-09-01T18:39:12Z</dcterms:modified>
</cp:coreProperties>
</file>