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25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B0E3B-D120-4A9B-A4EF-D2B7081E2F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E0000-2AFF-41F9-9F80-7BCB6E4871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9B2C0A-87BF-43B5-B2A8-7C769D5270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E4F82D-817F-489E-869F-25921E204C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27CE56-0C9E-481C-ACAE-060F5D5881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8F96F9B-4190-4D21-92A3-0D74587356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CCE9D6-2287-41A4-9129-343AA41896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381FE6-20A3-4761-8056-2EDA0E5B7A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D00CB6-1E1C-4AC0-AB8E-2C2F929F7B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535BDC-A6B9-40B7-A94D-570C1CB678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D3A753-FEF9-4300-90D2-EC8A4BA3E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1"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5"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100000">
                <a:schemeClr val="accent1">
                  <a:alpha val="20000"/>
                </a:schemeClr>
              </a:gs>
              <a:gs pos="0">
                <a:schemeClr val="accent1">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9"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7"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10"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9"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7"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4"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8" name="椭圆 7"/>
          <p:cNvSpPr/>
          <p:nvPr>
            <p:custDataLst>
              <p:tags r:id="rId1"/>
            </p:custDataLst>
          </p:nvPr>
        </p:nvSpPr>
        <p:spPr>
          <a:xfrm>
            <a:off x="1219200" y="2804795"/>
            <a:ext cx="2362200" cy="236220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9"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6"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9"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3" name="椭圆 12"/>
          <p:cNvSpPr/>
          <p:nvPr>
            <p:custDataLst>
              <p:tags r:id="rId2"/>
            </p:custDataLst>
          </p:nvPr>
        </p:nvSpPr>
        <p:spPr>
          <a:xfrm>
            <a:off x="9127490" y="967740"/>
            <a:ext cx="685800" cy="68580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80" name="椭圆 79"/>
          <p:cNvSpPr/>
          <p:nvPr>
            <p:custDataLst>
              <p:tags r:id="rId3"/>
            </p:custDataLst>
          </p:nvPr>
        </p:nvSpPr>
        <p:spPr>
          <a:xfrm>
            <a:off x="982345" y="1607820"/>
            <a:ext cx="2449195" cy="2449830"/>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8" name="椭圆 17"/>
          <p:cNvSpPr/>
          <p:nvPr>
            <p:custDataLst>
              <p:tags r:id="rId4"/>
            </p:custDataLst>
          </p:nvPr>
        </p:nvSpPr>
        <p:spPr>
          <a:xfrm>
            <a:off x="1117600" y="1723390"/>
            <a:ext cx="484505" cy="484505"/>
          </a:xfrm>
          <a:prstGeom prst="ellipse">
            <a:avLst/>
          </a:prstGeom>
          <a:gradFill>
            <a:gsLst>
              <a:gs pos="100000">
                <a:schemeClr val="accent2">
                  <a:alpha val="20000"/>
                </a:schemeClr>
              </a:gs>
              <a:gs pos="0">
                <a:schemeClr val="accent2">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8"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uFillTx/>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7"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uFillTx/>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4"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2"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1"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9"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5"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7"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6"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5"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3"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2"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1"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7"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9"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8"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6"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8"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9"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9"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uFillTx/>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uFillTx/>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uFillTx/>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9"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8"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7"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1"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100000">
                <a:schemeClr val="accent1">
                  <a:alpha val="20000"/>
                </a:schemeClr>
              </a:gs>
              <a:gs pos="0">
                <a:schemeClr val="accent1">
                  <a:alpha val="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9"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8"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7"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8"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7"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1"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2"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3"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4"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uFillTx/>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uFillTx/>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uFillTx/>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7.xml" /><Relationship Id="rId3" Type="http://schemas.openxmlformats.org/officeDocument/2006/relationships/tags" Target="../tags/tag158.xml" /><Relationship Id="rId4" Type="http://schemas.openxmlformats.org/officeDocument/2006/relationships/tags" Target="../tags/tag15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18" Type="http://schemas.openxmlformats.org/officeDocument/2006/relationships/tags" Target="../tags/tag176.xml" /><Relationship Id="rId19" Type="http://schemas.openxmlformats.org/officeDocument/2006/relationships/tags" Target="../tags/tag177.xml" /><Relationship Id="rId2" Type="http://schemas.openxmlformats.org/officeDocument/2006/relationships/tags" Target="../tags/tag160.xml" /><Relationship Id="rId20" Type="http://schemas.openxmlformats.org/officeDocument/2006/relationships/tags" Target="../tags/tag178.xml" /><Relationship Id="rId21" Type="http://schemas.openxmlformats.org/officeDocument/2006/relationships/tags" Target="../tags/tag179.xml" /><Relationship Id="rId22" Type="http://schemas.openxmlformats.org/officeDocument/2006/relationships/tags" Target="../tags/tag180.xml" /><Relationship Id="rId23" Type="http://schemas.openxmlformats.org/officeDocument/2006/relationships/tags" Target="../tags/tag181.xml" /><Relationship Id="rId24" Type="http://schemas.openxmlformats.org/officeDocument/2006/relationships/tags" Target="../tags/tag182.xml" /><Relationship Id="rId25" Type="http://schemas.openxmlformats.org/officeDocument/2006/relationships/tags" Target="../tags/tag183.xml" /><Relationship Id="rId26" Type="http://schemas.openxmlformats.org/officeDocument/2006/relationships/tags" Target="../tags/tag184.xml" /><Relationship Id="rId27" Type="http://schemas.openxmlformats.org/officeDocument/2006/relationships/tags" Target="../tags/tag185.xml" /><Relationship Id="rId28" Type="http://schemas.openxmlformats.org/officeDocument/2006/relationships/tags" Target="../tags/tag186.xml" /><Relationship Id="rId29" Type="http://schemas.openxmlformats.org/officeDocument/2006/relationships/tags" Target="../tags/tag187.xml" /><Relationship Id="rId3" Type="http://schemas.openxmlformats.org/officeDocument/2006/relationships/tags" Target="../tags/tag161.xml" /><Relationship Id="rId30" Type="http://schemas.openxmlformats.org/officeDocument/2006/relationships/tags" Target="../tags/tag188.xml" /><Relationship Id="rId31" Type="http://schemas.openxmlformats.org/officeDocument/2006/relationships/tags" Target="../tags/tag189.xml" /><Relationship Id="rId32" Type="http://schemas.openxmlformats.org/officeDocument/2006/relationships/tags" Target="../tags/tag190.xml" /><Relationship Id="rId33" Type="http://schemas.openxmlformats.org/officeDocument/2006/relationships/tags" Target="../tags/tag19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15" Type="http://schemas.openxmlformats.org/officeDocument/2006/relationships/tags" Target="../tags/tag205.xml" /><Relationship Id="rId16" Type="http://schemas.openxmlformats.org/officeDocument/2006/relationships/tags" Target="../tags/tag206.xml" /><Relationship Id="rId17" Type="http://schemas.openxmlformats.org/officeDocument/2006/relationships/tags" Target="../tags/tag207.xml" /><Relationship Id="rId18" Type="http://schemas.openxmlformats.org/officeDocument/2006/relationships/tags" Target="../tags/tag208.xml" /><Relationship Id="rId19" Type="http://schemas.openxmlformats.org/officeDocument/2006/relationships/tags" Target="../tags/tag209.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6.xml" /><Relationship Id="rId11" Type="http://schemas.openxmlformats.org/officeDocument/2006/relationships/tags" Target="../tags/tag237.xml" /><Relationship Id="rId12" Type="http://schemas.openxmlformats.org/officeDocument/2006/relationships/tags" Target="../tags/tag238.xml" /><Relationship Id="rId13" Type="http://schemas.openxmlformats.org/officeDocument/2006/relationships/tags" Target="../tags/tag239.xml" /><Relationship Id="rId14" Type="http://schemas.openxmlformats.org/officeDocument/2006/relationships/tags" Target="../tags/tag240.xml" /><Relationship Id="rId15" Type="http://schemas.openxmlformats.org/officeDocument/2006/relationships/tags" Target="../tags/tag241.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14" Type="http://schemas.openxmlformats.org/officeDocument/2006/relationships/tags" Target="../tags/tag257.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31330000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占位符 4"/>
          <p:cNvSpPr>
            <a:spLocks noGrp="1"/>
          </p:cNvSpPr>
          <p:nvPr>
            <p:ph type="body" idx="3"/>
            <p:custDataLst>
              <p:tags r:id="rId3"/>
            </p:custDataLst>
          </p:nvPr>
        </p:nvSpPr>
        <p:spPr/>
        <p:txBody>
          <a:bodyPr/>
          <a:lstStyle/>
          <a:p>
            <a:r>
              <a:rPr lang="zh-CN" altLang="en-US"/>
              <a:t>_</a:t>
            </a:r>
            <a:endParaRPr lang="zh-CN" altLang="en-US"/>
          </a:p>
        </p:txBody>
      </p:sp>
      <p:sp>
        <p:nvSpPr>
          <p:cNvPr id="7" name="标题 6"/>
          <p:cNvSpPr>
            <a:spLocks noGrp="1"/>
          </p:cNvSpPr>
          <p:nvPr>
            <p:ph type="title" idx="2"/>
            <p:custDataLst>
              <p:tags r:id="rId4"/>
            </p:custDataLst>
          </p:nvPr>
        </p:nvSpPr>
        <p:spPr/>
        <p:txBody>
          <a:bodyPr/>
          <a:lstStyle/>
          <a:p>
            <a:r>
              <a:rPr lang="zh-CN" altLang="en-US"/>
              <a:t>蛋白丢失性胃肠病的护理查房</a:t>
            </a:r>
            <a:endParaRPr lang="zh-CN" altLang="en-US"/>
          </a:p>
        </p:txBody>
      </p:sp>
      <p:sp>
        <p:nvSpPr>
          <p:cNvPr id="8" name="文本占位符 7"/>
          <p:cNvSpPr>
            <a:spLocks noGrp="1"/>
          </p:cNvSpPr>
          <p:nvPr>
            <p:ph type="body" idx="1"/>
            <p:custDataLst>
              <p:tags r:id="rId5"/>
            </p:custDataLst>
          </p:nvPr>
        </p:nvSpPr>
        <p:spPr/>
        <p:txBody>
          <a:bodyPr/>
          <a:lstStyle/>
          <a:p>
            <a:r>
              <a:rPr lang="zh-CN" altLang="en-US"/>
              <a:t>刀客特万</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6" name="标题 5"/>
          <p:cNvSpPr>
            <a:spLocks noGrp="1"/>
          </p:cNvSpPr>
          <p:nvPr>
            <p:ph type="title" idx="1"/>
            <p:custDataLst>
              <p:tags r:id="rId4"/>
            </p:custDataLst>
          </p:nvPr>
        </p:nvSpPr>
        <p:spPr/>
        <p:txBody>
          <a:bodyPr/>
          <a:lstStyle/>
          <a:p>
            <a:r>
              <a:rPr lang="zh-CN" altLang="en-US"/>
              <a:t>目录</a:t>
            </a:r>
            <a:endParaRPr lang="zh-CN" altLang="en-US"/>
          </a:p>
        </p:txBody>
      </p:sp>
      <p:sp>
        <p:nvSpPr>
          <p:cNvPr id="18"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9"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4" name="矩形: 圆角 2"/>
          <p:cNvSpPr/>
          <p:nvPr>
            <p:custDataLst>
              <p:tags r:id="rId7"/>
            </p:custDataLst>
          </p:nvPr>
        </p:nvSpPr>
        <p:spPr>
          <a:xfrm>
            <a:off x="4204970" y="82994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48" name="椭圆 47"/>
          <p:cNvSpPr/>
          <p:nvPr>
            <p:custDataLst>
              <p:tags r:id="rId8"/>
            </p:custDataLst>
          </p:nvPr>
        </p:nvSpPr>
        <p:spPr>
          <a:xfrm>
            <a:off x="4212590" y="83693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39" name="序号"/>
          <p:cNvSpPr/>
          <p:nvPr>
            <p:custDataLst>
              <p:tags r:id="rId9"/>
            </p:custDataLst>
          </p:nvPr>
        </p:nvSpPr>
        <p:spPr>
          <a:xfrm>
            <a:off x="4281170" y="91376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41" name="标题"/>
          <p:cNvSpPr txBox="1"/>
          <p:nvPr>
            <p:custDataLst>
              <p:tags r:id="rId10"/>
            </p:custDataLst>
          </p:nvPr>
        </p:nvSpPr>
        <p:spPr>
          <a:xfrm>
            <a:off x="5363845" y="82994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蛋白丢失性胃肠病的相关知识</a:t>
            </a:r>
            <a:endParaRPr lang="zh-CN" altLang="en-US" sz="2000" b="1">
              <a:solidFill>
                <a:schemeClr val="tx1">
                  <a:lumMod val="75000"/>
                  <a:lumOff val="25000"/>
                </a:schemeClr>
              </a:solidFill>
              <a:cs typeface="微软雅黑" panose="020b0503020204020204" charset="-122"/>
              <a:sym typeface="+mn-ea"/>
            </a:endParaRPr>
          </a:p>
        </p:txBody>
      </p:sp>
      <p:sp>
        <p:nvSpPr>
          <p:cNvPr id="47" name="矩形: 圆角 2"/>
          <p:cNvSpPr/>
          <p:nvPr>
            <p:custDataLst>
              <p:tags r:id="rId11"/>
            </p:custDataLst>
          </p:nvPr>
        </p:nvSpPr>
        <p:spPr>
          <a:xfrm>
            <a:off x="4474845" y="194183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49" name="椭圆 48"/>
          <p:cNvSpPr/>
          <p:nvPr>
            <p:custDataLst>
              <p:tags r:id="rId12"/>
            </p:custDataLst>
          </p:nvPr>
        </p:nvSpPr>
        <p:spPr>
          <a:xfrm>
            <a:off x="4482465" y="194881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50" name="序号"/>
          <p:cNvSpPr/>
          <p:nvPr>
            <p:custDataLst>
              <p:tags r:id="rId13"/>
            </p:custDataLst>
          </p:nvPr>
        </p:nvSpPr>
        <p:spPr>
          <a:xfrm>
            <a:off x="4551045" y="202565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52" name="标题"/>
          <p:cNvSpPr txBox="1"/>
          <p:nvPr>
            <p:custDataLst>
              <p:tags r:id="rId14"/>
            </p:custDataLst>
          </p:nvPr>
        </p:nvSpPr>
        <p:spPr>
          <a:xfrm>
            <a:off x="5633720" y="194183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病例汇报</a:t>
            </a:r>
            <a:endParaRPr lang="zh-CN" altLang="en-US" sz="2000" b="1">
              <a:solidFill>
                <a:schemeClr val="tx1">
                  <a:lumMod val="75000"/>
                  <a:lumOff val="25000"/>
                </a:schemeClr>
              </a:solidFill>
              <a:cs typeface="微软雅黑" panose="020b0503020204020204" charset="-122"/>
              <a:sym typeface="+mn-ea"/>
            </a:endParaRPr>
          </a:p>
        </p:txBody>
      </p:sp>
      <p:sp>
        <p:nvSpPr>
          <p:cNvPr id="54" name="矩形: 圆角 2"/>
          <p:cNvSpPr/>
          <p:nvPr>
            <p:custDataLst>
              <p:tags r:id="rId15"/>
            </p:custDataLst>
          </p:nvPr>
        </p:nvSpPr>
        <p:spPr>
          <a:xfrm>
            <a:off x="4204970" y="527748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55" name="椭圆 54"/>
          <p:cNvSpPr/>
          <p:nvPr>
            <p:custDataLst>
              <p:tags r:id="rId16"/>
            </p:custDataLst>
          </p:nvPr>
        </p:nvSpPr>
        <p:spPr>
          <a:xfrm>
            <a:off x="4212590" y="528447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56" name="序号"/>
          <p:cNvSpPr/>
          <p:nvPr>
            <p:custDataLst>
              <p:tags r:id="rId17"/>
            </p:custDataLst>
          </p:nvPr>
        </p:nvSpPr>
        <p:spPr>
          <a:xfrm>
            <a:off x="4281170" y="536130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58" name="标题"/>
          <p:cNvSpPr txBox="1"/>
          <p:nvPr>
            <p:custDataLst>
              <p:tags r:id="rId18"/>
            </p:custDataLst>
          </p:nvPr>
        </p:nvSpPr>
        <p:spPr>
          <a:xfrm>
            <a:off x="5363845" y="527748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健康宣教</a:t>
            </a:r>
            <a:endParaRPr lang="zh-CN" altLang="en-US" sz="2000" b="1">
              <a:solidFill>
                <a:schemeClr val="tx1">
                  <a:lumMod val="75000"/>
                  <a:lumOff val="25000"/>
                </a:schemeClr>
              </a:solidFill>
              <a:cs typeface="微软雅黑" panose="020b0503020204020204" charset="-122"/>
              <a:sym typeface="+mn-ea"/>
            </a:endParaRPr>
          </a:p>
        </p:txBody>
      </p:sp>
      <p:sp>
        <p:nvSpPr>
          <p:cNvPr id="66" name="矩形: 圆角 2"/>
          <p:cNvSpPr/>
          <p:nvPr>
            <p:custDataLst>
              <p:tags r:id="rId19"/>
            </p:custDataLst>
          </p:nvPr>
        </p:nvSpPr>
        <p:spPr>
          <a:xfrm>
            <a:off x="4634865" y="305371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67" name="椭圆 66"/>
          <p:cNvSpPr/>
          <p:nvPr>
            <p:custDataLst>
              <p:tags r:id="rId20"/>
            </p:custDataLst>
          </p:nvPr>
        </p:nvSpPr>
        <p:spPr>
          <a:xfrm>
            <a:off x="4642485" y="306070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68" name="序号"/>
          <p:cNvSpPr/>
          <p:nvPr>
            <p:custDataLst>
              <p:tags r:id="rId21"/>
            </p:custDataLst>
          </p:nvPr>
        </p:nvSpPr>
        <p:spPr>
          <a:xfrm>
            <a:off x="4711065" y="313753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75" name="标题"/>
          <p:cNvSpPr txBox="1"/>
          <p:nvPr>
            <p:custDataLst>
              <p:tags r:id="rId22"/>
            </p:custDataLst>
          </p:nvPr>
        </p:nvSpPr>
        <p:spPr>
          <a:xfrm>
            <a:off x="5793740" y="305371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护理诊断</a:t>
            </a:r>
            <a:endParaRPr lang="zh-CN" altLang="en-US" sz="2000" b="1">
              <a:solidFill>
                <a:schemeClr val="tx1">
                  <a:lumMod val="75000"/>
                  <a:lumOff val="25000"/>
                </a:schemeClr>
              </a:solidFill>
              <a:cs typeface="微软雅黑" panose="020b0503020204020204" charset="-122"/>
              <a:sym typeface="+mn-ea"/>
            </a:endParaRPr>
          </a:p>
        </p:txBody>
      </p:sp>
      <p:sp>
        <p:nvSpPr>
          <p:cNvPr id="87" name="矩形: 圆角 2"/>
          <p:cNvSpPr/>
          <p:nvPr>
            <p:custDataLst>
              <p:tags r:id="rId23"/>
            </p:custDataLst>
          </p:nvPr>
        </p:nvSpPr>
        <p:spPr>
          <a:xfrm>
            <a:off x="4474845" y="416560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88" name="椭圆 87"/>
          <p:cNvSpPr/>
          <p:nvPr>
            <p:custDataLst>
              <p:tags r:id="rId24"/>
            </p:custDataLst>
          </p:nvPr>
        </p:nvSpPr>
        <p:spPr>
          <a:xfrm>
            <a:off x="4482465" y="417258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89" name="序号"/>
          <p:cNvSpPr/>
          <p:nvPr>
            <p:custDataLst>
              <p:tags r:id="rId25"/>
            </p:custDataLst>
          </p:nvPr>
        </p:nvSpPr>
        <p:spPr>
          <a:xfrm>
            <a:off x="4551045" y="424942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91" name="标题"/>
          <p:cNvSpPr txBox="1"/>
          <p:nvPr>
            <p:custDataLst>
              <p:tags r:id="rId26"/>
            </p:custDataLst>
          </p:nvPr>
        </p:nvSpPr>
        <p:spPr>
          <a:xfrm>
            <a:off x="5633720" y="416560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护理措施</a:t>
            </a:r>
            <a:endParaRPr lang="zh-CN" altLang="en-US" sz="2000" b="1">
              <a:solidFill>
                <a:schemeClr val="tx1">
                  <a:lumMod val="75000"/>
                  <a:lumOff val="25000"/>
                </a:schemeClr>
              </a:solidFill>
              <a:cs typeface="微软雅黑" panose="020b0503020204020204" charset="-122"/>
              <a:sym typeface="+mn-ea"/>
            </a:endParaRPr>
          </a:p>
        </p:txBody>
      </p: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5" name="标题 4"/>
          <p:cNvSpPr>
            <a:spLocks noGrp="1"/>
          </p:cNvSpPr>
          <p:nvPr>
            <p:ph type="title" idx="1"/>
            <p:custDataLst>
              <p:tags r:id="rId3"/>
            </p:custDataLst>
          </p:nvPr>
        </p:nvSpPr>
        <p:spPr/>
        <p:txBody>
          <a:bodyPr/>
          <a:lstStyle/>
          <a:p>
            <a:r>
              <a:rPr lang="zh-CN" altLang="en-US"/>
              <a:t>蛋白丢失性胃肠病的相关知识</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疾病概述</a:t>
            </a:r>
            <a:endParaRPr lang="zh-CN" altLang="en-US"/>
          </a:p>
        </p:txBody>
      </p:sp>
      <p:sp>
        <p:nvSpPr>
          <p:cNvPr id="4" name="圆角矩形 3"/>
          <p:cNvSpPr/>
          <p:nvPr>
            <p:custDataLst>
              <p:tags r:id="rId2"/>
            </p:custDataLst>
          </p:nvPr>
        </p:nvSpPr>
        <p:spPr>
          <a:xfrm rot="16200000">
            <a:off x="5702559" y="-2340097"/>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556454" y="2806651"/>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6" name="圆角矩形 5"/>
          <p:cNvSpPr/>
          <p:nvPr>
            <p:custDataLst>
              <p:tags r:id="rId4"/>
            </p:custDataLst>
          </p:nvPr>
        </p:nvSpPr>
        <p:spPr>
          <a:xfrm rot="16200000">
            <a:off x="5702559" y="-3334355"/>
            <a:ext cx="780882" cy="1043061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556454" y="1811750"/>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6"/>
            </p:custDataLst>
          </p:nvPr>
        </p:nvSpPr>
        <p:spPr>
          <a:xfrm rot="16200000">
            <a:off x="5702559" y="-350938"/>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7"/>
            </p:custDataLst>
          </p:nvPr>
        </p:nvSpPr>
        <p:spPr>
          <a:xfrm rot="16200000">
            <a:off x="556454" y="4795811"/>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8"/>
            </p:custDataLst>
          </p:nvPr>
        </p:nvSpPr>
        <p:spPr>
          <a:xfrm rot="16200000">
            <a:off x="5702559" y="-1345196"/>
            <a:ext cx="780882" cy="10430619"/>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9"/>
            </p:custDataLst>
          </p:nvPr>
        </p:nvSpPr>
        <p:spPr>
          <a:xfrm rot="16200000">
            <a:off x="556454" y="3800910"/>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8" name="圆角矩形 7"/>
          <p:cNvSpPr/>
          <p:nvPr>
            <p:custDataLst>
              <p:tags r:id="rId10"/>
            </p:custDataLst>
          </p:nvPr>
        </p:nvSpPr>
        <p:spPr>
          <a:xfrm rot="16200000">
            <a:off x="5702559" y="642678"/>
            <a:ext cx="780882" cy="10431375"/>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9" name="圆角矩形 8"/>
          <p:cNvSpPr/>
          <p:nvPr>
            <p:custDataLst>
              <p:tags r:id="rId11"/>
            </p:custDataLst>
          </p:nvPr>
        </p:nvSpPr>
        <p:spPr>
          <a:xfrm rot="16200000">
            <a:off x="556454" y="5789426"/>
            <a:ext cx="779596" cy="13767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5" name="文本框 14"/>
          <p:cNvSpPr txBox="1"/>
          <p:nvPr>
            <p:custDataLst>
              <p:tags r:id="rId12"/>
            </p:custDataLst>
          </p:nvPr>
        </p:nvSpPr>
        <p:spPr>
          <a:xfrm>
            <a:off x="1315483" y="5469361"/>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治疗包括药物治疗、饮食调整、生活方式改变等。</a:t>
            </a:r>
            <a:endParaRPr lang="zh-CN" altLang="en-US" sz="2000">
              <a:latin typeface="+mn-ea"/>
              <a:ea typeface="+mn-ea"/>
            </a:endParaRPr>
          </a:p>
        </p:txBody>
      </p:sp>
      <p:sp>
        <p:nvSpPr>
          <p:cNvPr id="16" name="文本框 15"/>
          <p:cNvSpPr txBox="1"/>
          <p:nvPr>
            <p:custDataLst>
              <p:tags r:id="rId13"/>
            </p:custDataLst>
          </p:nvPr>
        </p:nvSpPr>
        <p:spPr>
          <a:xfrm>
            <a:off x="1316126" y="3479559"/>
            <a:ext cx="9992637" cy="7808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病因包括感染、炎症、肿瘤、遗传等。</a:t>
            </a:r>
            <a:endParaRPr lang="zh-CN" altLang="en-US" sz="2000">
              <a:latin typeface="+mn-ea"/>
              <a:ea typeface="+mn-ea"/>
            </a:endParaRPr>
          </a:p>
        </p:txBody>
      </p:sp>
      <p:sp>
        <p:nvSpPr>
          <p:cNvPr id="17" name="文本框 16"/>
          <p:cNvSpPr txBox="1"/>
          <p:nvPr>
            <p:custDataLst>
              <p:tags r:id="rId14"/>
            </p:custDataLst>
          </p:nvPr>
        </p:nvSpPr>
        <p:spPr>
          <a:xfrm>
            <a:off x="1315483" y="4475103"/>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诊断主要依靠临床症状、实验室检查和内镜检查等。</a:t>
            </a:r>
            <a:endParaRPr lang="zh-CN" altLang="en-US" sz="2000">
              <a:latin typeface="+mn-ea"/>
              <a:ea typeface="+mn-ea"/>
            </a:endParaRPr>
          </a:p>
        </p:txBody>
      </p:sp>
      <p:sp>
        <p:nvSpPr>
          <p:cNvPr id="18" name="文本框 17"/>
          <p:cNvSpPr txBox="1"/>
          <p:nvPr>
            <p:custDataLst>
              <p:tags r:id="rId15"/>
            </p:custDataLst>
          </p:nvPr>
        </p:nvSpPr>
        <p:spPr>
          <a:xfrm>
            <a:off x="1316126" y="1490400"/>
            <a:ext cx="9992637" cy="7808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蛋白丢失性胃肠病是一种由于胃肠道黏膜损伤导致的蛋白质丢失性疾病。</a:t>
            </a:r>
            <a:endParaRPr lang="zh-CN" altLang="en-US" sz="2000">
              <a:latin typeface="+mn-ea"/>
              <a:ea typeface="+mn-ea"/>
            </a:endParaRPr>
          </a:p>
        </p:txBody>
      </p:sp>
      <p:sp>
        <p:nvSpPr>
          <p:cNvPr id="19" name="文本框 18"/>
          <p:cNvSpPr txBox="1"/>
          <p:nvPr>
            <p:custDataLst>
              <p:tags r:id="rId16"/>
            </p:custDataLst>
          </p:nvPr>
        </p:nvSpPr>
        <p:spPr>
          <a:xfrm>
            <a:off x="1315483" y="2485944"/>
            <a:ext cx="9992637" cy="780239"/>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mn-ea"/>
                <a:ea typeface="+mn-ea"/>
              </a:rPr>
              <a:t>主要症状包括腹泻、腹痛、腹胀、体重下降等。</a:t>
            </a:r>
            <a:endParaRPr lang="zh-CN" altLang="en-US" sz="2000">
              <a:latin typeface="+mn-ea"/>
              <a:ea typeface="+mn-ea"/>
            </a:endParaRPr>
          </a:p>
        </p:txBody>
      </p:sp>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病因及发病机制</a:t>
            </a:r>
            <a:endParaRPr lang="zh-CN" altLang="en-US"/>
          </a:p>
        </p:txBody>
      </p:sp>
      <p:sp>
        <p:nvSpPr>
          <p:cNvPr id="28" name="正文"/>
          <p:cNvSpPr txBox="1"/>
          <p:nvPr>
            <p:custDataLst>
              <p:tags r:id="rId2"/>
            </p:custDataLst>
          </p:nvPr>
        </p:nvSpPr>
        <p:spPr>
          <a:xfrm>
            <a:off x="2880868" y="1490400"/>
            <a:ext cx="6424264" cy="8492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病因：多种因素，如感染、免疫、遗传等</a:t>
            </a:r>
            <a:endParaRPr lang="zh-CN" altLang="en-US" sz="1200" spc="150">
              <a:solidFill>
                <a:schemeClr val="tx1">
                  <a:lumMod val="65000"/>
                  <a:lumOff val="35000"/>
                </a:schemeClr>
              </a:solidFill>
              <a:latin typeface="+mn-ea"/>
              <a:sym typeface="+mn-ea"/>
            </a:endParaRPr>
          </a:p>
        </p:txBody>
      </p:sp>
      <p:sp>
        <p:nvSpPr>
          <p:cNvPr id="29" name="正文"/>
          <p:cNvSpPr txBox="1"/>
          <p:nvPr>
            <p:custDataLst>
              <p:tags r:id="rId3"/>
            </p:custDataLst>
          </p:nvPr>
        </p:nvSpPr>
        <p:spPr>
          <a:xfrm>
            <a:off x="2880868" y="2467879"/>
            <a:ext cx="6424264" cy="8492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发病机制：肠道黏膜损伤、肠道通透性增加、肠道菌群失调等</a:t>
            </a:r>
            <a:endParaRPr lang="zh-CN" altLang="en-US" sz="1200" spc="150">
              <a:solidFill>
                <a:schemeClr val="tx1">
                  <a:lumMod val="65000"/>
                  <a:lumOff val="35000"/>
                </a:schemeClr>
              </a:solidFill>
              <a:latin typeface="+mn-ea"/>
              <a:sym typeface="+mn-ea"/>
            </a:endParaRPr>
          </a:p>
        </p:txBody>
      </p:sp>
      <p:sp>
        <p:nvSpPr>
          <p:cNvPr id="30" name="正文"/>
          <p:cNvSpPr txBox="1"/>
          <p:nvPr>
            <p:custDataLst>
              <p:tags r:id="rId4"/>
            </p:custDataLst>
          </p:nvPr>
        </p:nvSpPr>
        <p:spPr>
          <a:xfrm>
            <a:off x="2880868" y="3445358"/>
            <a:ext cx="6424264" cy="8492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临床表现：腹泻、腹痛、体重下降等</a:t>
            </a:r>
            <a:endParaRPr lang="zh-CN" altLang="en-US" sz="1200" spc="150">
              <a:solidFill>
                <a:schemeClr val="tx1">
                  <a:lumMod val="65000"/>
                  <a:lumOff val="35000"/>
                </a:schemeClr>
              </a:solidFill>
              <a:latin typeface="+mn-ea"/>
              <a:sym typeface="+mn-ea"/>
            </a:endParaRPr>
          </a:p>
        </p:txBody>
      </p:sp>
      <p:sp>
        <p:nvSpPr>
          <p:cNvPr id="31" name="正文"/>
          <p:cNvSpPr txBox="1"/>
          <p:nvPr>
            <p:custDataLst>
              <p:tags r:id="rId5"/>
            </p:custDataLst>
          </p:nvPr>
        </p:nvSpPr>
        <p:spPr>
          <a:xfrm>
            <a:off x="2880868" y="4422836"/>
            <a:ext cx="6424264" cy="8492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诊断：临床表现、实验室检查、影像学检查等</a:t>
            </a:r>
            <a:endParaRPr lang="zh-CN" altLang="en-US" sz="1200" spc="150">
              <a:solidFill>
                <a:schemeClr val="tx1">
                  <a:lumMod val="65000"/>
                  <a:lumOff val="35000"/>
                </a:schemeClr>
              </a:solidFill>
              <a:latin typeface="+mn-ea"/>
              <a:sym typeface="+mn-ea"/>
            </a:endParaRPr>
          </a:p>
        </p:txBody>
      </p:sp>
      <p:sp>
        <p:nvSpPr>
          <p:cNvPr id="32" name="正文"/>
          <p:cNvSpPr txBox="1"/>
          <p:nvPr>
            <p:custDataLst>
              <p:tags r:id="rId6"/>
            </p:custDataLst>
          </p:nvPr>
        </p:nvSpPr>
        <p:spPr>
          <a:xfrm>
            <a:off x="2880868" y="5400315"/>
            <a:ext cx="6424264" cy="8492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治疗：药物治疗、饮食调整、生活方式改变等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诊断标准与鉴别诊断</a:t>
            </a:r>
            <a:endParaRPr lang="zh-CN" altLang="en-US"/>
          </a:p>
        </p:txBody>
      </p:sp>
      <p:sp>
        <p:nvSpPr>
          <p:cNvPr id="4"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诊断方法：内镜检查、组织病理学检查等</a:t>
            </a:r>
            <a:endParaRPr lang="zh-CN" altLang="en-US" sz="2400">
              <a:latin typeface="+mn-ea"/>
              <a:ea typeface="+mn-ea"/>
            </a:endParaRPr>
          </a:p>
        </p:txBody>
      </p:sp>
      <p:sp>
        <p:nvSpPr>
          <p:cNvPr id="9"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诊断流程：病史采集、体格检查、实验室检查、影像学检查、内镜检查等</a:t>
            </a:r>
            <a:endParaRPr lang="zh-CN" altLang="en-US" sz="2400">
              <a:latin typeface="+mn-ea"/>
              <a:ea typeface="+mn-ea"/>
            </a:endParaRPr>
          </a:p>
        </p:txBody>
      </p:sp>
      <p:sp>
        <p:nvSpPr>
          <p:cNvPr id="14"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诊断标准：临床表现、实验室检查、影像学检查等</a:t>
            </a:r>
            <a:endParaRPr lang="zh-CN" altLang="en-US" sz="2400">
              <a:latin typeface="+mn-ea"/>
              <a:ea typeface="+mn-ea"/>
            </a:endParaRPr>
          </a:p>
        </p:txBody>
      </p:sp>
      <p:sp>
        <p:nvSpPr>
          <p:cNvPr id="15"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鉴别诊断：与其他胃肠道疾病相鉴别，如炎症性肠病、肠易激综合征等</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5" name="标题 4"/>
          <p:cNvSpPr>
            <a:spLocks noGrp="1"/>
          </p:cNvSpPr>
          <p:nvPr>
            <p:ph type="title" idx="1"/>
            <p:custDataLst>
              <p:tags r:id="rId3"/>
            </p:custDataLst>
          </p:nvPr>
        </p:nvSpPr>
        <p:spPr/>
        <p:txBody>
          <a:bodyPr/>
          <a:lstStyle/>
          <a:p>
            <a:r>
              <a:rPr lang="zh-CN" altLang="en-US"/>
              <a:t>病例汇报</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患者基本情况</a:t>
            </a:r>
            <a:endParaRPr lang="zh-CN" altLang="en-US"/>
          </a:p>
        </p:txBody>
      </p:sp>
      <p:cxnSp>
        <p:nvCxnSpPr>
          <p:cNvPr id="98" name="直接连接符 97"/>
          <p:cNvCxnSpPr/>
          <p:nvPr>
            <p:custDataLst>
              <p:tags r:id="rId2"/>
            </p:custDataLst>
          </p:nvPr>
        </p:nvCxnSpPr>
        <p:spPr>
          <a:xfrm flipV="1">
            <a:off x="10384536" y="2619200"/>
            <a:ext cx="3081" cy="1163305"/>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32" name="直接连接符 31"/>
          <p:cNvCxnSpPr/>
          <p:nvPr>
            <p:custDataLst>
              <p:tags r:id="rId3"/>
            </p:custDataLst>
          </p:nvPr>
        </p:nvCxnSpPr>
        <p:spPr>
          <a:xfrm flipH="1">
            <a:off x="9455371" y="3858909"/>
            <a:ext cx="616" cy="33334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101" name="直接连接符 100"/>
          <p:cNvCxnSpPr/>
          <p:nvPr>
            <p:custDataLst>
              <p:tags r:id="rId4"/>
            </p:custDataLst>
          </p:nvPr>
        </p:nvCxnSpPr>
        <p:spPr>
          <a:xfrm flipV="1">
            <a:off x="8504640" y="3307448"/>
            <a:ext cx="3697" cy="510794"/>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84" name="直接连接符 83"/>
          <p:cNvCxnSpPr/>
          <p:nvPr>
            <p:custDataLst>
              <p:tags r:id="rId5"/>
            </p:custDataLst>
          </p:nvPr>
        </p:nvCxnSpPr>
        <p:spPr>
          <a:xfrm flipV="1">
            <a:off x="7579788" y="3797910"/>
            <a:ext cx="1848" cy="1427637"/>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7" name="直接连接符 96"/>
          <p:cNvCxnSpPr/>
          <p:nvPr>
            <p:custDataLst>
              <p:tags r:id="rId6"/>
            </p:custDataLst>
          </p:nvPr>
        </p:nvCxnSpPr>
        <p:spPr>
          <a:xfrm flipV="1">
            <a:off x="6619815" y="2446060"/>
            <a:ext cx="3697" cy="1292698"/>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7" name="直接连接符 6"/>
          <p:cNvCxnSpPr/>
          <p:nvPr>
            <p:custDataLst>
              <p:tags r:id="rId7"/>
            </p:custDataLst>
          </p:nvPr>
        </p:nvCxnSpPr>
        <p:spPr>
          <a:xfrm flipH="1">
            <a:off x="5680791" y="3844121"/>
            <a:ext cx="0" cy="543451"/>
          </a:xfrm>
          <a:prstGeom prst="line">
            <a:avLst/>
          </a:prstGeom>
          <a:ln w="12700" cmpd="sng">
            <a:solidFill>
              <a:schemeClr val="accent1">
                <a:lumMod val="40000"/>
                <a:lumOff val="60000"/>
              </a:schemeClr>
            </a:solidFill>
            <a:prstDash val="solid"/>
            <a:headEnd type="none"/>
            <a:tailEnd type="oval"/>
          </a:ln>
        </p:spPr>
        <p:style>
          <a:lnRef idx="1">
            <a:schemeClr val="accent1"/>
          </a:lnRef>
          <a:fillRef idx="0">
            <a:schemeClr val="accent1"/>
          </a:fillRef>
          <a:effectRef idx="0">
            <a:schemeClr val="accent1"/>
          </a:effectRef>
          <a:fontRef idx="minor">
            <a:schemeClr val="tx1"/>
          </a:fontRef>
        </p:style>
      </p:cxnSp>
      <p:cxnSp>
        <p:nvCxnSpPr>
          <p:cNvPr id="5" name="直接连接符 4"/>
          <p:cNvCxnSpPr/>
          <p:nvPr>
            <p:custDataLst>
              <p:tags r:id="rId8"/>
            </p:custDataLst>
          </p:nvPr>
        </p:nvCxnSpPr>
        <p:spPr>
          <a:xfrm flipH="1">
            <a:off x="4730676" y="3483053"/>
            <a:ext cx="3697" cy="25940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85" name="直接连接符 84"/>
          <p:cNvCxnSpPr/>
          <p:nvPr>
            <p:custDataLst>
              <p:tags r:id="rId9"/>
            </p:custDataLst>
          </p:nvPr>
        </p:nvCxnSpPr>
        <p:spPr>
          <a:xfrm flipV="1">
            <a:off x="3797198" y="3797910"/>
            <a:ext cx="3697" cy="1086902"/>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33" name="直接连接符 32"/>
          <p:cNvCxnSpPr/>
          <p:nvPr>
            <p:custDataLst>
              <p:tags r:id="rId10"/>
            </p:custDataLst>
          </p:nvPr>
        </p:nvCxnSpPr>
        <p:spPr>
          <a:xfrm>
            <a:off x="2853244" y="2837320"/>
            <a:ext cx="616" cy="905135"/>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cxnSp>
        <p:nvCxnSpPr>
          <p:cNvPr id="92" name="直接连接符 91"/>
          <p:cNvCxnSpPr/>
          <p:nvPr>
            <p:custDataLst>
              <p:tags r:id="rId11"/>
            </p:custDataLst>
          </p:nvPr>
        </p:nvCxnSpPr>
        <p:spPr>
          <a:xfrm flipV="1">
            <a:off x="1908059" y="3818243"/>
            <a:ext cx="616" cy="178686"/>
          </a:xfrm>
          <a:prstGeom prst="line">
            <a:avLst/>
          </a:prstGeom>
          <a:ln w="12700" cmpd="sng">
            <a:solidFill>
              <a:schemeClr val="accent1">
                <a:lumMod val="40000"/>
                <a:lumOff val="60000"/>
              </a:schemeClr>
            </a:solidFill>
            <a:prstDash val="solid"/>
            <a:headEnd type="oval"/>
          </a:ln>
        </p:spPr>
        <p:style>
          <a:lnRef idx="1">
            <a:schemeClr val="accent1"/>
          </a:lnRef>
          <a:fillRef idx="0">
            <a:schemeClr val="accent1"/>
          </a:fillRef>
          <a:effectRef idx="0">
            <a:schemeClr val="accent1"/>
          </a:effectRef>
          <a:fontRef idx="minor">
            <a:schemeClr val="tx1"/>
          </a:fontRef>
        </p:style>
      </p:cxnSp>
      <p:sp>
        <p:nvSpPr>
          <p:cNvPr id="35" name="正文"/>
          <p:cNvSpPr txBox="1"/>
          <p:nvPr>
            <p:custDataLst>
              <p:tags r:id="rId12"/>
            </p:custDataLst>
          </p:nvPr>
        </p:nvSpPr>
        <p:spPr>
          <a:xfrm>
            <a:off x="1980149" y="1877347"/>
            <a:ext cx="1746806" cy="69933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年龄：50岁</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13"/>
            </p:custDataLst>
          </p:nvPr>
        </p:nvSpPr>
        <p:spPr>
          <a:xfrm>
            <a:off x="3859429" y="2524312"/>
            <a:ext cx="1746806" cy="69933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职业：教师</a:t>
            </a:r>
            <a:endParaRPr lang="zh-CN" altLang="en-US" sz="1200" spc="150">
              <a:solidFill>
                <a:schemeClr val="tx1">
                  <a:lumMod val="65000"/>
                  <a:lumOff val="35000"/>
                </a:schemeClr>
              </a:solidFill>
              <a:latin typeface="+mn-ea"/>
              <a:sym typeface="+mn-ea"/>
            </a:endParaRPr>
          </a:p>
        </p:txBody>
      </p:sp>
      <p:sp>
        <p:nvSpPr>
          <p:cNvPr id="8" name="正文"/>
          <p:cNvSpPr txBox="1"/>
          <p:nvPr>
            <p:custDataLst>
              <p:tags r:id="rId14"/>
            </p:custDataLst>
          </p:nvPr>
        </p:nvSpPr>
        <p:spPr>
          <a:xfrm>
            <a:off x="5748568" y="1490400"/>
            <a:ext cx="1746806" cy="69933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家庭状况：有一子一女</a:t>
            </a:r>
            <a:endParaRPr lang="zh-CN" altLang="en-US" sz="1200" spc="150">
              <a:solidFill>
                <a:schemeClr val="tx1">
                  <a:lumMod val="65000"/>
                  <a:lumOff val="35000"/>
                </a:schemeClr>
              </a:solidFill>
              <a:latin typeface="+mn-ea"/>
              <a:sym typeface="+mn-ea"/>
            </a:endParaRPr>
          </a:p>
        </p:txBody>
      </p:sp>
      <p:sp>
        <p:nvSpPr>
          <p:cNvPr id="10" name="正文"/>
          <p:cNvSpPr txBox="1"/>
          <p:nvPr>
            <p:custDataLst>
              <p:tags r:id="rId15"/>
            </p:custDataLst>
          </p:nvPr>
        </p:nvSpPr>
        <p:spPr>
          <a:xfrm>
            <a:off x="7633394" y="2341313"/>
            <a:ext cx="1746806" cy="69933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病史：有高血压、糖尿病病史</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16"/>
            </p:custDataLst>
          </p:nvPr>
        </p:nvSpPr>
        <p:spPr>
          <a:xfrm>
            <a:off x="9512674" y="1661692"/>
            <a:ext cx="1746806" cy="69933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诊断：蛋白丢失性胃肠病</a:t>
            </a:r>
            <a:endParaRPr lang="zh-CN" altLang="en-US" sz="1200" spc="150">
              <a:solidFill>
                <a:schemeClr val="tx1">
                  <a:lumMod val="65000"/>
                  <a:lumOff val="35000"/>
                </a:schemeClr>
              </a:solidFill>
              <a:latin typeface="+mn-ea"/>
              <a:sym typeface="+mn-ea"/>
            </a:endParaRPr>
          </a:p>
        </p:txBody>
      </p:sp>
      <p:sp>
        <p:nvSpPr>
          <p:cNvPr id="26" name="正文"/>
          <p:cNvSpPr txBox="1"/>
          <p:nvPr>
            <p:custDataLst>
              <p:tags r:id="rId17"/>
            </p:custDataLst>
          </p:nvPr>
        </p:nvSpPr>
        <p:spPr>
          <a:xfrm>
            <a:off x="1034964" y="4251401"/>
            <a:ext cx="1746806" cy="7911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姓名：张三</a:t>
            </a:r>
            <a:endParaRPr lang="zh-CN" altLang="en-US" sz="1200" spc="150">
              <a:solidFill>
                <a:schemeClr val="tx1">
                  <a:lumMod val="65000"/>
                  <a:lumOff val="35000"/>
                </a:schemeClr>
              </a:solidFill>
              <a:latin typeface="+mn-ea"/>
              <a:sym typeface="+mn-ea"/>
            </a:endParaRPr>
          </a:p>
        </p:txBody>
      </p:sp>
      <p:sp>
        <p:nvSpPr>
          <p:cNvPr id="25" name="正文"/>
          <p:cNvSpPr txBox="1"/>
          <p:nvPr>
            <p:custDataLst>
              <p:tags r:id="rId18"/>
            </p:custDataLst>
          </p:nvPr>
        </p:nvSpPr>
        <p:spPr>
          <a:xfrm>
            <a:off x="2925951" y="5124496"/>
            <a:ext cx="1746806" cy="7911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性别：男</a:t>
            </a:r>
            <a:endParaRPr lang="zh-CN" altLang="en-US" sz="1200" spc="150">
              <a:solidFill>
                <a:schemeClr val="tx1">
                  <a:lumMod val="65000"/>
                  <a:lumOff val="35000"/>
                </a:schemeClr>
              </a:solidFill>
              <a:latin typeface="+mn-ea"/>
              <a:sym typeface="+mn-ea"/>
            </a:endParaRPr>
          </a:p>
        </p:txBody>
      </p:sp>
      <p:sp>
        <p:nvSpPr>
          <p:cNvPr id="29" name="正文"/>
          <p:cNvSpPr txBox="1"/>
          <p:nvPr>
            <p:custDataLst>
              <p:tags r:id="rId19"/>
            </p:custDataLst>
          </p:nvPr>
        </p:nvSpPr>
        <p:spPr>
          <a:xfrm>
            <a:off x="4807696" y="4618631"/>
            <a:ext cx="1746806" cy="7911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婚姻状况：已婚</a:t>
            </a:r>
            <a:endParaRPr lang="zh-CN" altLang="en-US" sz="1200" spc="150">
              <a:solidFill>
                <a:schemeClr val="tx1">
                  <a:lumMod val="65000"/>
                  <a:lumOff val="35000"/>
                </a:schemeClr>
              </a:solidFill>
              <a:latin typeface="+mn-ea"/>
              <a:sym typeface="+mn-ea"/>
            </a:endParaRPr>
          </a:p>
        </p:txBody>
      </p:sp>
      <p:sp>
        <p:nvSpPr>
          <p:cNvPr id="31" name="正文"/>
          <p:cNvSpPr txBox="1"/>
          <p:nvPr>
            <p:custDataLst>
              <p:tags r:id="rId20"/>
            </p:custDataLst>
          </p:nvPr>
        </p:nvSpPr>
        <p:spPr>
          <a:xfrm>
            <a:off x="6707309" y="5458454"/>
            <a:ext cx="1746806" cy="7911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居住地：北京</a:t>
            </a:r>
            <a:endParaRPr lang="zh-CN" altLang="en-US" sz="1200" spc="150">
              <a:solidFill>
                <a:schemeClr val="tx1">
                  <a:lumMod val="65000"/>
                  <a:lumOff val="35000"/>
                </a:schemeClr>
              </a:solidFill>
              <a:latin typeface="+mn-ea"/>
              <a:sym typeface="+mn-ea"/>
            </a:endParaRPr>
          </a:p>
        </p:txBody>
      </p:sp>
      <p:sp>
        <p:nvSpPr>
          <p:cNvPr id="37" name="正文"/>
          <p:cNvSpPr txBox="1"/>
          <p:nvPr>
            <p:custDataLst>
              <p:tags r:id="rId21"/>
            </p:custDataLst>
          </p:nvPr>
        </p:nvSpPr>
        <p:spPr>
          <a:xfrm>
            <a:off x="8582276" y="4434400"/>
            <a:ext cx="1746806" cy="791146"/>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症状：腹痛、腹泻、体重下降</a:t>
            </a:r>
            <a:endParaRPr lang="zh-CN" altLang="en-US" sz="1200" spc="150">
              <a:solidFill>
                <a:schemeClr val="tx1">
                  <a:lumMod val="65000"/>
                  <a:lumOff val="35000"/>
                </a:schemeClr>
              </a:solidFill>
              <a:latin typeface="+mn-ea"/>
              <a:sym typeface="+mn-ea"/>
            </a:endParaRPr>
          </a:p>
        </p:txBody>
      </p:sp>
      <p:cxnSp>
        <p:nvCxnSpPr>
          <p:cNvPr id="184" name="直接箭头连接符 183"/>
          <p:cNvCxnSpPr/>
          <p:nvPr>
            <p:custDataLst>
              <p:tags r:id="rId22"/>
            </p:custDataLst>
          </p:nvPr>
        </p:nvCxnSpPr>
        <p:spPr>
          <a:xfrm>
            <a:off x="774946" y="3800990"/>
            <a:ext cx="10636725" cy="0"/>
          </a:xfrm>
          <a:prstGeom prst="straightConnector1">
            <a:avLst/>
          </a:prstGeom>
          <a:ln w="19050">
            <a:gradFill>
              <a:gsLst>
                <a:gs pos="0">
                  <a:schemeClr val="accent1"/>
                </a:gs>
                <a:gs pos="100000">
                  <a:schemeClr val="accent1">
                    <a:lumMod val="60000"/>
                    <a:lumOff val="40000"/>
                  </a:schemeClr>
                </a:gs>
              </a:gsLst>
              <a:lin ang="10800000" scaled="1"/>
            </a:gradFill>
            <a:tailEnd type="arrow"/>
          </a:ln>
        </p:spPr>
        <p:style>
          <a:lnRef idx="1">
            <a:schemeClr val="accent1"/>
          </a:lnRef>
          <a:fillRef idx="0">
            <a:schemeClr val="accent1"/>
          </a:fillRef>
          <a:effectRef idx="0">
            <a:schemeClr val="accent1"/>
          </a:effectRef>
          <a:fontRef idx="minor">
            <a:schemeClr val="tx1"/>
          </a:fontRef>
        </p:style>
      </p:cxnSp>
      <p:sp>
        <p:nvSpPr>
          <p:cNvPr id="24" name="椭圆 23"/>
          <p:cNvSpPr/>
          <p:nvPr>
            <p:custDataLst>
              <p:tags r:id="rId23"/>
            </p:custDataLst>
          </p:nvPr>
        </p:nvSpPr>
        <p:spPr>
          <a:xfrm flipV="1">
            <a:off x="10321072"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22" name="椭圆 21"/>
          <p:cNvSpPr/>
          <p:nvPr>
            <p:custDataLst>
              <p:tags r:id="rId24"/>
            </p:custDataLst>
          </p:nvPr>
        </p:nvSpPr>
        <p:spPr>
          <a:xfrm flipV="1">
            <a:off x="7515708"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23" name="椭圆 22"/>
          <p:cNvSpPr/>
          <p:nvPr>
            <p:custDataLst>
              <p:tags r:id="rId25"/>
            </p:custDataLst>
          </p:nvPr>
        </p:nvSpPr>
        <p:spPr>
          <a:xfrm flipV="1">
            <a:off x="9390675"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21" name="椭圆 20"/>
          <p:cNvSpPr/>
          <p:nvPr>
            <p:custDataLst>
              <p:tags r:id="rId26"/>
            </p:custDataLst>
          </p:nvPr>
        </p:nvSpPr>
        <p:spPr>
          <a:xfrm flipV="1">
            <a:off x="8441792"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4" name="椭圆 13"/>
          <p:cNvSpPr/>
          <p:nvPr>
            <p:custDataLst>
              <p:tags r:id="rId27"/>
            </p:custDataLst>
          </p:nvPr>
        </p:nvSpPr>
        <p:spPr>
          <a:xfrm flipV="1">
            <a:off x="6556967"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5" name="椭圆 14"/>
          <p:cNvSpPr/>
          <p:nvPr>
            <p:custDataLst>
              <p:tags r:id="rId28"/>
            </p:custDataLst>
          </p:nvPr>
        </p:nvSpPr>
        <p:spPr>
          <a:xfrm flipV="1">
            <a:off x="5616094"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6" name="椭圆 15"/>
          <p:cNvSpPr/>
          <p:nvPr>
            <p:custDataLst>
              <p:tags r:id="rId29"/>
            </p:custDataLst>
          </p:nvPr>
        </p:nvSpPr>
        <p:spPr>
          <a:xfrm flipV="1">
            <a:off x="4667828"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8" name="椭圆 17"/>
          <p:cNvSpPr/>
          <p:nvPr>
            <p:custDataLst>
              <p:tags r:id="rId30"/>
            </p:custDataLst>
          </p:nvPr>
        </p:nvSpPr>
        <p:spPr>
          <a:xfrm flipV="1">
            <a:off x="3734350"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19" name="椭圆 18"/>
          <p:cNvSpPr/>
          <p:nvPr>
            <p:custDataLst>
              <p:tags r:id="rId31"/>
            </p:custDataLst>
          </p:nvPr>
        </p:nvSpPr>
        <p:spPr>
          <a:xfrm flipV="1">
            <a:off x="2788548"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
        <p:nvSpPr>
          <p:cNvPr id="20" name="椭圆 19"/>
          <p:cNvSpPr/>
          <p:nvPr>
            <p:custDataLst>
              <p:tags r:id="rId32"/>
            </p:custDataLst>
          </p:nvPr>
        </p:nvSpPr>
        <p:spPr>
          <a:xfrm flipV="1">
            <a:off x="1843362" y="3734445"/>
            <a:ext cx="129248" cy="129248"/>
          </a:xfrm>
          <a:prstGeom prst="ellipse">
            <a:avLst/>
          </a:prstGeom>
          <a:solidFill>
            <a:schemeClr val="bg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sz="1600">
              <a:solidFill>
                <a:schemeClr val="accent1"/>
              </a:solidFill>
              <a:sym typeface="+mn-ea"/>
            </a:endParaRPr>
          </a:p>
        </p:txBody>
      </p:sp>
    </p:spTree>
    <p:custDataLst>
      <p:tags r:id="rId3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病史及症状表现</a:t>
            </a:r>
            <a:endParaRPr lang="zh-CN" altLang="en-US"/>
          </a:p>
        </p:txBody>
      </p:sp>
      <p:sp>
        <p:nvSpPr>
          <p:cNvPr id="6" name="矩形 5"/>
          <p:cNvSpPr/>
          <p:nvPr>
            <p:custDataLst>
              <p:tags r:id="rId2"/>
            </p:custDataLst>
          </p:nvPr>
        </p:nvSpPr>
        <p:spPr>
          <a:xfrm>
            <a:off x="915988"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126309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1067686"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患者年龄、性别、职业等基本信息</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448731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485370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4639014"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发病时间、病程、就诊时间等病史信息</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8" name="矩形 7"/>
          <p:cNvSpPr/>
          <p:nvPr>
            <p:custDataLst>
              <p:tags r:id="rId8"/>
            </p:custDataLst>
          </p:nvPr>
        </p:nvSpPr>
        <p:spPr>
          <a:xfrm>
            <a:off x="8058002"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3" name="矩形 12"/>
          <p:cNvSpPr/>
          <p:nvPr>
            <p:custDataLst>
              <p:tags r:id="rId9"/>
            </p:custDataLst>
          </p:nvPr>
        </p:nvSpPr>
        <p:spPr>
          <a:xfrm>
            <a:off x="844367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20" name="TextBox 2"/>
          <p:cNvSpPr txBox="1"/>
          <p:nvPr>
            <p:custDataLst>
              <p:tags r:id="rId10"/>
            </p:custDataLst>
          </p:nvPr>
        </p:nvSpPr>
        <p:spPr>
          <a:xfrm>
            <a:off x="8209700"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临床症状：如腹痛、腹泻、呕吐、体重下降等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11"/>
            </p:custDataLst>
          </p:nvPr>
        </p:nvSpPr>
        <p:spPr>
          <a:xfrm>
            <a:off x="915346"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38" name="矩形 37"/>
          <p:cNvSpPr/>
          <p:nvPr>
            <p:custDataLst>
              <p:tags r:id="rId12"/>
            </p:custDataLst>
          </p:nvPr>
        </p:nvSpPr>
        <p:spPr>
          <a:xfrm>
            <a:off x="1262451"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3"/>
            </p:custDataLst>
          </p:nvPr>
        </p:nvSpPr>
        <p:spPr>
          <a:xfrm>
            <a:off x="1067043"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实验室检查：如血常规、生化指标、影像学检查等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4"/>
            </p:custDataLst>
          </p:nvPr>
        </p:nvSpPr>
        <p:spPr>
          <a:xfrm>
            <a:off x="4486674"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39" name="矩形 38"/>
          <p:cNvSpPr/>
          <p:nvPr>
            <p:custDataLst>
              <p:tags r:id="rId15"/>
            </p:custDataLst>
          </p:nvPr>
        </p:nvSpPr>
        <p:spPr>
          <a:xfrm>
            <a:off x="4853063"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6"/>
            </p:custDataLst>
          </p:nvPr>
        </p:nvSpPr>
        <p:spPr>
          <a:xfrm>
            <a:off x="4638372"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诊断依据：如病理检查、内镜检查等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6" name="矩形 35"/>
          <p:cNvSpPr/>
          <p:nvPr>
            <p:custDataLst>
              <p:tags r:id="rId17"/>
            </p:custDataLst>
          </p:nvPr>
        </p:nvSpPr>
        <p:spPr>
          <a:xfrm>
            <a:off x="80573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0" name="矩形 39"/>
          <p:cNvSpPr/>
          <p:nvPr>
            <p:custDataLst>
              <p:tags r:id="rId18"/>
            </p:custDataLst>
          </p:nvPr>
        </p:nvSpPr>
        <p:spPr>
          <a:xfrm>
            <a:off x="8443032"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44" name="TextBox 2"/>
          <p:cNvSpPr txBox="1"/>
          <p:nvPr>
            <p:custDataLst>
              <p:tags r:id="rId19"/>
            </p:custDataLst>
          </p:nvPr>
        </p:nvSpPr>
        <p:spPr>
          <a:xfrm>
            <a:off x="82090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治疗方案：如药物治疗、饮食调整、生活指导等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实验室及辅助检查</a:t>
            </a:r>
            <a:endParaRPr lang="zh-CN" altLang="en-US"/>
          </a:p>
        </p:txBody>
      </p:sp>
      <p:sp>
        <p:nvSpPr>
          <p:cNvPr id="4" name="任意多边形: 形状 2"/>
          <p:cNvSpPr/>
          <p:nvPr>
            <p:custDataLst>
              <p:tags r:id="rId2"/>
            </p:custDataLst>
          </p:nvPr>
        </p:nvSpPr>
        <p:spPr>
          <a:xfrm rot="10800000">
            <a:off x="711775"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 name="矩形 4"/>
          <p:cNvSpPr/>
          <p:nvPr>
            <p:custDataLst>
              <p:tags r:id="rId3"/>
            </p:custDataLst>
          </p:nvPr>
        </p:nvSpPr>
        <p:spPr>
          <a:xfrm>
            <a:off x="622352"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 name="文本框 5"/>
          <p:cNvSpPr txBox="1"/>
          <p:nvPr>
            <p:custDataLst>
              <p:tags r:id="rId4"/>
            </p:custDataLst>
          </p:nvPr>
        </p:nvSpPr>
        <p:spPr>
          <a:xfrm>
            <a:off x="92042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胃肠镜检查：观察胃肠道黏膜病变情况</a:t>
            </a:r>
            <a:endParaRPr lang="zh-CN" altLang="en-US" spc="150">
              <a:solidFill>
                <a:schemeClr val="tx1">
                  <a:lumMod val="75000"/>
                  <a:lumOff val="25000"/>
                </a:schemeClr>
              </a:solidFill>
              <a:latin typeface="Arial" pitchFamily="34" charset="0"/>
              <a:ea typeface="微软雅黑"/>
              <a:sym typeface="+mn-ea"/>
            </a:endParaRPr>
          </a:p>
        </p:txBody>
      </p:sp>
      <p:sp>
        <p:nvSpPr>
          <p:cNvPr id="57" name="任意多边形: 形状 56"/>
          <p:cNvSpPr/>
          <p:nvPr>
            <p:custDataLst>
              <p:tags r:id="rId5"/>
            </p:custDataLst>
          </p:nvPr>
        </p:nvSpPr>
        <p:spPr>
          <a:xfrm rot="10800000">
            <a:off x="4418066"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58" name="矩形 57"/>
          <p:cNvSpPr/>
          <p:nvPr>
            <p:custDataLst>
              <p:tags r:id="rId6"/>
            </p:custDataLst>
          </p:nvPr>
        </p:nvSpPr>
        <p:spPr>
          <a:xfrm>
            <a:off x="4328643" y="4365314"/>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7"/>
            </p:custDataLst>
          </p:nvPr>
        </p:nvSpPr>
        <p:spPr>
          <a:xfrm>
            <a:off x="4626719"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病理学检查：观察组织病理学变化</a:t>
            </a:r>
            <a:endParaRPr lang="zh-CN" altLang="en-US" spc="150">
              <a:solidFill>
                <a:schemeClr val="lt1">
                  <a:lumMod val="100000"/>
                </a:schemeClr>
              </a:solidFill>
              <a:latin typeface="Arial" pitchFamily="34" charset="0"/>
              <a:ea typeface="微软雅黑"/>
              <a:sym typeface="+mn-ea"/>
            </a:endParaRPr>
          </a:p>
        </p:txBody>
      </p:sp>
      <p:sp>
        <p:nvSpPr>
          <p:cNvPr id="61" name="任意多边形: 形状 60"/>
          <p:cNvSpPr/>
          <p:nvPr>
            <p:custDataLst>
              <p:tags r:id="rId8"/>
            </p:custDataLst>
          </p:nvPr>
        </p:nvSpPr>
        <p:spPr>
          <a:xfrm rot="10800000">
            <a:off x="8123723" y="4005720"/>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矩形 61"/>
          <p:cNvSpPr/>
          <p:nvPr>
            <p:custDataLst>
              <p:tags r:id="rId9"/>
            </p:custDataLst>
          </p:nvPr>
        </p:nvSpPr>
        <p:spPr>
          <a:xfrm>
            <a:off x="8034934" y="4365314"/>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3" name="文本框 62"/>
          <p:cNvSpPr txBox="1"/>
          <p:nvPr>
            <p:custDataLst>
              <p:tags r:id="rId10"/>
            </p:custDataLst>
          </p:nvPr>
        </p:nvSpPr>
        <p:spPr>
          <a:xfrm>
            <a:off x="8333010" y="4321553"/>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影像学检查：观察胃肠道影像学表现</a:t>
            </a:r>
            <a:endParaRPr lang="zh-CN" altLang="en-US" spc="150">
              <a:solidFill>
                <a:schemeClr val="tx1">
                  <a:lumMod val="75000"/>
                  <a:lumOff val="25000"/>
                </a:schemeClr>
              </a:solidFill>
              <a:latin typeface="Arial" pitchFamily="34" charset="0"/>
              <a:ea typeface="微软雅黑"/>
              <a:sym typeface="+mn-ea"/>
            </a:endParaRPr>
          </a:p>
        </p:txBody>
      </p:sp>
      <p:sp>
        <p:nvSpPr>
          <p:cNvPr id="65" name="任意多边形: 形状 64"/>
          <p:cNvSpPr/>
          <p:nvPr>
            <p:custDataLst>
              <p:tags r:id="rId11"/>
            </p:custDataLst>
          </p:nvPr>
        </p:nvSpPr>
        <p:spPr>
          <a:xfrm rot="10800000">
            <a:off x="69718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66" name="矩形 65"/>
          <p:cNvSpPr/>
          <p:nvPr>
            <p:custDataLst>
              <p:tags r:id="rId12"/>
            </p:custDataLst>
          </p:nvPr>
        </p:nvSpPr>
        <p:spPr>
          <a:xfrm>
            <a:off x="608400"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3"/>
            </p:custDataLst>
          </p:nvPr>
        </p:nvSpPr>
        <p:spPr>
          <a:xfrm>
            <a:off x="906476"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lt1">
                    <a:lumMod val="100000"/>
                  </a:schemeClr>
                </a:solidFill>
                <a:latin typeface="Arial" pitchFamily="34" charset="0"/>
                <a:ea typeface="微软雅黑"/>
                <a:sym typeface="+mn-ea"/>
              </a:rPr>
              <a:t>血常规检查：观察白细胞、红细胞、血小板等指标</a:t>
            </a:r>
            <a:endParaRPr lang="zh-CN" altLang="en-US" spc="150">
              <a:solidFill>
                <a:schemeClr val="lt1">
                  <a:lumMod val="100000"/>
                </a:schemeClr>
              </a:solidFill>
              <a:latin typeface="Arial" pitchFamily="34" charset="0"/>
              <a:ea typeface="微软雅黑"/>
              <a:sym typeface="+mn-ea"/>
            </a:endParaRPr>
          </a:p>
        </p:txBody>
      </p:sp>
      <p:sp>
        <p:nvSpPr>
          <p:cNvPr id="69" name="任意多边形: 形状 68"/>
          <p:cNvSpPr/>
          <p:nvPr>
            <p:custDataLst>
              <p:tags r:id="rId14"/>
            </p:custDataLst>
          </p:nvPr>
        </p:nvSpPr>
        <p:spPr>
          <a:xfrm rot="10800000">
            <a:off x="4403479"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矩形 69"/>
          <p:cNvSpPr/>
          <p:nvPr>
            <p:custDataLst>
              <p:tags r:id="rId15"/>
            </p:custDataLst>
          </p:nvPr>
        </p:nvSpPr>
        <p:spPr>
          <a:xfrm>
            <a:off x="4314057" y="1864645"/>
            <a:ext cx="178638" cy="1800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文本框 70"/>
          <p:cNvSpPr txBox="1"/>
          <p:nvPr>
            <p:custDataLst>
              <p:tags r:id="rId16"/>
            </p:custDataLst>
          </p:nvPr>
        </p:nvSpPr>
        <p:spPr>
          <a:xfrm>
            <a:off x="4612133"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pc="150">
                <a:solidFill>
                  <a:schemeClr val="tx1">
                    <a:lumMod val="75000"/>
                    <a:lumOff val="25000"/>
                  </a:schemeClr>
                </a:solidFill>
                <a:latin typeface="Arial" pitchFamily="34" charset="0"/>
                <a:ea typeface="微软雅黑"/>
                <a:sym typeface="+mn-ea"/>
              </a:rPr>
              <a:t>生化检查：观察肝功能、肾功能、血糖等指标</a:t>
            </a:r>
            <a:endParaRPr lang="zh-CN" altLang="en-US" spc="150">
              <a:solidFill>
                <a:schemeClr val="tx1">
                  <a:lumMod val="75000"/>
                  <a:lumOff val="25000"/>
                </a:schemeClr>
              </a:solidFill>
              <a:latin typeface="Arial" pitchFamily="34" charset="0"/>
              <a:ea typeface="微软雅黑"/>
              <a:sym typeface="+mn-ea"/>
            </a:endParaRPr>
          </a:p>
        </p:txBody>
      </p:sp>
      <p:sp>
        <p:nvSpPr>
          <p:cNvPr id="73" name="任意多边形: 形状 72"/>
          <p:cNvSpPr/>
          <p:nvPr>
            <p:custDataLst>
              <p:tags r:id="rId17"/>
            </p:custDataLst>
          </p:nvPr>
        </p:nvSpPr>
        <p:spPr>
          <a:xfrm rot="10800000">
            <a:off x="8109770" y="1505686"/>
            <a:ext cx="3453940" cy="2228776"/>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sz="4000" b="1"/>
          </a:p>
        </p:txBody>
      </p:sp>
      <p:sp>
        <p:nvSpPr>
          <p:cNvPr id="74" name="矩形 73"/>
          <p:cNvSpPr/>
          <p:nvPr>
            <p:custDataLst>
              <p:tags r:id="rId18"/>
            </p:custDataLst>
          </p:nvPr>
        </p:nvSpPr>
        <p:spPr>
          <a:xfrm>
            <a:off x="8020347" y="1864645"/>
            <a:ext cx="178638" cy="180012"/>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8318424" y="1820885"/>
            <a:ext cx="3036275" cy="1260410"/>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pc="150">
                <a:solidFill>
                  <a:schemeClr val="lt1">
                    <a:lumMod val="100000"/>
                  </a:schemeClr>
                </a:solidFill>
                <a:latin typeface="Arial" pitchFamily="34" charset="0"/>
                <a:ea typeface="微软雅黑"/>
                <a:sym typeface="+mn-ea"/>
              </a:rPr>
              <a:t>免疫学检查：观察免疫球蛋白、补体等指标</a:t>
            </a:r>
            <a:endParaRPr lang="zh-CN" altLang="en-US" spc="150">
              <a:solidFill>
                <a:schemeClr val="lt1">
                  <a:lumMod val="100000"/>
                </a:schemeClr>
              </a:solidFill>
              <a:latin typeface="Arial" pitchFamily="34" charset="0"/>
              <a:ea typeface="微软雅黑"/>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诊断及治疗过程</a:t>
            </a:r>
            <a:endParaRPr lang="zh-CN" altLang="en-US"/>
          </a:p>
        </p:txBody>
      </p:sp>
      <p:sp>
        <p:nvSpPr>
          <p:cNvPr id="21" name="文本框 20"/>
          <p:cNvSpPr txBox="1"/>
          <p:nvPr>
            <p:custDataLst>
              <p:tags r:id="rId2"/>
            </p:custDataLst>
          </p:nvPr>
        </p:nvSpPr>
        <p:spPr>
          <a:xfrm>
            <a:off x="6777899" y="1490400"/>
            <a:ext cx="1357766" cy="1188975"/>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mn-ea"/>
                <a:sym typeface="+mn-ea"/>
              </a:rPr>
              <a:t>03</a:t>
            </a:r>
            <a:endParaRPr lang="en-US" altLang="zh-CN" sz="6600" b="1" spc="100">
              <a:gradFill>
                <a:gsLst>
                  <a:gs pos="67000">
                    <a:schemeClr val="accent3">
                      <a:alpha val="0"/>
                    </a:schemeClr>
                  </a:gs>
                  <a:gs pos="34000">
                    <a:schemeClr val="accent3"/>
                  </a:gs>
                </a:gsLst>
                <a:lin ang="5400000" scaled="1"/>
              </a:gradFill>
              <a:latin typeface="+mn-ea"/>
              <a:sym typeface="+mn-ea"/>
            </a:endParaRPr>
          </a:p>
        </p:txBody>
      </p:sp>
      <p:sp>
        <p:nvSpPr>
          <p:cNvPr id="179" name="文本框 178"/>
          <p:cNvSpPr txBox="1"/>
          <p:nvPr>
            <p:custDataLst>
              <p:tags r:id="rId3"/>
            </p:custDataLst>
          </p:nvPr>
        </p:nvSpPr>
        <p:spPr>
          <a:xfrm>
            <a:off x="6291842" y="2354646"/>
            <a:ext cx="2330286" cy="143361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实验室检查：进行血液、尿液、粪便等检查，了解患者身体状况</a:t>
            </a:r>
            <a:endParaRPr lang="zh-CN" altLang="en-US" b="0">
              <a:latin typeface="+mn-ea"/>
              <a:ea typeface="+mn-ea"/>
              <a:sym typeface="+mn-ea"/>
            </a:endParaRPr>
          </a:p>
        </p:txBody>
      </p:sp>
      <p:sp>
        <p:nvSpPr>
          <p:cNvPr id="19" name="文本框 18"/>
          <p:cNvSpPr txBox="1"/>
          <p:nvPr>
            <p:custDataLst>
              <p:tags r:id="rId4"/>
            </p:custDataLst>
          </p:nvPr>
        </p:nvSpPr>
        <p:spPr>
          <a:xfrm>
            <a:off x="1322754" y="1490400"/>
            <a:ext cx="1357766" cy="1188975"/>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01</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77" name="文本框 176"/>
          <p:cNvSpPr txBox="1"/>
          <p:nvPr>
            <p:custDataLst>
              <p:tags r:id="rId5"/>
            </p:custDataLst>
          </p:nvPr>
        </p:nvSpPr>
        <p:spPr>
          <a:xfrm>
            <a:off x="836697" y="2354646"/>
            <a:ext cx="2330286" cy="143361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病史采集：了解患者病史、家族史、生活习惯等</a:t>
            </a:r>
            <a:endParaRPr lang="zh-CN" altLang="en-US" b="0">
              <a:latin typeface="+mn-ea"/>
              <a:ea typeface="+mn-ea"/>
              <a:sym typeface="+mn-ea"/>
            </a:endParaRPr>
          </a:p>
        </p:txBody>
      </p:sp>
      <p:sp>
        <p:nvSpPr>
          <p:cNvPr id="20" name="文本框 19"/>
          <p:cNvSpPr txBox="1"/>
          <p:nvPr>
            <p:custDataLst>
              <p:tags r:id="rId6"/>
            </p:custDataLst>
          </p:nvPr>
        </p:nvSpPr>
        <p:spPr>
          <a:xfrm>
            <a:off x="4050651" y="1490400"/>
            <a:ext cx="1357766" cy="1188975"/>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mn-ea"/>
                <a:sym typeface="+mn-ea"/>
              </a:rPr>
              <a:t>02</a:t>
            </a:r>
            <a:endParaRPr lang="en-US" altLang="zh-CN" sz="6600" b="1" spc="100">
              <a:gradFill>
                <a:gsLst>
                  <a:gs pos="67000">
                    <a:schemeClr val="accent2">
                      <a:alpha val="0"/>
                    </a:schemeClr>
                  </a:gs>
                  <a:gs pos="34000">
                    <a:schemeClr val="accent2"/>
                  </a:gs>
                </a:gsLst>
                <a:lin ang="5400000" scaled="1"/>
              </a:gradFill>
              <a:latin typeface="+mn-ea"/>
              <a:sym typeface="+mn-ea"/>
            </a:endParaRPr>
          </a:p>
        </p:txBody>
      </p:sp>
      <p:sp>
        <p:nvSpPr>
          <p:cNvPr id="178" name="文本框 177"/>
          <p:cNvSpPr txBox="1"/>
          <p:nvPr>
            <p:custDataLst>
              <p:tags r:id="rId7"/>
            </p:custDataLst>
          </p:nvPr>
        </p:nvSpPr>
        <p:spPr>
          <a:xfrm>
            <a:off x="3563944" y="2354646"/>
            <a:ext cx="2330286" cy="143361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体格检查：观察患者身体状况，如体重、身高、血压等</a:t>
            </a:r>
            <a:endParaRPr lang="zh-CN" altLang="en-US" b="0">
              <a:latin typeface="+mn-ea"/>
              <a:ea typeface="+mn-ea"/>
              <a:sym typeface="+mn-ea"/>
            </a:endParaRPr>
          </a:p>
        </p:txBody>
      </p:sp>
      <p:sp>
        <p:nvSpPr>
          <p:cNvPr id="26" name="文本框 25"/>
          <p:cNvSpPr txBox="1"/>
          <p:nvPr>
            <p:custDataLst>
              <p:tags r:id="rId8"/>
            </p:custDataLst>
          </p:nvPr>
        </p:nvSpPr>
        <p:spPr>
          <a:xfrm>
            <a:off x="8141847" y="3933031"/>
            <a:ext cx="1357766" cy="1188975"/>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07</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81" name="文本框 180"/>
          <p:cNvSpPr txBox="1"/>
          <p:nvPr>
            <p:custDataLst>
              <p:tags r:id="rId9"/>
            </p:custDataLst>
          </p:nvPr>
        </p:nvSpPr>
        <p:spPr>
          <a:xfrm>
            <a:off x="7654491" y="4816122"/>
            <a:ext cx="2332086" cy="1433610"/>
          </a:xfrm>
          <a:prstGeom prst="rect">
            <a:avLst/>
          </a:prstGeom>
          <a:noFill/>
        </p:spPr>
        <p:txBody>
          <a:bodyPr wrap="square" rtlCol="0">
            <a:normAutofit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护理：根据患者病情，制定相应的护理计划，如饮食护理、生活护理、心理护理等</a:t>
            </a:r>
            <a:endParaRPr lang="zh-CN" altLang="en-US" b="0">
              <a:latin typeface="+mn-ea"/>
              <a:ea typeface="+mn-ea"/>
              <a:sym typeface="+mn-ea"/>
            </a:endParaRPr>
          </a:p>
        </p:txBody>
      </p:sp>
      <p:sp>
        <p:nvSpPr>
          <p:cNvPr id="24" name="文本框 23"/>
          <p:cNvSpPr txBox="1"/>
          <p:nvPr>
            <p:custDataLst>
              <p:tags r:id="rId10"/>
            </p:custDataLst>
          </p:nvPr>
        </p:nvSpPr>
        <p:spPr>
          <a:xfrm>
            <a:off x="2686702" y="3933031"/>
            <a:ext cx="1357766" cy="1188975"/>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latin typeface="+mn-ea"/>
                <a:sym typeface="+mn-ea"/>
              </a:rPr>
              <a:t>05</a:t>
            </a:r>
            <a:endParaRPr lang="en-US" altLang="zh-CN" sz="6600">
              <a:gradFill>
                <a:gsLst>
                  <a:gs pos="67000">
                    <a:schemeClr val="accent5">
                      <a:alpha val="0"/>
                    </a:schemeClr>
                  </a:gs>
                  <a:gs pos="34000">
                    <a:schemeClr val="accent5"/>
                  </a:gs>
                </a:gsLst>
                <a:lin ang="5400000" scaled="1"/>
              </a:gradFill>
              <a:latin typeface="+mn-ea"/>
              <a:sym typeface="+mn-ea"/>
            </a:endParaRPr>
          </a:p>
        </p:txBody>
      </p:sp>
      <p:sp>
        <p:nvSpPr>
          <p:cNvPr id="182" name="文本框 181"/>
          <p:cNvSpPr txBox="1"/>
          <p:nvPr>
            <p:custDataLst>
              <p:tags r:id="rId11"/>
            </p:custDataLst>
          </p:nvPr>
        </p:nvSpPr>
        <p:spPr>
          <a:xfrm>
            <a:off x="2199346" y="4816122"/>
            <a:ext cx="2332086" cy="143361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诊断：根据检查结果，判断患者是否患有蛋白丢失性胃肠病</a:t>
            </a:r>
            <a:endParaRPr lang="zh-CN" altLang="en-US" b="0">
              <a:latin typeface="+mn-ea"/>
              <a:ea typeface="+mn-ea"/>
              <a:sym typeface="+mn-ea"/>
            </a:endParaRPr>
          </a:p>
        </p:txBody>
      </p:sp>
      <p:sp>
        <p:nvSpPr>
          <p:cNvPr id="25" name="文本框 24"/>
          <p:cNvSpPr txBox="1"/>
          <p:nvPr>
            <p:custDataLst>
              <p:tags r:id="rId12"/>
            </p:custDataLst>
          </p:nvPr>
        </p:nvSpPr>
        <p:spPr>
          <a:xfrm>
            <a:off x="5413950" y="3933031"/>
            <a:ext cx="1357766" cy="1188975"/>
          </a:xfrm>
          <a:prstGeom prst="rect">
            <a:avLst/>
          </a:prstGeom>
          <a:noFill/>
        </p:spPr>
        <p:txBody>
          <a:bodyPr wrap="square" rtlCol="0" anchor="ctr">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mn-ea"/>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mn-ea"/>
              <a:sym typeface="+mn-ea"/>
            </a:endParaRPr>
          </a:p>
        </p:txBody>
      </p:sp>
      <p:sp>
        <p:nvSpPr>
          <p:cNvPr id="183" name="文本框 182"/>
          <p:cNvSpPr txBox="1"/>
          <p:nvPr>
            <p:custDataLst>
              <p:tags r:id="rId13"/>
            </p:custDataLst>
          </p:nvPr>
        </p:nvSpPr>
        <p:spPr>
          <a:xfrm>
            <a:off x="4927243" y="4801826"/>
            <a:ext cx="2332086" cy="1433610"/>
          </a:xfrm>
          <a:prstGeom prst="rect">
            <a:avLst/>
          </a:prstGeom>
          <a:noFill/>
        </p:spPr>
        <p:txBody>
          <a:bodyPr wrap="square" rtlCol="0">
            <a:normAutofit lnSpcReduction="10000"/>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治疗：根据患者病情，制定相应的治疗方案，如药物治疗、饮食调整、生活方式改变等</a:t>
            </a:r>
            <a:endParaRPr lang="zh-CN" altLang="en-US" b="0">
              <a:latin typeface="+mn-ea"/>
              <a:ea typeface="+mn-ea"/>
              <a:sym typeface="+mn-ea"/>
            </a:endParaRPr>
          </a:p>
        </p:txBody>
      </p:sp>
      <p:sp>
        <p:nvSpPr>
          <p:cNvPr id="22" name="文本框 21"/>
          <p:cNvSpPr txBox="1"/>
          <p:nvPr>
            <p:custDataLst>
              <p:tags r:id="rId14"/>
            </p:custDataLst>
          </p:nvPr>
        </p:nvSpPr>
        <p:spPr>
          <a:xfrm>
            <a:off x="9505146" y="1490400"/>
            <a:ext cx="1357766" cy="1188975"/>
          </a:xfrm>
          <a:prstGeom prst="rect">
            <a:avLst/>
          </a:prstGeom>
          <a:noFill/>
        </p:spPr>
        <p:txBody>
          <a:bodyPr wrap="square" rtlCol="0" anchor="ctr">
            <a:normAutofit fontScale="90000"/>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80" name="文本框 179"/>
          <p:cNvSpPr txBox="1"/>
          <p:nvPr>
            <p:custDataLst>
              <p:tags r:id="rId15"/>
            </p:custDataLst>
          </p:nvPr>
        </p:nvSpPr>
        <p:spPr>
          <a:xfrm>
            <a:off x="9019089" y="2278618"/>
            <a:ext cx="2330286" cy="1433610"/>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影像学检查：进行X光、CT、MRI等检查，了解患者胃肠道情况</a:t>
            </a:r>
            <a:endParaRPr lang="zh-CN" altLang="en-US" b="0">
              <a:latin typeface="+mn-ea"/>
              <a:ea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5" name="标题 4"/>
          <p:cNvSpPr>
            <a:spLocks noGrp="1"/>
          </p:cNvSpPr>
          <p:nvPr>
            <p:ph type="title" idx="1"/>
            <p:custDataLst>
              <p:tags r:id="rId3"/>
            </p:custDataLst>
          </p:nvPr>
        </p:nvSpPr>
        <p:spPr/>
        <p:txBody>
          <a:bodyPr/>
          <a:lstStyle/>
          <a:p>
            <a:r>
              <a:rPr lang="zh-CN" altLang="en-US"/>
              <a:t>护理诊断</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1"/>
          </p:nvPr>
        </p:nvSpPr>
        <p:spPr/>
        <p:txBody>
          <a:bodyPr/>
          <a:lstStyle/>
          <a:p>
            <a:r>
              <a:rPr lang="zh-CN" altLang="en-US"/>
              <a:t>营养失调</a:t>
            </a:r>
            <a:endParaRPr lang="zh-CN" altLang="en-US"/>
          </a:p>
        </p:txBody>
      </p:sp>
      <p:sp>
        <p:nvSpPr>
          <p:cNvPr id="21"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原因：疾病导致消化吸收功能障碍，营养摄入不足</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症状：体重下降、乏力、水肿、贫血等</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护理措施：调整饮食结构，增加营养摄入，补充维生素和矿物质</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监测指标：体重、血红蛋白、血清白蛋白等</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ustDataLst>
      <p:tags r:id="rId1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https://d.book118.com/535313300000011114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TYPE" val="1"/>
  <p:tag name="KSO_WM_UNIT_TYPE" val="b"/>
  <p:tag name="KSO_WM_UNIT_USESOURCEFORMAT_APPLY" val="0"/>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1"/>
  <p:tag name="KSO_WM_UNIT_INDEX" val="1_1"/>
  <p:tag name="KSO_WM_UNIT_LAYERLEVEL" val="1_1"/>
  <p:tag name="KSO_WM_UNIT_LINE_FILL_TYPE" val="2"/>
  <p:tag name="KSO_WM_UNIT_LINE_FORE_SCHEMECOLOR_INDEX" val="5"/>
  <p:tag name="KSO_WM_UNIT_TEXT_FILL_FORE_SCHEMECOLOR_INDEX" val="2"/>
  <p:tag name="KSO_WM_UNIT_TEXT_FILL_TYPE" val="1"/>
  <p:tag name="KSO_WM_UNIT_TYPE" val="l_i"/>
  <p:tag name="KSO_WM_UNIT_USESOURCEFORMAT_APPLY" val="0"/>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2"/>
  <p:tag name="KSO_WM_UNIT_INDEX" val="1_2"/>
  <p:tag name="KSO_WM_UNIT_LAYERLEVEL" val="1_1"/>
  <p:tag name="KSO_WM_UNIT_LINE_FILL_TYPE" val="2"/>
  <p:tag name="KSO_WM_UNIT_LINE_FORE_SCHEMECOLOR_INDEX" val="5"/>
  <p:tag name="KSO_WM_UNIT_TEXT_FILL_FORE_SCHEMECOLOR_INDEX" val="2"/>
  <p:tag name="KSO_WM_UNIT_TEXT_FILL_TYPE" val="1"/>
  <p:tag name="KSO_WM_UNIT_TYPE" val="l_i"/>
  <p:tag name="KSO_WM_UNIT_USESOURCEFORMAT_APPLY" val="0"/>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914_5*l_h_i*1_1_2"/>
  <p:tag name="KSO_WM_UNIT_INDEX" val="1_1_2"/>
  <p:tag name="KSO_WM_UNIT_LAYERLEVEL" val="1_1_1"/>
  <p:tag name="KSO_WM_UNIT_PRESET_TEXT" val="01"/>
  <p:tag name="KSO_WM_UNIT_SUBTYPE" val="d"/>
  <p:tag name="KSO_WM_UNIT_TEXT_FILL_FORE_SCHEMECOLOR_INDEX" val="14"/>
  <p:tag name="KSO_WM_UNIT_TEXT_FILL_TYPE" val="1"/>
  <p:tag name="KSO_WM_UNIT_TYPE" val="l_h_i"/>
  <p:tag name="KSO_WM_UNIT_USESOURCEFORMAT_APPLY" val="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2_3"/>
  <p:tag name="KSO_WM_UNIT_INDEX" val="1_2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914_5*l_h_i*1_2_2"/>
  <p:tag name="KSO_WM_UNIT_INDEX" val="1_2_2"/>
  <p:tag name="KSO_WM_UNIT_LAYERLEVEL" val="1_1_1"/>
  <p:tag name="KSO_WM_UNIT_PRESET_TEXT" val="02"/>
  <p:tag name="KSO_WM_UNIT_SUBTYPE" val="d"/>
  <p:tag name="KSO_WM_UNIT_TEXT_FILL_FORE_SCHEMECOLOR_INDEX" val="14"/>
  <p:tag name="KSO_WM_UNIT_TEXT_FILL_TYPE" val="1"/>
  <p:tag name="KSO_WM_UNIT_TYPE" val="l_h_i"/>
  <p:tag name="KSO_WM_UNIT_USESOURCEFORMAT_APPLY" val="0"/>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5_3"/>
  <p:tag name="KSO_WM_UNIT_INDEX" val="1_5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914_5*l_h_i*1_5_2"/>
  <p:tag name="KSO_WM_UNIT_INDEX" val="1_5_2"/>
  <p:tag name="KSO_WM_UNIT_LAYERLEVEL" val="1_1_1"/>
  <p:tag name="KSO_WM_UNIT_PRESET_TEXT" val="05"/>
  <p:tag name="KSO_WM_UNIT_SUBTYPE" val="d"/>
  <p:tag name="KSO_WM_UNIT_TEXT_FILL_FORE_SCHEMECOLOR_INDEX" val="14"/>
  <p:tag name="KSO_WM_UNIT_TEXT_FILL_TYPE" val="1"/>
  <p:tag name="KSO_WM_UNIT_TYPE" val="l_h_i"/>
  <p:tag name="KSO_WM_UNIT_USESOURCEFORMAT_APPLY" val="0"/>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3_3"/>
  <p:tag name="KSO_WM_UNIT_INDEX" val="1_3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914_5*l_h_i*1_3_2"/>
  <p:tag name="KSO_WM_UNIT_INDEX" val="1_3_2"/>
  <p:tag name="KSO_WM_UNIT_LAYERLEVEL" val="1_1_1"/>
  <p:tag name="KSO_WM_UNIT_PRESET_TEXT" val="03"/>
  <p:tag name="KSO_WM_UNIT_SUBTYPE" val="d"/>
  <p:tag name="KSO_WM_UNIT_TEXT_FILL_FORE_SCHEMECOLOR_INDEX" val="14"/>
  <p:tag name="KSO_WM_UNIT_TEXT_FILL_TYPE" val="1"/>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custom20230914_5*l_h_i*1_4_3"/>
  <p:tag name="KSO_WM_UNIT_INDEX" val="1_4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custom20230914_5*l_h_i*1_4_2"/>
  <p:tag name="KSO_WM_UNIT_INDEX" val="1_4_2"/>
  <p:tag name="KSO_WM_UNIT_LAYERLEVEL" val="1_1_1"/>
  <p:tag name="KSO_WM_UNIT_PRESET_TEXT" val="04"/>
  <p:tag name="KSO_WM_UNIT_SUBTYPE" val="d"/>
  <p:tag name="KSO_WM_UNIT_TEXT_FILL_FORE_SCHEMECOLOR_INDEX" val="14"/>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3"/>
  <p:tag name="KSO_WM_UNIT_TEXT_FILL_TYPE" val="1"/>
  <p:tag name="KSO_WM_UNIT_TYPE" val="l_h_a"/>
  <p:tag name="KSO_WM_UNIT_USESOURCEFORMAT_APPLY" val="0"/>
</p:tagLst>
</file>

<file path=ppt/tags/tag120.xml><?xml version="1.0" encoding="utf-8"?>
<p:tagLst xmlns:p="http://schemas.openxmlformats.org/presentationml/2006/main">
  <p:tag name="KSO_WM_BEAUTIFY_FLAG" val="#wm#"/>
  <p:tag name="KSO_WM_DIAGRAM_GROUP_CODE" val="l1-1"/>
  <p:tag name="KSO_WM_SLIDE_DIAGTYPE" val="l"/>
  <p:tag name="KSO_WM_SLIDE_ID" val="custom202309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4*l_h_i*1_5_1"/>
  <p:tag name="KSO_WM_UNIT_INDEX" val="1_5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4*l_h_i*1_5_2"/>
  <p:tag name="KSO_WM_UNIT_INDEX" val="1_5_2"/>
  <p:tag name="KSO_WM_UNIT_LAYERLEVEL" val="1_1_1"/>
  <p:tag name="KSO_WM_UNIT_TEXT_FILL_FORE_SCHEMECOLOR_INDEX" val="13"/>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4*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80"/>
</p:tagLst>
</file>

<file path=ppt/tags/tag139.xml><?xml version="1.0" encoding="utf-8"?>
<p:tagLst xmlns:p="http://schemas.openxmlformats.org/presentationml/2006/main">
  <p:tag name="KSO_WM_TEMPLATE_CATEGORY" val="custom"/>
  <p:tag name="KSO_WM_TEMPLATE_INDEX" val="20230914"/>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4*l_h_f*1_5_1"/>
  <p:tag name="KSO_WM_UNIT_INDEX" val="1_5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5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59.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0_1"/>
  <p:tag name="KSO_WM_UNIT_INDEX" val="1_10_1"/>
  <p:tag name="KSO_WM_UNIT_LAYERLEVEL" val="1_1_1"/>
  <p:tag name="KSO_WM_UNIT_LINE_FILL_TYPE" val="2"/>
  <p:tag name="KSO_WM_UNIT_LINE_FORE_SCHEMECOLOR_INDEX" val="5"/>
  <p:tag name="KSO_WM_UNIT_TYPE" val="m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9_1"/>
  <p:tag name="KSO_WM_UNIT_INDEX" val="1_9_1"/>
  <p:tag name="KSO_WM_UNIT_LAYERLEVEL" val="1_1_1"/>
  <p:tag name="KSO_WM_UNIT_LINE_FILL_TYPE" val="2"/>
  <p:tag name="KSO_WM_UNIT_LINE_FORE_SCHEMECOLOR_INDEX" val="5"/>
  <p:tag name="KSO_WM_UNIT_TYPE" val="m_h_i"/>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8_1"/>
  <p:tag name="KSO_WM_UNIT_INDEX" val="1_8_1"/>
  <p:tag name="KSO_WM_UNIT_LAYERLEVEL" val="1_1_1"/>
  <p:tag name="KSO_WM_UNIT_LINE_FILL_TYPE" val="2"/>
  <p:tag name="KSO_WM_UNIT_LINE_FORE_SCHEMECOLOR_INDEX" val="5"/>
  <p:tag name="KSO_WM_UNIT_TYPE" val="m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7_1"/>
  <p:tag name="KSO_WM_UNIT_INDEX" val="1_7_1"/>
  <p:tag name="KSO_WM_UNIT_LAYERLEVEL" val="1_1_1"/>
  <p:tag name="KSO_WM_UNIT_LINE_FILL_TYPE" val="2"/>
  <p:tag name="KSO_WM_UNIT_LINE_FORE_SCHEMECOLOR_INDEX" val="5"/>
  <p:tag name="KSO_WM_UNIT_TYPE" val="m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6_1"/>
  <p:tag name="KSO_WM_UNIT_INDEX" val="1_6_1"/>
  <p:tag name="KSO_WM_UNIT_LAYERLEVEL" val="1_1_1"/>
  <p:tag name="KSO_WM_UNIT_LINE_FILL_TYPE" val="2"/>
  <p:tag name="KSO_WM_UNIT_LINE_FORE_SCHEMECOLOR_INDEX" val="5"/>
  <p:tag name="KSO_WM_UNIT_TYPE" val="m_h_i"/>
  <p:tag name="KSO_WM_UNIT_USESOURCEFORMAT_APPLY" val="0"/>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5_1"/>
  <p:tag name="KSO_WM_UNIT_INDEX" val="1_5_1"/>
  <p:tag name="KSO_WM_UNIT_LAYERLEVEL" val="1_1_1"/>
  <p:tag name="KSO_WM_UNIT_LINE_FILL_TYPE" val="2"/>
  <p:tag name="KSO_WM_UNIT_LINE_FORE_SCHEMECOLOR_INDEX" val="5"/>
  <p:tag name="KSO_WM_UNIT_TYPE" val="m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4_1"/>
  <p:tag name="KSO_WM_UNIT_INDEX" val="1_4_1"/>
  <p:tag name="KSO_WM_UNIT_LAYERLEVEL" val="1_1_1"/>
  <p:tag name="KSO_WM_UNIT_LINE_FILL_TYPE" val="2"/>
  <p:tag name="KSO_WM_UNIT_LINE_FORE_SCHEMECOLOR_INDEX" val="5"/>
  <p:tag name="KSO_WM_UNIT_TYPE" val="m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3_1"/>
  <p:tag name="KSO_WM_UNIT_INDEX" val="1_3_1"/>
  <p:tag name="KSO_WM_UNIT_LAYERLEVEL" val="1_1_1"/>
  <p:tag name="KSO_WM_UNIT_LINE_FILL_TYPE" val="2"/>
  <p:tag name="KSO_WM_UNIT_LINE_FORE_SCHEMECOLOR_INDEX" val="5"/>
  <p:tag name="KSO_WM_UNIT_TYPE" val="m_h_i"/>
  <p:tag name="KSO_WM_UNIT_USESOURCEFORMAT_APPLY" val="0"/>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2_1"/>
  <p:tag name="KSO_WM_UNIT_INDEX" val="1_2_1"/>
  <p:tag name="KSO_WM_UNIT_LAYERLEVEL" val="1_1_1"/>
  <p:tag name="KSO_WM_UNIT_LINE_FILL_TYPE" val="2"/>
  <p:tag name="KSO_WM_UNIT_LINE_FORE_SCHEMECOLOR_INDEX" val="5"/>
  <p:tag name="KSO_WM_UNIT_TYPE" val="m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i*1_1_1"/>
  <p:tag name="KSO_WM_UNIT_INDEX" val="1_1_1"/>
  <p:tag name="KSO_WM_UNIT_LAYERLEVEL" val="1_1_1"/>
  <p:tag name="KSO_WM_UNIT_LINE_FILL_TYPE" val="2"/>
  <p:tag name="KSO_WM_UNIT_LINE_FORE_SCHEMECOLOR_INDEX" val="5"/>
  <p:tag name="KSO_WM_UNIT_TYPE" val="m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2_1"/>
  <p:tag name="KSO_WM_UNIT_INDEX" val="1_2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4_1"/>
  <p:tag name="KSO_WM_UNIT_INDEX" val="1_4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6_1"/>
  <p:tag name="KSO_WM_UNIT_INDEX" val="1_6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8_1"/>
  <p:tag name="KSO_WM_UNIT_INDEX" val="1_8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0_1"/>
  <p:tag name="KSO_WM_UNIT_INDEX" val="1_10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1_1"/>
  <p:tag name="KSO_WM_UNIT_INDEX" val="1_1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3_1"/>
  <p:tag name="KSO_WM_UNIT_INDEX" val="1_3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5_1"/>
  <p:tag name="KSO_WM_UNIT_INDEX" val="1_5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7_1"/>
  <p:tag name="KSO_WM_UNIT_INDEX" val="1_7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h_f*1_9_1"/>
  <p:tag name="KSO_WM_UNIT_INDEX" val="1_9_1"/>
  <p:tag name="KSO_WM_UNIT_LAYERLEVEL" val="1_1_1"/>
  <p:tag name="KSO_WM_UNIT_NOCLEAR" val="0"/>
  <p:tag name="KSO_WM_UNIT_PRESET_TEXT" val="单击此处输入项正文"/>
  <p:tag name="KSO_WM_UNIT_SUBTYPE" val="a"/>
  <p:tag name="KSO_WM_UNIT_TEXT_FILL_FORE_SCHEMECOLOR_INDEX" val="13"/>
  <p:tag name="KSO_WM_UNIT_TEXT_FILL_TYPE" val="1"/>
  <p:tag name="KSO_WM_UNIT_TYPE" val="m_h_f"/>
  <p:tag name="KSO_WM_UNIT_USESOURCEFORMAT_APPLY" val="0"/>
  <p:tag name="KSO_WM_UNIT_VALUE" val="6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4000000059604645,&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HIGHLIGHT" val="0"/>
  <p:tag name="KSO_WM_UNIT_ID" val="diagram20230965_9*m_i*1_1"/>
  <p:tag name="KSO_WM_UNIT_INDEX" val="1_1"/>
  <p:tag name="KSO_WM_UNIT_LAYERLEVEL" val="1_1"/>
  <p:tag name="KSO_WM_UNIT_LINE_FILL_TYPE" val="2"/>
  <p:tag name="KSO_WM_UNIT_LINE_FORE_SCHEMECOLOR_INDEX" val="5"/>
  <p:tag name="KSO_WM_UNIT_TYPE" val="m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0_2"/>
  <p:tag name="KSO_WM_UNIT_INDEX" val="1_10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7_2"/>
  <p:tag name="KSO_WM_UNIT_INDEX" val="1_7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9_2"/>
  <p:tag name="KSO_WM_UNIT_INDEX" val="1_9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8_2"/>
  <p:tag name="KSO_WM_UNIT_INDEX" val="1_8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6_2"/>
  <p:tag name="KSO_WM_UNIT_INDEX" val="1_6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5_2"/>
  <p:tag name="KSO_WM_UNIT_INDEX" val="1_5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4_2"/>
  <p:tag name="KSO_WM_UNIT_INDEX" val="1_4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3_2"/>
  <p:tag name="KSO_WM_UNIT_INDEX" val="1_3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2_2"/>
  <p:tag name="KSO_WM_UNIT_INDEX" val="1_2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m1-1"/>
  <p:tag name="KSO_WM_DIAGRAM_MAX_ITEMCNT" val="12"/>
  <p:tag name="KSO_WM_DIAGRAM_MIN_ITEMCNT" val="2"/>
  <p:tag name="KSO_WM_DIAGRAM_VERSION" val="3"/>
  <p:tag name="KSO_WM_DIAGRAM_VIRTUALLY_FRAME" val="{&quot;height&quot;:355.7,&quot;width&quot;:863.15}"/>
  <p:tag name="KSO_WM_TAG_VERSION" val="3.0"/>
  <p:tag name="KSO_WM_TEMPLATE_CATEGORY" val="diagram"/>
  <p:tag name="KSO_WM_TEMPLATE_INDEX" val="20230965"/>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0965_9*m_h_i*1_1_2"/>
  <p:tag name="KSO_WM_UNIT_INDEX" val="1_1_2"/>
  <p:tag name="KSO_WM_UNIT_LAYERLEVEL" val="1_1_1"/>
  <p:tag name="KSO_WM_UNIT_LINE_FILL_TYPE" val="2"/>
  <p:tag name="KSO_WM_UNIT_LINE_FORE_SCHEMECOLOR_INDEX" val="5"/>
  <p:tag name="KSO_WM_UNIT_TEXT_FILL_FORE_SCHEMECOLOR_INDEX" val="5"/>
  <p:tag name="KSO_WM_UNIT_TEXT_FILL_TYPE" val="1"/>
  <p:tag name="KSO_WM_UNIT_TYPE" val="m_h_i"/>
  <p:tag name="KSO_WM_UNIT_USESOURCEFORMAT_APPLY" val="0"/>
</p:tagLst>
</file>

<file path=ppt/tags/tag191.xml><?xml version="1.0" encoding="utf-8"?>
<p:tagLst xmlns:p="http://schemas.openxmlformats.org/presentationml/2006/main">
  <p:tag name="KSO_WM_TEMPLATE_CATEGORY" val="custom"/>
  <p:tag name="KSO_WM_TEMPLATE_INDEX" val="20230914"/>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EXT_FILL_FORE_SCHEMECOLOR_INDEX" val="2"/>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1"/>
  <p:tag name="KSO_WM_UNIT_INDEX" val="1_4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1"/>
  <p:tag name="KSO_WM_UNIT_INDEX" val="1_5_1"/>
  <p:tag name="KSO_WM_UNIT_LAYERLEVEL" val="1_1_1"/>
  <p:tag name="KSO_WM_UNIT_TEXT_FILL_FORE_SCHEMECOLOR_INDEX" val="2"/>
  <p:tag name="KSO_WM_UNIT_TEXT_FILL_TYPE" val="1"/>
  <p:tag name="KSO_WM_UNIT_TYPE" val="l_h_i"/>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5_1"/>
  <p:tag name="KSO_WM_UNIT_INDEX" val="1_5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1"/>
  <p:tag name="KSO_WM_UNIT_INDEX" val="1_6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6_1"/>
  <p:tag name="KSO_WM_UNIT_INDEX" val="1_6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1"/>
  <p:tag name="KSO_WM_UNIT_INDEX" val="1_2_1"/>
  <p:tag name="KSO_WM_UNIT_LAYERLEVEL" val="1_1_1"/>
  <p:tag name="KSO_WM_UNIT_LINE_FILL_TYPE" val="2"/>
  <p:tag name="KSO_WM_UNIT_LINE_FORE_SCHEMECOLOR_INDEX" val="7"/>
  <p:tag name="KSO_WM_UNIT_TEXT_FILL_FORE_SCHEMECOLOR_INDEX" val="2"/>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70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46"/>
</p:tagLst>
</file>

<file path=ppt/tags/tag2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70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5*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EXT_FILL_FORE_SCHEMECOLOR_INDEX" val="2"/>
  <p:tag name="KSO_WM_UNIT_TEXT_FILL_TYPE" val="1"/>
  <p:tag name="KSO_WM_UNIT_TYPE" val="l_h_f"/>
  <p:tag name="KSO_WM_UNIT_USESOURCEFORMAT_APPLY" val="0"/>
  <p:tag name="KSO_WM_UNIT_VALUE" val="46"/>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7,&quot;pos&quot;:0.6700000166893005,&quot;transparency&quot;:1},{&quot;brightness&quot;:0,&quot;colorType&quot;:1,&quot;foreColorIndex&quot;:7,&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6700000166893005,&quot;transparency&quot;:1},{&quot;brightness&quot;:0,&quot;colorType&quot;:1,&quot;foreColorIndex&quot;:6,&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6700000166893005,&quot;transparency&quot;:1},{&quot;brightness&quot;:0,&quot;colorType&quot;:1,&quot;foreColorIndex&quot;:5,&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9,&quot;pos&quot;:0.6700000166893005,&quot;transparency&quot;:1},{&quot;brightness&quot;:0,&quot;colorType&quot;:1,&quot;foreColorIndex&quot;:9,&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0,&quot;pos&quot;:0,&quot;transparency&quot;:0},{&quot;brightness&quot;:0,&quot;colorType&quot;:1,&quot;foreColorIndex&quot;:10,&quot;pos&quot;:0.6700000166893005,&quot;transparency&quot;:1},{&quot;brightness&quot;:0,&quot;colorType&quot;:1,&quot;foreColorIndex&quot;:10,&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8,&quot;pos&quot;:0,&quot;transparency&quot;:0},{&quot;brightness&quot;:0,&quot;colorType&quot;:1,&quot;foreColorIndex&quot;:8,&quot;pos&quot;:0.6700000166893005,&quot;transparency&quot;:1},{&quot;brightness&quot;:0,&quot;colorType&quot;:1,&quot;foreColorIndex&quot;:8,&quot;pos&quot;:0.3400000035762787,&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44.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TEMPLATE_CATEGORY" val="custom"/>
  <p:tag name="KSO_WM_TEMPLATE_INDEX" val="20230914"/>
</p:tagLst>
</file>

<file path=ppt/tags/tag2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Wingdings</vt:lpstr>
      <vt:lpstr>Calibri Light</vt:lpstr>
      <vt:lpstr>Office Theme</vt:lpstr>
      <vt:lpstr>蛋白丢失性胃肠病的护理查房</vt:lpstr>
      <vt:lpstr>目录</vt:lpstr>
      <vt:lpstr>蛋白丢失性胃肠病的相关知识</vt:lpstr>
      <vt:lpstr>疾病概述</vt:lpstr>
      <vt:lpstr>病因及发病机制</vt:lpstr>
      <vt:lpstr>诊断标准与鉴别诊断</vt:lpstr>
      <vt:lpstr>病例汇报</vt:lpstr>
      <vt:lpstr>患者基本情况</vt:lpstr>
      <vt:lpstr>病史及症状表现</vt:lpstr>
      <vt:lpstr>实验室及辅助检查</vt:lpstr>
      <vt:lpstr>诊断及治疗过程</vt:lpstr>
      <vt:lpstr>护理诊断</vt:lpstr>
      <vt:lpstr>营养失调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2024-09-20T21:44:30.222</cp:lastPrinted>
  <dcterms:created xsi:type="dcterms:W3CDTF">2024-09-20T13:44:30Z</dcterms:created>
  <dcterms:modified xsi:type="dcterms:W3CDTF">2024-09-20T13:44:32Z</dcterms:modified>
</cp:coreProperties>
</file>