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F64C02-F7CC-487E-AFF8-CA66CFF72163}" type="datetimeFigureOut">
              <a:rPr lang="zh-CN" altLang="en-US" smtClean="0"/>
              <a:t>2012/2/17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566F1A-E39A-4FDD-B645-5721C0B769B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zh-CN" smtClean="0">
                <a:latin typeface="Arial"/>
                <a:cs typeface="宋体" charset="-122"/>
              </a:rPr>
              <a:t>《</a:t>
            </a:r>
            <a:r>
              <a:rPr lang="zh-CN" altLang="en-US" smtClean="0">
                <a:latin typeface="Arial"/>
                <a:cs typeface="宋体" charset="-122"/>
              </a:rPr>
              <a:t>谁说大象跳舞 </a:t>
            </a:r>
            <a:r>
              <a:rPr lang="en-US" altLang="zh-CN" smtClean="0">
                <a:latin typeface="Arial"/>
                <a:cs typeface="宋体" charset="-122"/>
              </a:rPr>
              <a:t>》</a:t>
            </a:r>
            <a:r>
              <a:rPr lang="zh-CN" altLang="en-US" smtClean="0">
                <a:latin typeface="Arial"/>
                <a:cs typeface="宋体" charset="-122"/>
              </a:rPr>
              <a:t>这本书就讲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公司，这个公司是做大型机的公司，曾经使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繁荣。但是到</a:t>
            </a:r>
            <a:r>
              <a:rPr lang="en-US" altLang="zh-CN" smtClean="0">
                <a:latin typeface="Arial"/>
                <a:cs typeface="宋体" charset="-122"/>
              </a:rPr>
              <a:t>PC</a:t>
            </a:r>
            <a:r>
              <a:rPr lang="zh-CN" altLang="en-US" smtClean="0">
                <a:latin typeface="Arial"/>
                <a:cs typeface="宋体" charset="-122"/>
              </a:rPr>
              <a:t>时代，像柳总讲的，四通继续做打字机，没有适应</a:t>
            </a:r>
            <a:r>
              <a:rPr lang="en-US" altLang="zh-CN" smtClean="0">
                <a:latin typeface="Arial"/>
                <a:cs typeface="宋体" charset="-122"/>
              </a:rPr>
              <a:t>PC</a:t>
            </a:r>
            <a:r>
              <a:rPr lang="zh-CN" altLang="en-US" smtClean="0">
                <a:latin typeface="Arial"/>
                <a:cs typeface="宋体" charset="-122"/>
              </a:rPr>
              <a:t>时代发展趋势，所以失去了机会。这本书讲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也是这样的，到</a:t>
            </a:r>
            <a:r>
              <a:rPr lang="en-US" altLang="zh-CN" smtClean="0">
                <a:latin typeface="Arial"/>
                <a:cs typeface="宋体" charset="-122"/>
              </a:rPr>
              <a:t>PC</a:t>
            </a:r>
            <a:r>
              <a:rPr lang="zh-CN" altLang="en-US" smtClean="0">
                <a:latin typeface="Arial"/>
                <a:cs typeface="宋体" charset="-122"/>
              </a:rPr>
              <a:t>时代的时候，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大型机的市场走下坡路，市场是萎缩的，所以那时候就把原来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董事给炒了，聘请郭士纳来做。他是外行，完全不懂</a:t>
            </a:r>
            <a:r>
              <a:rPr lang="en-US" altLang="zh-CN" smtClean="0">
                <a:latin typeface="Arial"/>
                <a:cs typeface="宋体" charset="-122"/>
              </a:rPr>
              <a:t>IT</a:t>
            </a:r>
            <a:r>
              <a:rPr lang="zh-CN" altLang="en-US" smtClean="0">
                <a:latin typeface="Arial"/>
                <a:cs typeface="宋体" charset="-122"/>
              </a:rPr>
              <a:t>，但他是一个职业经理人。这样物色他到这儿来的人，就是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内部的一个猎头，就是专门找</a:t>
            </a:r>
            <a:r>
              <a:rPr lang="en-US" altLang="zh-CN" smtClean="0">
                <a:latin typeface="Arial"/>
                <a:cs typeface="宋体" charset="-122"/>
              </a:rPr>
              <a:t>CEO</a:t>
            </a:r>
            <a:r>
              <a:rPr lang="zh-CN" altLang="en-US" smtClean="0">
                <a:latin typeface="Arial"/>
                <a:cs typeface="宋体" charset="-122"/>
              </a:rPr>
              <a:t>的人，讲了一句话，说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这个公司代表美国国家利益，这句话打动了郭士纳，他觉得他有一种义务，就是奇大无比的美国公司能不能在他的带领下挽救他的颓势。这个公司眼看就要崩溃了，因此他后来接受这个职位。接受了这个职位以后，他用了十年的功夫做了一件事，把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转型，由原来只卖</a:t>
            </a:r>
            <a:r>
              <a:rPr lang="en-US" altLang="zh-CN" smtClean="0">
                <a:latin typeface="Arial"/>
                <a:cs typeface="宋体" charset="-122"/>
              </a:rPr>
              <a:t>IBM</a:t>
            </a:r>
            <a:r>
              <a:rPr lang="zh-CN" altLang="en-US" smtClean="0">
                <a:latin typeface="Arial"/>
                <a:cs typeface="宋体" charset="-122"/>
              </a:rPr>
              <a:t>产品这样一家公司，转成了一个卖很多公司软件，卖很多公司硬件，卖很多公司产品，为客户提供综合性的集成化服务的公司。这个过程用了十年的时间。</a:t>
            </a:r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F572D9-2A9B-447B-AD25-E6ECD29CBB0D}" type="slidenum">
              <a:rPr lang="en-US" altLang="zh-CN" smtClean="0">
                <a:solidFill>
                  <a:srgbClr val="000000"/>
                </a:solidFill>
                <a:latin typeface="Arial"/>
              </a:rPr>
              <a:t>4</a:t>
            </a:fld>
            <a:endParaRPr lang="en-US" altLang="zh-CN" smtClean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85738" indent="-185738" eaLnBrk="1" hangingPunct="1"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zh-CN" altLang="en-US" b="1" smtClean="0">
                <a:solidFill>
                  <a:srgbClr val="000099"/>
                </a:solidFill>
              </a:rPr>
              <a:t>硬实力：组织及业务调整</a:t>
            </a:r>
            <a:endParaRPr lang="en-US" altLang="zh-CN" b="1" smtClean="0">
              <a:solidFill>
                <a:srgbClr val="000099"/>
              </a:solidFill>
            </a:endParaRPr>
          </a:p>
          <a:p>
            <a:pPr marL="357188" indent="-171450" eaLnBrk="1" hangingPunct="1">
              <a:spcBef>
                <a:spcPts val="600"/>
              </a:spcBef>
              <a:spcAft>
                <a:spcPts val="1200"/>
              </a:spcAft>
              <a:buFont typeface="华文楷体" pitchFamily="2" charset="-122"/>
              <a:buChar char="−"/>
              <a:defRPr/>
            </a:pPr>
            <a:r>
              <a:rPr lang="zh-CN" altLang="en-US" smtClean="0">
                <a:solidFill>
                  <a:srgbClr val="000099"/>
                </a:solidFill>
              </a:rPr>
              <a:t>合并软件解决方案、个人软件产品和网络软件部门；成立“全球服务部”；剥离非核心业务，将硬盘业务、</a:t>
            </a:r>
            <a:r>
              <a:rPr lang="en-GB" altLang="zh-CN" smtClean="0">
                <a:solidFill>
                  <a:srgbClr val="000099"/>
                </a:solidFill>
              </a:rPr>
              <a:t>IGN </a:t>
            </a:r>
            <a:r>
              <a:rPr lang="zh-CN" altLang="en-US" smtClean="0">
                <a:solidFill>
                  <a:srgbClr val="000099"/>
                </a:solidFill>
              </a:rPr>
              <a:t>产品、打印机、复印机业务等分别出售；</a:t>
            </a:r>
            <a:endParaRPr lang="en-US" altLang="zh-CN" smtClean="0">
              <a:solidFill>
                <a:srgbClr val="000099"/>
              </a:solidFill>
            </a:endParaRPr>
          </a:p>
          <a:p>
            <a:pPr marL="357188" indent="-171450" eaLnBrk="1" hangingPunct="1">
              <a:spcBef>
                <a:spcPts val="600"/>
              </a:spcBef>
              <a:spcAft>
                <a:spcPts val="1200"/>
              </a:spcAft>
              <a:buFont typeface="华文楷体" pitchFamily="2" charset="-122"/>
              <a:buChar char="−"/>
              <a:defRPr/>
            </a:pPr>
            <a:r>
              <a:rPr lang="zh-CN" altLang="en-US" smtClean="0">
                <a:solidFill>
                  <a:srgbClr val="000099"/>
                </a:solidFill>
              </a:rPr>
              <a:t>通过并购，重组服务、咨询、软件等业务部门。其中包括收购了</a:t>
            </a:r>
            <a:r>
              <a:rPr lang="en-US" altLang="zh-CN" smtClean="0">
                <a:solidFill>
                  <a:srgbClr val="000099"/>
                </a:solidFill>
              </a:rPr>
              <a:t>Lotus </a:t>
            </a:r>
            <a:r>
              <a:rPr lang="zh-CN" altLang="en-US" smtClean="0">
                <a:solidFill>
                  <a:srgbClr val="000099"/>
                </a:solidFill>
              </a:rPr>
              <a:t>以加强自己在软件方面的实力，收购普华永道咨询公司、瑞理软件马士基数据等，不断加强其在战略咨询、中间件、数据库、网络管理等领域的实力，成为为客户提供</a:t>
            </a:r>
            <a:r>
              <a:rPr lang="zh-CN" altLang="en-US" b="1" smtClean="0">
                <a:solidFill>
                  <a:srgbClr val="000099"/>
                </a:solidFill>
              </a:rPr>
              <a:t>硬件、软件、服务三位一体</a:t>
            </a:r>
            <a:r>
              <a:rPr lang="zh-CN" altLang="en-US" smtClean="0">
                <a:solidFill>
                  <a:srgbClr val="000099"/>
                </a:solidFill>
              </a:rPr>
              <a:t>的信息技术服务公司。</a:t>
            </a:r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021796-35B8-4F46-A96F-57F3A9CED484}" type="slidenum">
              <a:rPr lang="zh-CN" altLang="en-US" smtClean="0">
                <a:solidFill>
                  <a:srgbClr val="000000"/>
                </a:solidFill>
                <a:latin typeface="Arial"/>
              </a:rPr>
              <a:t>6</a:t>
            </a:fld>
            <a:endParaRPr lang="zh-CN" altLang="en-US" smtClean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8793C5-512D-41C0-A664-AAC22FB6E837}" type="slidenum">
              <a:rPr lang="en-US" altLang="zh-CN" smtClean="0">
                <a:solidFill>
                  <a:srgbClr val="000000"/>
                </a:solidFill>
                <a:latin typeface="Arial"/>
              </a:rPr>
              <a:t>7</a:t>
            </a:fld>
            <a:endParaRPr lang="en-US" altLang="zh-CN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4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373" y="744498"/>
            <a:ext cx="4534930" cy="3724213"/>
          </a:xfrm>
        </p:spPr>
      </p:sp>
      <p:sp>
        <p:nvSpPr>
          <p:cNvPr id="1024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357" y="4715153"/>
            <a:ext cx="4984962" cy="4466987"/>
          </a:xfrm>
          <a:noFill/>
        </p:spPr>
        <p:txBody>
          <a:bodyPr/>
          <a:lstStyle/>
          <a:p>
            <a:pPr eaLnBrk="1" hangingPunct="1"/>
            <a:endParaRPr lang="en-GB" altLang="zh-CN" smtClean="0">
              <a:latin typeface="Arial"/>
              <a:cs typeface="宋体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lvl="1" eaLnBrk="1" hangingPunct="1"/>
            <a:r>
              <a:rPr lang="zh-CN" altLang="en-US" sz="2400" smtClean="0">
                <a:latin typeface="华文楷体" pitchFamily="2" charset="-122"/>
                <a:cs typeface="宋体" charset="-122"/>
              </a:rPr>
              <a:t>郭士纳</a:t>
            </a:r>
            <a:r>
              <a:rPr lang="en-US" altLang="zh-CN" sz="2400" smtClean="0">
                <a:latin typeface="华文楷体" pitchFamily="2" charset="-122"/>
                <a:cs typeface="宋体" charset="-122"/>
              </a:rPr>
              <a:t>2002</a:t>
            </a:r>
            <a:r>
              <a:rPr lang="zh-CN" altLang="en-US" sz="2400" smtClean="0">
                <a:latin typeface="华文楷体" pitchFamily="2" charset="-122"/>
                <a:cs typeface="宋体" charset="-122"/>
              </a:rPr>
              <a:t>年荣退，改任</a:t>
            </a:r>
            <a:r>
              <a:rPr lang="en-US" altLang="zh-CN" sz="2400" smtClean="0">
                <a:latin typeface="华文楷体" pitchFamily="2" charset="-122"/>
                <a:cs typeface="宋体" charset="-122"/>
              </a:rPr>
              <a:t>IBM</a:t>
            </a:r>
            <a:r>
              <a:rPr lang="zh-CN" altLang="en-US" sz="2400" smtClean="0">
                <a:latin typeface="华文楷体" pitchFamily="2" charset="-122"/>
                <a:cs typeface="宋体" charset="-122"/>
              </a:rPr>
              <a:t>董事长。</a:t>
            </a:r>
            <a:endParaRPr lang="en-US" altLang="zh-CN" sz="2400" smtClean="0">
              <a:latin typeface="华文楷体" pitchFamily="2" charset="-122"/>
              <a:cs typeface="宋体" charset="-122"/>
            </a:endParaRPr>
          </a:p>
          <a:p>
            <a:pPr lvl="1" eaLnBrk="1" hangingPunct="1"/>
            <a:r>
              <a:rPr lang="zh-CN" altLang="en-US" sz="2400" smtClean="0">
                <a:latin typeface="华文楷体" pitchFamily="2" charset="-122"/>
                <a:cs typeface="宋体" charset="-122"/>
              </a:rPr>
              <a:t>其继任者</a:t>
            </a:r>
            <a:r>
              <a:rPr lang="en-US" altLang="zh-CN" sz="2400" smtClean="0">
                <a:latin typeface="华文楷体" pitchFamily="2" charset="-122"/>
                <a:cs typeface="宋体" charset="-122"/>
              </a:rPr>
              <a:t>Sam Palmissano</a:t>
            </a:r>
            <a:r>
              <a:rPr lang="zh-CN" altLang="en-US" sz="2400" smtClean="0">
                <a:latin typeface="华文楷体" pitchFamily="2" charset="-122"/>
                <a:cs typeface="宋体" charset="-122"/>
              </a:rPr>
              <a:t>及所有业务部门高管都是</a:t>
            </a:r>
            <a:r>
              <a:rPr lang="en-US" altLang="zh-CN" sz="2400" smtClean="0">
                <a:latin typeface="华文楷体" pitchFamily="2" charset="-122"/>
                <a:cs typeface="宋体" charset="-122"/>
              </a:rPr>
              <a:t>IBM</a:t>
            </a:r>
            <a:r>
              <a:rPr lang="zh-CN" altLang="en-US" sz="2400" smtClean="0">
                <a:latin typeface="华文楷体" pitchFamily="2" charset="-122"/>
                <a:cs typeface="宋体" charset="-122"/>
              </a:rPr>
              <a:t>内部成长起来的。</a:t>
            </a:r>
            <a:endParaRPr lang="en-US" altLang="zh-CN" sz="2400" smtClean="0">
              <a:latin typeface="华文楷体" pitchFamily="2" charset="-122"/>
              <a:cs typeface="宋体" charset="-122"/>
            </a:endParaRPr>
          </a:p>
          <a:p>
            <a:pPr lvl="1" eaLnBrk="1" hangingPunct="1"/>
            <a:r>
              <a:rPr lang="en-US" altLang="zh-CN" sz="2400" smtClean="0">
                <a:latin typeface="华文楷体" pitchFamily="2" charset="-122"/>
                <a:cs typeface="宋体" charset="-122"/>
              </a:rPr>
              <a:t>IBM</a:t>
            </a:r>
            <a:r>
              <a:rPr lang="zh-CN" altLang="en-US" sz="2400" smtClean="0">
                <a:latin typeface="华文楷体" pitchFamily="2" charset="-122"/>
                <a:cs typeface="宋体" charset="-122"/>
              </a:rPr>
              <a:t>股票经受住了互联网经济泡沫的破灭。</a:t>
            </a:r>
            <a:endParaRPr lang="en-US" altLang="zh-CN" sz="2400" smtClean="0">
              <a:latin typeface="华文楷体" pitchFamily="2" charset="-122"/>
              <a:cs typeface="宋体" charset="-122"/>
            </a:endParaRPr>
          </a:p>
          <a:p>
            <a:pPr lvl="1" eaLnBrk="1" hangingPunct="1"/>
            <a:r>
              <a:rPr lang="zh-CN" altLang="en-US" sz="2400" smtClean="0">
                <a:latin typeface="华文楷体" pitchFamily="2" charset="-122"/>
                <a:cs typeface="宋体" charset="-122"/>
              </a:rPr>
              <a:t>很多高级管理团队成员成为了百万富翁，且现在也都还是。</a:t>
            </a:r>
            <a:endParaRPr lang="en-US" altLang="zh-CN" sz="2400" smtClean="0">
              <a:latin typeface="华文楷体" pitchFamily="2" charset="-122"/>
              <a:cs typeface="宋体" charset="-122"/>
            </a:endParaRPr>
          </a:p>
          <a:p>
            <a:pPr lvl="1" eaLnBrk="1" hangingPunct="1"/>
            <a:r>
              <a:rPr lang="zh-CN" altLang="en-US" sz="2400" smtClean="0">
                <a:latin typeface="华文楷体" pitchFamily="2" charset="-122"/>
                <a:cs typeface="宋体" charset="-122"/>
              </a:rPr>
              <a:t>在</a:t>
            </a:r>
            <a:r>
              <a:rPr lang="en-US" altLang="zh-CN" sz="2400" smtClean="0">
                <a:latin typeface="华文楷体" pitchFamily="2" charset="-122"/>
                <a:cs typeface="宋体" charset="-122"/>
              </a:rPr>
              <a:t>2001</a:t>
            </a:r>
            <a:r>
              <a:rPr lang="zh-CN" altLang="en-US" sz="2400" smtClean="0">
                <a:latin typeface="华文楷体" pitchFamily="2" charset="-122"/>
                <a:cs typeface="宋体" charset="-122"/>
              </a:rPr>
              <a:t>年</a:t>
            </a:r>
            <a:r>
              <a:rPr lang="en-US" altLang="zh-CN" sz="2400" smtClean="0">
                <a:latin typeface="华文楷体" pitchFamily="2" charset="-122"/>
                <a:cs typeface="宋体" charset="-122"/>
              </a:rPr>
              <a:t> CEO</a:t>
            </a:r>
            <a:r>
              <a:rPr lang="zh-CN" altLang="en-US" sz="2400" smtClean="0">
                <a:latin typeface="华文楷体" pitchFamily="2" charset="-122"/>
                <a:cs typeface="宋体" charset="-122"/>
              </a:rPr>
              <a:t>杂志的领导力发展排名调查中，</a:t>
            </a:r>
            <a:r>
              <a:rPr lang="en-US" altLang="zh-CN" sz="2400" smtClean="0">
                <a:latin typeface="华文楷体" pitchFamily="2" charset="-122"/>
                <a:cs typeface="宋体" charset="-122"/>
              </a:rPr>
              <a:t>IBM</a:t>
            </a:r>
            <a:r>
              <a:rPr lang="zh-CN" altLang="en-US" sz="2400" smtClean="0">
                <a:latin typeface="华文楷体" pitchFamily="2" charset="-122"/>
                <a:cs typeface="宋体" charset="-122"/>
              </a:rPr>
              <a:t>名列第二，低于戴尔（第一）但高于通用（第三）。</a:t>
            </a:r>
            <a:endParaRPr lang="en-US" altLang="zh-CN" sz="2400" smtClean="0">
              <a:latin typeface="华文楷体" pitchFamily="2" charset="-122"/>
              <a:cs typeface="宋体" charset="-122"/>
            </a:endParaRPr>
          </a:p>
          <a:p>
            <a:pPr eaLnBrk="1" hangingPunct="1"/>
            <a:endParaRPr lang="zh-CN" altLang="en-US" smtClean="0">
              <a:latin typeface="Arial"/>
              <a:cs typeface="宋体" charset="-122"/>
            </a:endParaRPr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1C2F464-E5CE-47FE-917C-0995E28C5D35}" type="slidenum">
              <a:rPr lang="zh-CN" altLang="en-US" smtClean="0">
                <a:solidFill>
                  <a:srgbClr val="000000"/>
                </a:solidFill>
                <a:latin typeface="Arial"/>
              </a:rPr>
              <a:t>8</a:t>
            </a:fld>
            <a:endParaRPr lang="zh-CN" altLang="en-US" smtClean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1.jpe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1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1.jpe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120FB-7356-4CD2-B619-CB3644D1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415F0-6C57-4753-A8EC-83E52068C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E6D7B-8F3C-415F-8BAA-DD662929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B5F13-B0B3-46DA-BBD6-247207FBC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5F1BB2-F8DE-441E-92F3-409B1ED3A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68520-BE66-4CC6-B819-1A886E60B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2778F-77D5-49FF-9CAC-B185686D9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40D7A-122C-4E14-9C2B-1826D1A46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FEE0E-97CE-4632-BF5B-6455E4C40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A6F5D-A8F2-4A09-B0BB-F541E055B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33A47-274E-46A4-83CB-A747BD02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2"/>
          <p:cNvSpPr>
            <a:spLocks noChangeArrowheads="1"/>
          </p:cNvSpPr>
          <p:nvPr userDrawn="1"/>
        </p:nvSpPr>
        <p:spPr bwMode="gray">
          <a:xfrm>
            <a:off x="250825" y="260350"/>
            <a:ext cx="8642350" cy="187483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sp>
        <p:nvSpPr>
          <p:cNvPr id="7" name="Rectangle 3"/>
          <p:cNvSpPr>
            <a:spLocks noChangeArrowheads="1"/>
          </p:cNvSpPr>
          <p:nvPr userDrawn="1"/>
        </p:nvSpPr>
        <p:spPr bwMode="gray">
          <a:xfrm>
            <a:off x="250825" y="2063750"/>
            <a:ext cx="8642350" cy="28575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</a:ln>
          <a:effectLst/>
        </p:spPr>
        <p:txBody>
          <a:bodyPr wrap="none" lIns="72000" tIns="72000" rIns="72000" bIns="7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grpSp>
        <p:nvGrpSpPr>
          <p:cNvPr id="3" name="Group 4"/>
          <p:cNvGrpSpPr/>
          <p:nvPr userDrawn="1"/>
        </p:nvGrpSpPr>
        <p:grpSpPr>
          <a:xfrm>
            <a:off x="7019925" y="144463"/>
            <a:ext cx="1873250" cy="477837"/>
            <a:chOff x="4422" y="91"/>
            <a:chExt cx="1180" cy="301"/>
          </a:xfrm>
        </p:grpSpPr>
        <p:sp>
          <p:nvSpPr>
            <p:cNvPr id="9" name="Rectangle 5"/>
            <p:cNvSpPr>
              <a:spLocks noChangeArrowheads="1"/>
            </p:cNvSpPr>
            <p:nvPr/>
          </p:nvSpPr>
          <p:spPr bwMode="gray">
            <a:xfrm>
              <a:off x="4422" y="120"/>
              <a:ext cx="1180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GB">
                <a:solidFill>
                  <a:srgbClr val="606060"/>
                </a:solidFill>
                <a:cs typeface="Arial"/>
              </a:endParaRPr>
            </a:p>
          </p:txBody>
        </p:sp>
        <p:pic>
          <p:nvPicPr>
            <p:cNvPr id="10" name="Picture 6" descr="HG_logo_100mm_RGB_reg"/>
            <p:cNvPicPr>
              <a:picLocks noChangeAspect="1" noChangeArrowheads="1"/>
            </p:cNvPicPr>
            <p:nvPr userDrawn="1"/>
          </p:nvPicPr>
          <p:blipFill>
            <a:blip r:embed="rId1"/>
            <a:stretch>
              <a:fillRect/>
            </a:stretch>
          </p:blipFill>
          <p:spPr bwMode="auto">
            <a:xfrm>
              <a:off x="4480" y="91"/>
              <a:ext cx="880" cy="29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2" y="260350"/>
            <a:ext cx="6532579" cy="1008063"/>
          </a:xfrm>
        </p:spPr>
        <p:txBody>
          <a:bodyPr/>
          <a:lstStyle>
            <a:lvl1pPr>
              <a:lnSpc>
                <a:spcPts val="3900"/>
              </a:lnSpc>
              <a:defRPr sz="3600"/>
            </a:lvl1pPr>
          </a:lstStyle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468314" y="1268413"/>
            <a:ext cx="6551612" cy="7318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ct val="0"/>
              </a:spcBef>
              <a:defRPr sz="2000" b="0">
                <a:solidFill>
                  <a:schemeClr val="accent4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6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449279" y="2063751"/>
            <a:ext cx="4051284" cy="285749"/>
          </a:xfrm>
        </p:spPr>
        <p:txBody>
          <a:bodyPr anchor="ctr">
            <a:normAutofit/>
          </a:bodyPr>
          <a:lstStyle>
            <a:lvl1pPr marL="0" indent="0">
              <a:defRPr sz="1200" b="1">
                <a:solidFill>
                  <a:schemeClr val="bg2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2" name="Text Placeholder 12"/>
          <p:cNvSpPr>
            <a:spLocks noGrp="1"/>
          </p:cNvSpPr>
          <p:nvPr>
            <p:ph type="body" sz="quarter" idx="13"/>
          </p:nvPr>
        </p:nvSpPr>
        <p:spPr>
          <a:xfrm>
            <a:off x="4643438" y="2063751"/>
            <a:ext cx="3816350" cy="285749"/>
          </a:xfrm>
        </p:spPr>
        <p:txBody>
          <a:bodyPr anchor="ctr">
            <a:normAutofit/>
          </a:bodyPr>
          <a:lstStyle>
            <a:lvl1pPr marL="0" indent="0" algn="r">
              <a:defRPr sz="1200" b="1">
                <a:solidFill>
                  <a:schemeClr val="bg2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Title with client logo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2" descr="deliver value at work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242888" y="2492375"/>
            <a:ext cx="8650287" cy="41084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" name="Rectangle 2"/>
          <p:cNvSpPr>
            <a:spLocks noChangeArrowheads="1"/>
          </p:cNvSpPr>
          <p:nvPr userDrawn="1"/>
        </p:nvSpPr>
        <p:spPr bwMode="gray">
          <a:xfrm>
            <a:off x="250825" y="260350"/>
            <a:ext cx="8642350" cy="187483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sp>
        <p:nvSpPr>
          <p:cNvPr id="9" name="Rectangle 3"/>
          <p:cNvSpPr>
            <a:spLocks noChangeArrowheads="1"/>
          </p:cNvSpPr>
          <p:nvPr userDrawn="1"/>
        </p:nvSpPr>
        <p:spPr bwMode="gray">
          <a:xfrm>
            <a:off x="250825" y="2063750"/>
            <a:ext cx="8642350" cy="28575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</a:ln>
          <a:effectLst/>
        </p:spPr>
        <p:txBody>
          <a:bodyPr wrap="none" lIns="72000" tIns="72000" rIns="72000" bIns="7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grpSp>
        <p:nvGrpSpPr>
          <p:cNvPr id="3" name="Group 4"/>
          <p:cNvGrpSpPr/>
          <p:nvPr userDrawn="1"/>
        </p:nvGrpSpPr>
        <p:grpSpPr>
          <a:xfrm>
            <a:off x="7019925" y="144463"/>
            <a:ext cx="1873250" cy="477837"/>
            <a:chOff x="4422" y="91"/>
            <a:chExt cx="1180" cy="301"/>
          </a:xfrm>
        </p:grpSpPr>
        <p:sp>
          <p:nvSpPr>
            <p:cNvPr id="11" name="Rectangle 5"/>
            <p:cNvSpPr>
              <a:spLocks noChangeArrowheads="1"/>
            </p:cNvSpPr>
            <p:nvPr/>
          </p:nvSpPr>
          <p:spPr bwMode="gray">
            <a:xfrm>
              <a:off x="4422" y="120"/>
              <a:ext cx="1180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GB">
                <a:solidFill>
                  <a:srgbClr val="606060"/>
                </a:solidFill>
                <a:cs typeface="Arial"/>
              </a:endParaRPr>
            </a:p>
          </p:txBody>
        </p:sp>
        <p:pic>
          <p:nvPicPr>
            <p:cNvPr id="12" name="Picture 6" descr="HG_logo_100mm_RGB_reg"/>
            <p:cNvPicPr>
              <a:picLocks noChangeAspect="1" noChangeArrowheads="1"/>
            </p:cNvPicPr>
            <p:nvPr userDrawn="1"/>
          </p:nvPicPr>
          <p:blipFill>
            <a:blip r:embed="rId2"/>
            <a:stretch>
              <a:fillRect/>
            </a:stretch>
          </p:blipFill>
          <p:spPr bwMode="auto">
            <a:xfrm>
              <a:off x="4480" y="91"/>
              <a:ext cx="880" cy="29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15" name="Text Box 2"/>
          <p:cNvSpPr txBox="1">
            <a:spLocks noChangeArrowheads="1"/>
          </p:cNvSpPr>
          <p:nvPr userDrawn="1"/>
        </p:nvSpPr>
        <p:spPr bwMode="auto">
          <a:xfrm>
            <a:off x="7010400" y="2492375"/>
            <a:ext cx="1962150" cy="11874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 lIns="144000" tIns="180000" rIns="144000" bIns="180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606060"/>
              </a:solidFill>
              <a:cs typeface="Arial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2" y="260350"/>
            <a:ext cx="6532579" cy="1008063"/>
          </a:xfrm>
        </p:spPr>
        <p:txBody>
          <a:bodyPr/>
          <a:lstStyle>
            <a:lvl1pPr>
              <a:lnSpc>
                <a:spcPts val="3900"/>
              </a:lnSpc>
              <a:defRPr sz="3600"/>
            </a:lvl1pPr>
          </a:lstStyle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468314" y="1268413"/>
            <a:ext cx="6551612" cy="7318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ct val="0"/>
              </a:spcBef>
              <a:defRPr sz="2000" b="0">
                <a:solidFill>
                  <a:schemeClr val="accent4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4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7000892" y="2500306"/>
            <a:ext cx="1892283" cy="1179519"/>
          </a:xfrm>
          <a:noFill/>
          <a:ln w="9525">
            <a:noFill/>
            <a:miter lim="800000"/>
          </a:ln>
          <a:effectLst/>
        </p:spPr>
        <p:txBody>
          <a:bodyPr lIns="144000" tIns="180000" rIns="144000" bIns="180000" rtlCol="0" anchor="ctr">
            <a:noAutofit/>
          </a:bodyPr>
          <a:lstStyle>
            <a:lvl1pPr>
              <a:defRPr kumimoji="0" lang="en-GB" sz="1400" b="0" i="0" u="none" strike="noStrike" kern="1200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defRPr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17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449279" y="2063751"/>
            <a:ext cx="4051284" cy="285749"/>
          </a:xfrm>
        </p:spPr>
        <p:txBody>
          <a:bodyPr anchor="ctr">
            <a:normAutofit/>
          </a:bodyPr>
          <a:lstStyle>
            <a:lvl1pPr marL="0" indent="0">
              <a:defRPr sz="1200" b="1">
                <a:solidFill>
                  <a:schemeClr val="bg2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8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4643438" y="2063751"/>
            <a:ext cx="3816350" cy="285749"/>
          </a:xfrm>
        </p:spPr>
        <p:txBody>
          <a:bodyPr anchor="ctr">
            <a:normAutofit/>
          </a:bodyPr>
          <a:lstStyle>
            <a:lvl1pPr marL="0" indent="0" algn="r">
              <a:defRPr sz="1200" b="1">
                <a:solidFill>
                  <a:schemeClr val="bg2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Insight 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8" descr="deliver value at work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242888" y="2492375"/>
            <a:ext cx="8650287" cy="41084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Rectangle 2"/>
          <p:cNvSpPr>
            <a:spLocks noChangeArrowheads="1"/>
          </p:cNvSpPr>
          <p:nvPr userDrawn="1"/>
        </p:nvSpPr>
        <p:spPr bwMode="gray">
          <a:xfrm>
            <a:off x="250825" y="260350"/>
            <a:ext cx="8642350" cy="187483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sp>
        <p:nvSpPr>
          <p:cNvPr id="7" name="Rectangle 3"/>
          <p:cNvSpPr>
            <a:spLocks noChangeArrowheads="1"/>
          </p:cNvSpPr>
          <p:nvPr userDrawn="1"/>
        </p:nvSpPr>
        <p:spPr bwMode="gray">
          <a:xfrm>
            <a:off x="250825" y="2063750"/>
            <a:ext cx="8642350" cy="28575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</a:ln>
          <a:effectLst/>
        </p:spPr>
        <p:txBody>
          <a:bodyPr wrap="none" lIns="144000" tIns="72000" rIns="72000" bIns="7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325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>
                <a:solidFill>
                  <a:srgbClr val="FFFFFF"/>
                </a:solidFill>
                <a:cs typeface="Arial"/>
              </a:rPr>
              <a:t>Hay Group </a:t>
            </a:r>
            <a:r>
              <a:rPr lang="en-GB" sz="1200" b="1">
                <a:solidFill>
                  <a:srgbClr val="FFFFFF"/>
                </a:solidFill>
                <a:cs typeface="Arial"/>
              </a:rPr>
              <a:t>Insight</a:t>
            </a:r>
          </a:p>
        </p:txBody>
      </p:sp>
      <p:grpSp>
        <p:nvGrpSpPr>
          <p:cNvPr id="3" name="Group 4"/>
          <p:cNvGrpSpPr/>
          <p:nvPr userDrawn="1"/>
        </p:nvGrpSpPr>
        <p:grpSpPr>
          <a:xfrm>
            <a:off x="7019925" y="144463"/>
            <a:ext cx="1873250" cy="477837"/>
            <a:chOff x="4422" y="91"/>
            <a:chExt cx="1180" cy="301"/>
          </a:xfrm>
        </p:grpSpPr>
        <p:sp>
          <p:nvSpPr>
            <p:cNvPr id="9" name="Rectangle 5"/>
            <p:cNvSpPr>
              <a:spLocks noChangeArrowheads="1"/>
            </p:cNvSpPr>
            <p:nvPr/>
          </p:nvSpPr>
          <p:spPr bwMode="gray">
            <a:xfrm>
              <a:off x="4422" y="120"/>
              <a:ext cx="1180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GB">
                <a:solidFill>
                  <a:srgbClr val="606060"/>
                </a:solidFill>
                <a:cs typeface="Arial"/>
              </a:endParaRPr>
            </a:p>
          </p:txBody>
        </p:sp>
        <p:pic>
          <p:nvPicPr>
            <p:cNvPr id="10" name="Picture 6" descr="HG_logo_100mm_RGB_reg"/>
            <p:cNvPicPr>
              <a:picLocks noChangeAspect="1" noChangeArrowheads="1"/>
            </p:cNvPicPr>
            <p:nvPr userDrawn="1"/>
          </p:nvPicPr>
          <p:blipFill>
            <a:blip r:embed="rId2"/>
            <a:stretch>
              <a:fillRect/>
            </a:stretch>
          </p:blipFill>
          <p:spPr bwMode="auto">
            <a:xfrm>
              <a:off x="4480" y="91"/>
              <a:ext cx="880" cy="29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2" y="260350"/>
            <a:ext cx="6532579" cy="1008063"/>
          </a:xfrm>
        </p:spPr>
        <p:txBody>
          <a:bodyPr/>
          <a:lstStyle>
            <a:lvl1pPr>
              <a:lnSpc>
                <a:spcPts val="3900"/>
              </a:lnSpc>
              <a:defRPr sz="3600"/>
            </a:lvl1pPr>
          </a:lstStyle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468314" y="1268413"/>
            <a:ext cx="6551612" cy="7318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ct val="0"/>
              </a:spcBef>
              <a:defRPr sz="2000" b="0">
                <a:solidFill>
                  <a:schemeClr val="accent4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6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2998779" y="2063751"/>
            <a:ext cx="5461009" cy="285749"/>
          </a:xfrm>
        </p:spPr>
        <p:txBody>
          <a:bodyPr anchor="ctr">
            <a:noAutofit/>
          </a:bodyPr>
          <a:lstStyle>
            <a:lvl1pPr marL="0" indent="0" algn="r">
              <a:defRPr sz="1200" b="1">
                <a:solidFill>
                  <a:schemeClr val="bg1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Insight Title with client logo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2"/>
          <p:cNvSpPr>
            <a:spLocks noChangeArrowheads="1"/>
          </p:cNvSpPr>
          <p:nvPr userDrawn="1"/>
        </p:nvSpPr>
        <p:spPr bwMode="gray">
          <a:xfrm>
            <a:off x="250825" y="260350"/>
            <a:ext cx="8642350" cy="187483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sp>
        <p:nvSpPr>
          <p:cNvPr id="7" name="Rectangle 3"/>
          <p:cNvSpPr>
            <a:spLocks noChangeArrowheads="1"/>
          </p:cNvSpPr>
          <p:nvPr userDrawn="1"/>
        </p:nvSpPr>
        <p:spPr bwMode="gray">
          <a:xfrm>
            <a:off x="250825" y="2063750"/>
            <a:ext cx="8642350" cy="28575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</a:ln>
          <a:effectLst/>
        </p:spPr>
        <p:txBody>
          <a:bodyPr wrap="none" lIns="144000" tIns="72000" rIns="72000" bIns="7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325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>
                <a:solidFill>
                  <a:srgbClr val="FFFFFF"/>
                </a:solidFill>
                <a:cs typeface="Arial"/>
              </a:rPr>
              <a:t>Hay Group </a:t>
            </a:r>
            <a:r>
              <a:rPr lang="en-GB" sz="1200" b="1">
                <a:solidFill>
                  <a:srgbClr val="FFFFFF"/>
                </a:solidFill>
                <a:cs typeface="Arial"/>
              </a:rPr>
              <a:t>Insight</a:t>
            </a:r>
          </a:p>
        </p:txBody>
      </p:sp>
      <p:pic>
        <p:nvPicPr>
          <p:cNvPr id="8" name="Picture 2" descr="deliver value at work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242888" y="2492375"/>
            <a:ext cx="8650287" cy="4108450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3" name="Group 4"/>
          <p:cNvGrpSpPr/>
          <p:nvPr userDrawn="1"/>
        </p:nvGrpSpPr>
        <p:grpSpPr>
          <a:xfrm>
            <a:off x="7019925" y="144463"/>
            <a:ext cx="1873250" cy="477837"/>
            <a:chOff x="4422" y="91"/>
            <a:chExt cx="1180" cy="301"/>
          </a:xfrm>
        </p:grpSpPr>
        <p:sp>
          <p:nvSpPr>
            <p:cNvPr id="10" name="Rectangle 5"/>
            <p:cNvSpPr>
              <a:spLocks noChangeArrowheads="1"/>
            </p:cNvSpPr>
            <p:nvPr/>
          </p:nvSpPr>
          <p:spPr bwMode="gray">
            <a:xfrm>
              <a:off x="4422" y="120"/>
              <a:ext cx="1180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GB">
                <a:solidFill>
                  <a:srgbClr val="606060"/>
                </a:solidFill>
                <a:cs typeface="Arial"/>
              </a:endParaRPr>
            </a:p>
          </p:txBody>
        </p:sp>
        <p:pic>
          <p:nvPicPr>
            <p:cNvPr id="11" name="Picture 6" descr="HG_logo_100mm_RGB_reg"/>
            <p:cNvPicPr>
              <a:picLocks noChangeAspect="1" noChangeArrowheads="1"/>
            </p:cNvPicPr>
            <p:nvPr userDrawn="1"/>
          </p:nvPicPr>
          <p:blipFill>
            <a:blip r:embed="rId2"/>
            <a:stretch>
              <a:fillRect/>
            </a:stretch>
          </p:blipFill>
          <p:spPr bwMode="auto">
            <a:xfrm>
              <a:off x="4480" y="91"/>
              <a:ext cx="880" cy="29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12" name="Text Box 2"/>
          <p:cNvSpPr txBox="1">
            <a:spLocks noChangeArrowheads="1"/>
          </p:cNvSpPr>
          <p:nvPr userDrawn="1"/>
        </p:nvSpPr>
        <p:spPr bwMode="auto">
          <a:xfrm>
            <a:off x="7010400" y="2492375"/>
            <a:ext cx="1962150" cy="11874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 lIns="144000" tIns="180000" rIns="144000" bIns="180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606060"/>
              </a:solidFill>
              <a:cs typeface="Arial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2" y="260350"/>
            <a:ext cx="6532579" cy="1008063"/>
          </a:xfrm>
        </p:spPr>
        <p:txBody>
          <a:bodyPr/>
          <a:lstStyle>
            <a:lvl1pPr>
              <a:lnSpc>
                <a:spcPts val="3900"/>
              </a:lnSpc>
              <a:defRPr sz="3600"/>
            </a:lvl1pPr>
          </a:lstStyle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468314" y="1268413"/>
            <a:ext cx="6551612" cy="7318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ct val="0"/>
              </a:spcBef>
              <a:defRPr sz="2000" b="0">
                <a:solidFill>
                  <a:schemeClr val="accent4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4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7000892" y="2500306"/>
            <a:ext cx="1892283" cy="1179519"/>
          </a:xfrm>
          <a:noFill/>
          <a:ln w="9525">
            <a:noFill/>
            <a:miter lim="800000"/>
          </a:ln>
          <a:effectLst/>
        </p:spPr>
        <p:txBody>
          <a:bodyPr lIns="144000" tIns="180000" rIns="144000" bIns="180000" rtlCol="0" anchor="ctr">
            <a:noAutofit/>
          </a:bodyPr>
          <a:lstStyle>
            <a:lvl1pPr>
              <a:defRPr kumimoji="0" lang="en-GB" sz="1400" b="0" i="0" u="none" strike="noStrike" kern="1200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defRPr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18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2998779" y="2063751"/>
            <a:ext cx="5461009" cy="285749"/>
          </a:xfrm>
        </p:spPr>
        <p:txBody>
          <a:bodyPr anchor="ctr">
            <a:noAutofit/>
          </a:bodyPr>
          <a:lstStyle>
            <a:lvl1pPr marL="0" indent="0" algn="r">
              <a:defRPr sz="1200" b="1">
                <a:solidFill>
                  <a:schemeClr val="bg1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2"/>
          <p:cNvSpPr>
            <a:spLocks noChangeArrowheads="1"/>
          </p:cNvSpPr>
          <p:nvPr userDrawn="1"/>
        </p:nvSpPr>
        <p:spPr bwMode="gray">
          <a:xfrm>
            <a:off x="250825" y="260350"/>
            <a:ext cx="8642350" cy="41052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wrap="none" lIns="72000" tIns="72000" rIns="72000" bIns="7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606060"/>
              </a:solidFill>
              <a:cs typeface="Arial"/>
            </a:endParaRPr>
          </a:p>
        </p:txBody>
      </p:sp>
      <p:sp>
        <p:nvSpPr>
          <p:cNvPr id="5" name="Rectangle 3"/>
          <p:cNvSpPr>
            <a:spLocks noChangeArrowheads="1"/>
          </p:cNvSpPr>
          <p:nvPr userDrawn="1"/>
        </p:nvSpPr>
        <p:spPr bwMode="gray">
          <a:xfrm>
            <a:off x="250825" y="4511675"/>
            <a:ext cx="8642350" cy="2085975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</a:ln>
          <a:effectLst/>
        </p:spPr>
        <p:txBody>
          <a:bodyPr wrap="none" lIns="72000" tIns="72000" rIns="72000" bIns="7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875" y="1125016"/>
            <a:ext cx="6623050" cy="3240088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4800" b="1"/>
            </a:lvl1pPr>
          </a:lstStyle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468312" y="5072073"/>
            <a:ext cx="6551612" cy="1309677"/>
          </a:xfrm>
        </p:spPr>
        <p:txBody>
          <a:bodyPr anchor="b">
            <a:noAutofit/>
          </a:bodyPr>
          <a:lstStyle>
            <a:lvl1pPr marL="0" indent="0">
              <a:lnSpc>
                <a:spcPts val="3900"/>
              </a:lnSpc>
              <a:spcBef>
                <a:spcPct val="0"/>
              </a:spcBef>
              <a:defRPr sz="3600" b="0">
                <a:solidFill>
                  <a:schemeClr val="bg1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Hold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2"/>
          <p:cNvSpPr>
            <a:spLocks noChangeArrowheads="1"/>
          </p:cNvSpPr>
          <p:nvPr userDrawn="1"/>
        </p:nvSpPr>
        <p:spPr bwMode="gray">
          <a:xfrm>
            <a:off x="250825" y="260350"/>
            <a:ext cx="8642350" cy="63373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wrap="none" lIns="72000" tIns="72000" rIns="72000" bIns="7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grpSp>
        <p:nvGrpSpPr>
          <p:cNvPr id="4" name="Group 4"/>
          <p:cNvGrpSpPr/>
          <p:nvPr userDrawn="1"/>
        </p:nvGrpSpPr>
        <p:grpSpPr>
          <a:xfrm>
            <a:off x="7019925" y="144463"/>
            <a:ext cx="1873250" cy="477837"/>
            <a:chOff x="4422" y="91"/>
            <a:chExt cx="1180" cy="301"/>
          </a:xfrm>
        </p:grpSpPr>
        <p:sp>
          <p:nvSpPr>
            <p:cNvPr id="5" name="Rectangle 5"/>
            <p:cNvSpPr>
              <a:spLocks noChangeArrowheads="1"/>
            </p:cNvSpPr>
            <p:nvPr/>
          </p:nvSpPr>
          <p:spPr bwMode="gray">
            <a:xfrm>
              <a:off x="4422" y="120"/>
              <a:ext cx="1180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GB">
                <a:solidFill>
                  <a:srgbClr val="606060"/>
                </a:solidFill>
                <a:cs typeface="Arial"/>
              </a:endParaRPr>
            </a:p>
          </p:txBody>
        </p:sp>
        <p:pic>
          <p:nvPicPr>
            <p:cNvPr id="6" name="Picture 6" descr="HG_logo_100mm_RGB_reg"/>
            <p:cNvPicPr>
              <a:picLocks noChangeAspect="1" noChangeArrowheads="1"/>
            </p:cNvPicPr>
            <p:nvPr userDrawn="1"/>
          </p:nvPicPr>
          <p:blipFill>
            <a:blip r:embed="rId1"/>
            <a:stretch>
              <a:fillRect/>
            </a:stretch>
          </p:blipFill>
          <p:spPr bwMode="auto">
            <a:xfrm>
              <a:off x="4480" y="91"/>
              <a:ext cx="880" cy="29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400" y="1656000"/>
            <a:ext cx="5832000" cy="4111200"/>
          </a:xfrm>
        </p:spPr>
        <p:txBody>
          <a:bodyPr anchor="t">
            <a:noAutofit/>
          </a:bodyPr>
          <a:lstStyle>
            <a:lvl1pPr>
              <a:lnSpc>
                <a:spcPct val="90000"/>
              </a:lnSpc>
              <a:defRPr sz="6000" b="0" baseline="0"/>
            </a:lvl1pPr>
          </a:lstStyle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One column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468313" y="1773238"/>
            <a:ext cx="8207375" cy="4583112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9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755650" y="1268413"/>
            <a:ext cx="6245242" cy="285749"/>
          </a:xfrm>
        </p:spPr>
        <p:txBody>
          <a:bodyPr anchor="ctr">
            <a:noAutofit/>
          </a:bodyPr>
          <a:lstStyle>
            <a:lvl1pPr marL="0" indent="0">
              <a:defRPr sz="1000" b="0">
                <a:solidFill>
                  <a:schemeClr val="tx1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Contents pag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214414" y="1860436"/>
            <a:ext cx="7461274" cy="4190891"/>
          </a:xfrm>
        </p:spPr>
        <p:txBody>
          <a:bodyPr>
            <a:spAutoFit/>
          </a:bodyPr>
          <a:lstStyle>
            <a:lvl1pPr marL="0" indent="0">
              <a:spcBef>
                <a:spcPts val="1200"/>
              </a:spcBef>
              <a:spcAft>
                <a:spcPts val="1000"/>
              </a:spcAft>
              <a:defRPr b="0">
                <a:solidFill>
                  <a:schemeClr val="bg2"/>
                </a:solidFill>
              </a:defRPr>
            </a:lvl1pPr>
            <a:lvl2pPr marL="266700" marR="0" indent="-2667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1000"/>
              </a:spcAft>
              <a:buClr>
                <a:schemeClr val="bg2"/>
              </a:buClr>
              <a:buSzPct val="65000"/>
              <a:buFont typeface="Wingdings" pitchFamily="2" charset="2"/>
              <a:buNone/>
              <a:defRPr sz="1800" baseline="0"/>
            </a:lvl2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9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755650" y="1268413"/>
            <a:ext cx="6245242" cy="285749"/>
          </a:xfrm>
        </p:spPr>
        <p:txBody>
          <a:bodyPr anchor="ctr">
            <a:noAutofit/>
          </a:bodyPr>
          <a:lstStyle>
            <a:lvl1pPr marL="0" indent="0">
              <a:defRPr sz="1000" b="0">
                <a:solidFill>
                  <a:schemeClr val="tx1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588963" y="1773238"/>
            <a:ext cx="432000" cy="432000"/>
          </a:xfrm>
          <a:solidFill>
            <a:schemeClr val="tx2"/>
          </a:solidFill>
          <a:ln>
            <a:noFill/>
          </a:ln>
        </p:spPr>
        <p:txBody>
          <a:bodyPr anchor="ctr"/>
          <a:lstStyle>
            <a:lvl1pPr marL="1588" indent="0"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4" name="Text Placeholder 12"/>
          <p:cNvSpPr>
            <a:spLocks noGrp="1"/>
          </p:cNvSpPr>
          <p:nvPr>
            <p:ph type="body" sz="quarter" idx="15"/>
          </p:nvPr>
        </p:nvSpPr>
        <p:spPr>
          <a:xfrm>
            <a:off x="588963" y="2328381"/>
            <a:ext cx="432000" cy="432000"/>
          </a:xfrm>
          <a:solidFill>
            <a:schemeClr val="tx2"/>
          </a:solidFill>
          <a:ln>
            <a:noFill/>
          </a:ln>
        </p:spPr>
        <p:txBody>
          <a:bodyPr anchor="ctr"/>
          <a:lstStyle>
            <a:lvl1pPr marL="1588" indent="0"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5" name="Text Placeholder 12"/>
          <p:cNvSpPr>
            <a:spLocks noGrp="1"/>
          </p:cNvSpPr>
          <p:nvPr>
            <p:ph type="body" sz="quarter" idx="16"/>
          </p:nvPr>
        </p:nvSpPr>
        <p:spPr>
          <a:xfrm>
            <a:off x="588963" y="2883524"/>
            <a:ext cx="432000" cy="432000"/>
          </a:xfrm>
          <a:solidFill>
            <a:schemeClr val="tx2"/>
          </a:solidFill>
          <a:ln>
            <a:noFill/>
          </a:ln>
        </p:spPr>
        <p:txBody>
          <a:bodyPr anchor="ctr"/>
          <a:lstStyle>
            <a:lvl1pPr marL="1588" indent="0"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6" name="Text Placeholder 12"/>
          <p:cNvSpPr>
            <a:spLocks noGrp="1"/>
          </p:cNvSpPr>
          <p:nvPr>
            <p:ph type="body" sz="quarter" idx="17"/>
          </p:nvPr>
        </p:nvSpPr>
        <p:spPr>
          <a:xfrm>
            <a:off x="588963" y="3438667"/>
            <a:ext cx="432000" cy="432000"/>
          </a:xfrm>
          <a:solidFill>
            <a:schemeClr val="tx2"/>
          </a:solidFill>
          <a:ln>
            <a:noFill/>
          </a:ln>
        </p:spPr>
        <p:txBody>
          <a:bodyPr anchor="ctr"/>
          <a:lstStyle>
            <a:lvl1pPr marL="1588" indent="0"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7" name="Text Placeholder 12"/>
          <p:cNvSpPr>
            <a:spLocks noGrp="1"/>
          </p:cNvSpPr>
          <p:nvPr>
            <p:ph type="body" sz="quarter" idx="18"/>
          </p:nvPr>
        </p:nvSpPr>
        <p:spPr>
          <a:xfrm>
            <a:off x="588963" y="3993810"/>
            <a:ext cx="432000" cy="432000"/>
          </a:xfrm>
          <a:solidFill>
            <a:schemeClr val="tx2"/>
          </a:solidFill>
          <a:ln>
            <a:noFill/>
          </a:ln>
        </p:spPr>
        <p:txBody>
          <a:bodyPr anchor="ctr"/>
          <a:lstStyle>
            <a:lvl1pPr marL="1588" indent="0"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8" name="Text Placeholder 12"/>
          <p:cNvSpPr>
            <a:spLocks noGrp="1"/>
          </p:cNvSpPr>
          <p:nvPr>
            <p:ph type="body" sz="quarter" idx="19"/>
          </p:nvPr>
        </p:nvSpPr>
        <p:spPr>
          <a:xfrm>
            <a:off x="588963" y="4548953"/>
            <a:ext cx="432000" cy="432000"/>
          </a:xfrm>
          <a:solidFill>
            <a:schemeClr val="tx2"/>
          </a:solidFill>
          <a:ln>
            <a:noFill/>
          </a:ln>
        </p:spPr>
        <p:txBody>
          <a:bodyPr anchor="ctr"/>
          <a:lstStyle>
            <a:lvl1pPr marL="1588" indent="0"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9" name="Text Placeholder 12"/>
          <p:cNvSpPr>
            <a:spLocks noGrp="1"/>
          </p:cNvSpPr>
          <p:nvPr>
            <p:ph type="body" sz="quarter" idx="20"/>
          </p:nvPr>
        </p:nvSpPr>
        <p:spPr>
          <a:xfrm>
            <a:off x="588963" y="5104096"/>
            <a:ext cx="432000" cy="432000"/>
          </a:xfrm>
          <a:solidFill>
            <a:schemeClr val="tx2"/>
          </a:solidFill>
          <a:ln>
            <a:noFill/>
          </a:ln>
        </p:spPr>
        <p:txBody>
          <a:bodyPr anchor="ctr"/>
          <a:lstStyle>
            <a:lvl1pPr marL="1588" indent="0"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21" name="Text Placeholder 12"/>
          <p:cNvSpPr>
            <a:spLocks noGrp="1"/>
          </p:cNvSpPr>
          <p:nvPr>
            <p:ph type="body" sz="quarter" idx="21"/>
          </p:nvPr>
        </p:nvSpPr>
        <p:spPr>
          <a:xfrm>
            <a:off x="588963" y="5659238"/>
            <a:ext cx="432000" cy="432000"/>
          </a:xfrm>
          <a:solidFill>
            <a:schemeClr val="tx2"/>
          </a:solidFill>
          <a:ln>
            <a:noFill/>
          </a:ln>
        </p:spPr>
        <p:txBody>
          <a:bodyPr anchor="ctr"/>
          <a:lstStyle>
            <a:lvl1pPr marL="1588" indent="0"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wo column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468314" y="1773238"/>
            <a:ext cx="4032250" cy="4583112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9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755650" y="1268413"/>
            <a:ext cx="6245242" cy="285749"/>
          </a:xfrm>
        </p:spPr>
        <p:txBody>
          <a:bodyPr anchor="ctr">
            <a:noAutofit/>
          </a:bodyPr>
          <a:lstStyle>
            <a:lvl1pPr marL="0" indent="0">
              <a:defRPr sz="1000" b="0">
                <a:solidFill>
                  <a:schemeClr val="tx1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5" name="Text Placeholder 7"/>
          <p:cNvSpPr>
            <a:spLocks noGrp="1"/>
          </p:cNvSpPr>
          <p:nvPr>
            <p:ph type="body" sz="quarter" idx="14"/>
          </p:nvPr>
        </p:nvSpPr>
        <p:spPr>
          <a:xfrm>
            <a:off x="4643438" y="1773238"/>
            <a:ext cx="4032250" cy="4583112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9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755650" y="1268413"/>
            <a:ext cx="6245242" cy="285749"/>
          </a:xfrm>
        </p:spPr>
        <p:txBody>
          <a:bodyPr anchor="ctr">
            <a:noAutofit/>
          </a:bodyPr>
          <a:lstStyle>
            <a:lvl1pPr marL="0" indent="0">
              <a:defRPr sz="1000" b="0">
                <a:solidFill>
                  <a:schemeClr val="tx1"/>
                </a:solidFill>
              </a:defRPr>
            </a:lvl1pPr>
            <a:lvl2pPr>
              <a:defRPr sz="2000" b="0">
                <a:solidFill>
                  <a:schemeClr val="accent2"/>
                </a:solidFill>
              </a:defRPr>
            </a:lvl2pPr>
            <a:lvl3pPr marL="534988" indent="-534988">
              <a:defRPr sz="2000" b="0">
                <a:solidFill>
                  <a:schemeClr val="accent2"/>
                </a:solidFill>
              </a:defRPr>
            </a:lvl3pPr>
            <a:lvl4pPr>
              <a:defRPr sz="2000" b="0">
                <a:solidFill>
                  <a:schemeClr val="accent2"/>
                </a:solidFill>
              </a:defRPr>
            </a:lvl4pPr>
            <a:lvl5pPr>
              <a:defRPr sz="2000" b="0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gray">
          <a:xfrm>
            <a:off x="250825" y="260350"/>
            <a:ext cx="8642350" cy="12969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68313" y="1773238"/>
            <a:ext cx="8207375" cy="45354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gray">
          <a:xfrm>
            <a:off x="250825" y="1270000"/>
            <a:ext cx="8642350" cy="287338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7019925" y="144463"/>
            <a:ext cx="1873250" cy="477837"/>
            <a:chOff x="4422" y="91"/>
            <a:chExt cx="1180" cy="301"/>
          </a:xfrm>
        </p:grpSpPr>
        <p:sp>
          <p:nvSpPr>
            <p:cNvPr id="3" name="Rectangle 5"/>
            <p:cNvSpPr>
              <a:spLocks noChangeArrowheads="1"/>
            </p:cNvSpPr>
            <p:nvPr/>
          </p:nvSpPr>
          <p:spPr bwMode="gray">
            <a:xfrm>
              <a:off x="4422" y="120"/>
              <a:ext cx="1180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GB">
                <a:solidFill>
                  <a:srgbClr val="606060"/>
                </a:solidFill>
                <a:cs typeface="Arial"/>
              </a:endParaRPr>
            </a:p>
          </p:txBody>
        </p:sp>
        <p:pic>
          <p:nvPicPr>
            <p:cNvPr id="1035" name="Picture 6" descr="HG_logo_100mm_RGB_reg"/>
            <p:cNvPicPr>
              <a:picLocks noChangeAspect="1" noChangeArrowheads="1"/>
            </p:cNvPicPr>
            <p:nvPr userDrawn="1"/>
          </p:nvPicPr>
          <p:blipFill>
            <a:blip r:embed="rId13"/>
            <a:stretch>
              <a:fillRect/>
            </a:stretch>
          </p:blipFill>
          <p:spPr bwMode="auto">
            <a:xfrm>
              <a:off x="4480" y="91"/>
              <a:ext cx="880" cy="29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755650" y="261938"/>
            <a:ext cx="6245225" cy="863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31" name="Line 7"/>
          <p:cNvSpPr>
            <a:spLocks noChangeShapeType="1"/>
          </p:cNvSpPr>
          <p:nvPr/>
        </p:nvSpPr>
        <p:spPr bwMode="gray">
          <a:xfrm>
            <a:off x="250825" y="6453188"/>
            <a:ext cx="8642350" cy="1587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>
              <a:solidFill>
                <a:srgbClr val="606060"/>
              </a:solidFill>
              <a:cs typeface="Arial"/>
            </a:endParaRPr>
          </a:p>
        </p:txBody>
      </p:sp>
      <p:sp>
        <p:nvSpPr>
          <p:cNvPr id="13" name="Slide Number Placeholder 5"/>
          <p:cNvSpPr txBox="1"/>
          <p:nvPr/>
        </p:nvSpPr>
        <p:spPr>
          <a:xfrm>
            <a:off x="8215313" y="6580188"/>
            <a:ext cx="677862" cy="169862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4E09BB2-BF1D-4DEA-B2A8-6B635A645B15}" type="slidenum">
              <a:rPr lang="en-GB" smtClean="0">
                <a:solidFill>
                  <a:srgbClr val="C7C7C7"/>
                </a:solidFill>
                <a:cs typeface="Arial"/>
              </a:rPr>
              <a:pPr>
                <a:defRPr/>
              </a:pPr>
              <a:t>1</a:t>
            </a:fld>
            <a:endParaRPr lang="en-GB" smtClean="0">
              <a:solidFill>
                <a:srgbClr val="C7C7C7"/>
              </a:solidFill>
              <a:cs typeface="Arial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gray">
          <a:xfrm>
            <a:off x="250825" y="6580188"/>
            <a:ext cx="3390900" cy="212725"/>
          </a:xfrm>
          <a:prstGeom prst="rect">
            <a:avLst/>
          </a:prstGeom>
          <a:noFill/>
          <a:ln w="6350" algn="ctr">
            <a:noFill/>
            <a:miter lim="800000"/>
          </a:ln>
          <a:effectLst/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>
                <a:solidFill>
                  <a:srgbClr val="C7C7C7"/>
                </a:solidFill>
                <a:cs typeface="Arial"/>
              </a:rPr>
              <a:t>© </a:t>
            </a:r>
            <a:r>
              <a:rPr lang="en-GB" sz="900" smtClean="0">
                <a:solidFill>
                  <a:srgbClr val="C7C7C7"/>
                </a:solidFill>
                <a:cs typeface="Arial"/>
              </a:rPr>
              <a:t>201</a:t>
            </a:r>
            <a:r>
              <a:rPr lang="en-US" altLang="zh-CN" sz="900" smtClean="0">
                <a:solidFill>
                  <a:srgbClr val="C7C7C7"/>
                </a:solidFill>
                <a:cs typeface="Arial"/>
              </a:rPr>
              <a:t>1</a:t>
            </a:r>
            <a:r>
              <a:rPr lang="en-GB" sz="900" smtClean="0">
                <a:solidFill>
                  <a:srgbClr val="C7C7C7"/>
                </a:solidFill>
                <a:cs typeface="Arial"/>
              </a:rPr>
              <a:t> </a:t>
            </a:r>
            <a:r>
              <a:rPr lang="en-GB" sz="900">
                <a:solidFill>
                  <a:srgbClr val="C7C7C7"/>
                </a:solidFill>
                <a:cs typeface="Arial"/>
              </a:rPr>
              <a:t>Hay Group. All rights reserved</a:t>
            </a:r>
            <a:endParaRPr lang="en-GB">
              <a:solidFill>
                <a:srgbClr val="C7C7C7"/>
              </a:solidFill>
              <a:cs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9" r:id="rId12"/>
  </p:sldLayoutIdLst>
  <p:transition/>
  <p:timing/>
  <p:txStyles>
    <p:titleStyle>
      <a:lvl1pPr algn="l" rtl="0" fontAlgn="base">
        <a:lnSpc>
          <a:spcPts val="2800"/>
        </a:lnSpc>
        <a:spcBef>
          <a:spcPct val="0"/>
        </a:spcBef>
        <a:spcAft>
          <a:spcPct val="0"/>
        </a:spcAft>
        <a:defRPr sz="2600" b="1" kern="1200">
          <a:solidFill>
            <a:schemeClr val="bg1"/>
          </a:solidFill>
          <a:latin typeface="华文楷体" pitchFamily="2" charset="-122"/>
          <a:ea typeface="华文楷体" pitchFamily="2" charset="-122"/>
          <a:cs typeface="+mj-cs"/>
        </a:defRPr>
      </a:lvl1pPr>
      <a:lvl2pPr algn="l" rtl="0" fontAlgn="base">
        <a:lnSpc>
          <a:spcPts val="2800"/>
        </a:lnSpc>
        <a:spcBef>
          <a:spcPct val="0"/>
        </a:spcBef>
        <a:spcAft>
          <a:spcPct val="0"/>
        </a:spcAft>
        <a:defRPr sz="2600">
          <a:solidFill>
            <a:schemeClr val="bg1"/>
          </a:solidFill>
          <a:latin typeface="Arial"/>
        </a:defRPr>
      </a:lvl2pPr>
      <a:lvl3pPr algn="l" rtl="0" fontAlgn="base">
        <a:lnSpc>
          <a:spcPts val="2800"/>
        </a:lnSpc>
        <a:spcBef>
          <a:spcPct val="0"/>
        </a:spcBef>
        <a:spcAft>
          <a:spcPct val="0"/>
        </a:spcAft>
        <a:defRPr sz="2600">
          <a:solidFill>
            <a:schemeClr val="bg1"/>
          </a:solidFill>
          <a:latin typeface="Arial"/>
        </a:defRPr>
      </a:lvl3pPr>
      <a:lvl4pPr algn="l" rtl="0" fontAlgn="base">
        <a:lnSpc>
          <a:spcPts val="2800"/>
        </a:lnSpc>
        <a:spcBef>
          <a:spcPct val="0"/>
        </a:spcBef>
        <a:spcAft>
          <a:spcPct val="0"/>
        </a:spcAft>
        <a:defRPr sz="2600">
          <a:solidFill>
            <a:schemeClr val="bg1"/>
          </a:solidFill>
          <a:latin typeface="Arial"/>
        </a:defRPr>
      </a:lvl4pPr>
      <a:lvl5pPr algn="l" rtl="0" fontAlgn="base">
        <a:lnSpc>
          <a:spcPts val="2800"/>
        </a:lnSpc>
        <a:spcBef>
          <a:spcPct val="0"/>
        </a:spcBef>
        <a:spcAft>
          <a:spcPct val="0"/>
        </a:spcAft>
        <a:defRPr sz="2600">
          <a:solidFill>
            <a:schemeClr val="bg1"/>
          </a:solidFill>
          <a:latin typeface="Arial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66700" algn="l" rtl="0" fontAlgn="base">
        <a:spcBef>
          <a:spcPts val="500"/>
        </a:spcBef>
        <a:spcAft>
          <a:spcPct val="0"/>
        </a:spcAft>
        <a:buFont typeface="Arial"/>
        <a:defRPr b="1" kern="1200">
          <a:solidFill>
            <a:schemeClr val="tx2"/>
          </a:solidFill>
          <a:latin typeface="华文楷体" pitchFamily="2" charset="-122"/>
          <a:ea typeface="华文楷体" pitchFamily="2" charset="-122"/>
          <a:cs typeface="+mn-cs"/>
        </a:defRPr>
      </a:lvl1pPr>
      <a:lvl2pPr marL="266700" indent="-266700" algn="l" rtl="0" fontAlgn="base">
        <a:spcBef>
          <a:spcPts val="5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"/>
        <a:defRPr sz="1600" kern="1200">
          <a:solidFill>
            <a:schemeClr val="bg2"/>
          </a:solidFill>
          <a:latin typeface="华文楷体" pitchFamily="2" charset="-122"/>
          <a:ea typeface="华文楷体" pitchFamily="2" charset="-122"/>
          <a:cs typeface="+mn-cs"/>
        </a:defRPr>
      </a:lvl2pPr>
      <a:lvl3pPr marL="534988" indent="-268288" algn="l" rtl="0" fontAlgn="base">
        <a:spcBef>
          <a:spcPts val="500"/>
        </a:spcBef>
        <a:spcAft>
          <a:spcPct val="0"/>
        </a:spcAft>
        <a:buClr>
          <a:schemeClr val="tx1"/>
        </a:buClr>
        <a:buSzPct val="85000"/>
        <a:buFont typeface="Symbol" pitchFamily="18" charset="2"/>
        <a:buChar char=""/>
        <a:defRPr sz="1600" kern="1200">
          <a:solidFill>
            <a:schemeClr val="tx1"/>
          </a:solidFill>
          <a:latin typeface="华文楷体" pitchFamily="2" charset="-122"/>
          <a:ea typeface="华文楷体" pitchFamily="2" charset="-122"/>
          <a:cs typeface="+mn-cs"/>
        </a:defRPr>
      </a:lvl3pPr>
      <a:lvl4pPr marL="801688" indent="-266700" algn="l" rtl="0" fontAlgn="base">
        <a:spcBef>
          <a:spcPts val="500"/>
        </a:spcBef>
        <a:spcAft>
          <a:spcPct val="0"/>
        </a:spcAft>
        <a:buClr>
          <a:schemeClr val="tx1"/>
        </a:buClr>
        <a:buSzPct val="85000"/>
        <a:buFont typeface="Symbol" pitchFamily="18" charset="2"/>
        <a:buChar char=""/>
        <a:defRPr sz="1600" kern="1200">
          <a:solidFill>
            <a:schemeClr val="tx1"/>
          </a:solidFill>
          <a:latin typeface="华文楷体" pitchFamily="2" charset="-122"/>
          <a:ea typeface="华文楷体" pitchFamily="2" charset="-122"/>
          <a:cs typeface="+mn-cs"/>
        </a:defRPr>
      </a:lvl4pPr>
      <a:lvl5pPr marL="1077913" indent="-276225" algn="l" rtl="0" fontAlgn="base">
        <a:spcBef>
          <a:spcPts val="500"/>
        </a:spcBef>
        <a:spcAft>
          <a:spcPct val="0"/>
        </a:spcAft>
        <a:buClr>
          <a:schemeClr val="tx1"/>
        </a:buClr>
        <a:buSzPct val="85000"/>
        <a:buFont typeface="Symbol" pitchFamily="18" charset="2"/>
        <a:buChar char=""/>
        <a:defRPr sz="1600" kern="1200">
          <a:solidFill>
            <a:schemeClr val="tx1"/>
          </a:solidFill>
          <a:latin typeface="华文楷体" pitchFamily="2" charset="-122"/>
          <a:ea typeface="华文楷体" pitchFamily="2" charset="-122"/>
          <a:cs typeface="+mn-cs"/>
        </a:defRPr>
      </a:lvl5pPr>
      <a:lvl6pPr marL="1346200" indent="-268288" algn="l" defTabSz="914400" rtl="0" eaLnBrk="1" latinLnBrk="0" hangingPunct="1">
        <a:spcBef>
          <a:spcPct val="20000"/>
        </a:spcBef>
        <a:buClr>
          <a:schemeClr val="tx2"/>
        </a:buClr>
        <a:buSzPct val="85000"/>
        <a:buFont typeface="Symbol" pitchFamily="18" charset="2"/>
        <a:buChar char="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12900" indent="-266700" algn="l" defTabSz="914400" rtl="0" eaLnBrk="1" latinLnBrk="0" hangingPunct="1">
        <a:spcBef>
          <a:spcPct val="20000"/>
        </a:spcBef>
        <a:buClr>
          <a:schemeClr val="tx2"/>
        </a:buClr>
        <a:buSzPct val="85000"/>
        <a:buFont typeface="Symbol" pitchFamily="18" charset="2"/>
        <a:buChar char="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81188" indent="-268288" algn="l" defTabSz="914400" rtl="0" eaLnBrk="1" latinLnBrk="0" hangingPunct="1">
        <a:spcBef>
          <a:spcPct val="20000"/>
        </a:spcBef>
        <a:buClr>
          <a:schemeClr val="tx2"/>
        </a:buClr>
        <a:buSzPct val="85000"/>
        <a:buFont typeface="Symbol" pitchFamily="18" charset="2"/>
        <a:buChar char="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55825" indent="-274638" algn="l" defTabSz="914400" rtl="0" eaLnBrk="1" latinLnBrk="0" hangingPunct="1">
        <a:spcBef>
          <a:spcPct val="20000"/>
        </a:spcBef>
        <a:buClr>
          <a:schemeClr val="tx2"/>
        </a:buClr>
        <a:buSzPct val="85000"/>
        <a:buFont typeface="Symbol" pitchFamily="18" charset="2"/>
        <a:buChar char="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oleObject" Target="../embeddings/oleObject5.bin" TargetMode="Internal" /><Relationship Id="rId11" Type="http://schemas.openxmlformats.org/officeDocument/2006/relationships/image" Target="../media/image9.png" /><Relationship Id="rId12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6.png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7.png" /><Relationship Id="rId8" Type="http://schemas.openxmlformats.org/officeDocument/2006/relationships/oleObject" Target="../embeddings/oleObject4.bin" TargetMode="Internal" /><Relationship Id="rId9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1.gif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20311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71472" y="261938"/>
            <a:ext cx="6745308" cy="863600"/>
          </a:xfrm>
        </p:spPr>
        <p:txBody>
          <a:bodyPr/>
          <a:lstStyle/>
          <a:p>
            <a:r>
              <a:rPr lang="zh-CN" altLang="en-US" smtClean="0"/>
              <a:t>奇瑞</a:t>
            </a:r>
            <a:r>
              <a:rPr lang="en-US" altLang="zh-CN" smtClean="0"/>
              <a:t>2012</a:t>
            </a:r>
            <a:r>
              <a:rPr lang="zh-CN" altLang="en-US" smtClean="0"/>
              <a:t>战略解码设计思路 </a:t>
            </a:r>
            <a:r>
              <a:rPr lang="en-US" altLang="zh-CN" smtClean="0"/>
              <a:t>– </a:t>
            </a:r>
            <a:r>
              <a:rPr lang="zh-CN" altLang="en-US" smtClean="0"/>
              <a:t>五项基本原则</a:t>
            </a:r>
            <a:endParaRPr lang="zh-CN" altLang="en-US"/>
          </a:p>
        </p:txBody>
      </p:sp>
      <p:sp>
        <p:nvSpPr>
          <p:cNvPr id="6" name="圆角矩形 4"/>
          <p:cNvSpPr/>
          <p:nvPr/>
        </p:nvSpPr>
        <p:spPr>
          <a:xfrm>
            <a:off x="214282" y="1571612"/>
            <a:ext cx="8715404" cy="4786346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5166" tIns="0" rIns="225166" bIns="0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B5D333"/>
                </a:solidFill>
                <a:latin typeface="Arial"/>
                <a:ea typeface="+mn-ea"/>
                <a:cs typeface="+mn-cs"/>
              </a:defRPr>
            </a:lvl9pPr>
          </a:lstStyle>
          <a:p>
            <a:pPr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zh-CN" altLang="en-US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目标清晰</a:t>
            </a:r>
            <a:r>
              <a:rPr lang="en-US" altLang="zh-CN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 -</a:t>
            </a:r>
            <a:r>
              <a:rPr lang="zh-CN" altLang="en-US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为实现</a:t>
            </a:r>
            <a:r>
              <a:rPr lang="en-US" altLang="zh-CN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2015</a:t>
            </a:r>
            <a:r>
              <a:rPr lang="zh-CN" altLang="en-US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年与合资品牌相接近的整体水平迈进</a:t>
            </a:r>
            <a:endParaRPr lang="en-US" altLang="zh-CN" sz="2000" b="1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endParaRPr lang="en-US" altLang="zh-CN" sz="2000" b="1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zh-CN" altLang="en-US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挑战自我</a:t>
            </a:r>
            <a:r>
              <a:rPr lang="en-US" altLang="zh-CN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- </a:t>
            </a:r>
            <a:r>
              <a:rPr lang="zh-CN" altLang="en-US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挑战</a:t>
            </a:r>
            <a:r>
              <a:rPr lang="en-US" altLang="zh-CN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2012</a:t>
            </a:r>
            <a:r>
              <a:rPr lang="zh-CN" altLang="en-US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年业务盈利状况 </a:t>
            </a:r>
            <a:endParaRPr lang="en-US" altLang="zh-CN" sz="2000" b="1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endParaRPr lang="en-US" altLang="zh-CN" sz="2000" b="1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lvl="0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zh-CN" altLang="en-US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全员一心</a:t>
            </a:r>
            <a:r>
              <a:rPr lang="en-US" altLang="zh-CN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 - </a:t>
            </a:r>
            <a:r>
              <a:rPr lang="zh-CN" altLang="en-US" sz="2000" b="1" kern="1200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明确全员可沟通、理解</a:t>
            </a:r>
            <a:r>
              <a:rPr lang="en-US" altLang="zh-CN" sz="2000" b="1" kern="1200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2012</a:t>
            </a:r>
            <a:r>
              <a:rPr lang="zh-CN" altLang="en-US" sz="2000" b="1" kern="1200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年的工作重点</a:t>
            </a:r>
            <a:endParaRPr lang="en-US" altLang="zh-CN" sz="2000" b="1" kern="1200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altLang="zh-CN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		</a:t>
            </a:r>
            <a:r>
              <a:rPr lang="zh-CN" altLang="en-US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（例如“</a:t>
            </a:r>
            <a:r>
              <a:rPr lang="en-US" altLang="zh-CN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121</a:t>
            </a:r>
            <a:r>
              <a:rPr lang="zh-CN" altLang="en-US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”工程，三大战役）</a:t>
            </a:r>
            <a:endParaRPr lang="en-US" altLang="zh-CN" sz="2000" b="1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lvl="0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endParaRPr lang="en-US" altLang="zh-CN" sz="2000" b="1" kern="1200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zh-CN" altLang="en-US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行动明确</a:t>
            </a:r>
            <a:r>
              <a:rPr lang="en-US" altLang="zh-CN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 - </a:t>
            </a:r>
            <a:r>
              <a:rPr lang="zh-CN" altLang="en-US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分配今年的业务指标，并给出打法，层层分解</a:t>
            </a:r>
            <a:endParaRPr lang="en-US" altLang="zh-CN" sz="2000" b="1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endParaRPr lang="en-US" altLang="zh-CN" sz="2000" b="1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lvl="0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zh-CN" altLang="en-US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激发能量</a:t>
            </a:r>
            <a:r>
              <a:rPr lang="en-US" altLang="zh-CN" sz="2800" b="1" smtClean="0">
                <a:solidFill>
                  <a:srgbClr val="0070C0"/>
                </a:solidFill>
                <a:latin typeface="华文楷体" pitchFamily="2" charset="-122"/>
                <a:ea typeface="华文楷体" pitchFamily="2" charset="-122"/>
              </a:rPr>
              <a:t> -</a:t>
            </a:r>
            <a:r>
              <a:rPr lang="zh-CN" altLang="en-US" sz="2000" b="1" smtClean="0">
                <a:solidFill>
                  <a:schemeClr val="tx1">
                    <a:lumMod val="75000"/>
                  </a:schemeClr>
                </a:solidFill>
                <a:latin typeface="华文楷体" pitchFamily="2" charset="-122"/>
                <a:ea typeface="华文楷体" pitchFamily="2" charset="-122"/>
              </a:rPr>
              <a:t>让各部门之间形成互相支持、共同努力的气氛，全员宣传</a:t>
            </a:r>
            <a:endParaRPr lang="en-US" altLang="zh-CN" sz="2000" b="1" smtClean="0">
              <a:solidFill>
                <a:schemeClr val="tx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/>
              <a:t>战略解码会议议程（第一天）</a:t>
            </a: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304800" y="1600200"/>
          <a:ext cx="8418812" cy="4160520"/>
        </p:xfrm>
        <a:graphic>
          <a:graphicData uri="http://schemas.openxmlformats.org/drawingml/2006/table">
            <a:tbl>
              <a:tblPr/>
              <a:tblGrid>
                <a:gridCol w="1072791"/>
                <a:gridCol w="7346021"/>
              </a:tblGrid>
              <a:tr h="320040"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i="0" u="none" strike="noStrike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会议议程</a:t>
                      </a:r>
                      <a:endParaRPr lang="zh-CN" altLang="en-US" sz="1400" b="1" i="0" u="none" strike="noStrike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rowSpan="3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上午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转型是企业持续发展的常态</a:t>
                      </a:r>
                      <a:r>
                        <a:rPr lang="en-US" altLang="zh-CN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(</a:t>
                      </a: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案例分享</a:t>
                      </a:r>
                      <a:r>
                        <a:rPr lang="en-US" altLang="zh-CN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) –</a:t>
                      </a: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雄鹰再生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marL="3823" marR="3823" marT="382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奇瑞转型的定义探讨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marL="3823" marR="3823" marT="382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讨论形成</a:t>
                      </a:r>
                      <a:r>
                        <a:rPr lang="en-US" altLang="zh-CN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2012</a:t>
                      </a: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年奇瑞必须</a:t>
                      </a:r>
                      <a:r>
                        <a:rPr lang="zh-CN" altLang="en-US" sz="14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打赢</a:t>
                      </a: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的硬仗及突破方向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午餐（</a:t>
                      </a:r>
                      <a:r>
                        <a:rPr lang="en-US" altLang="zh-CN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12:00</a:t>
                      </a: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）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marL="3823" marR="3823" marT="382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</a:tr>
              <a:tr h="320040">
                <a:tc rowSpan="5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下午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硬仗的描述方法介绍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分组讨论硬仗描述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大</a:t>
                      </a: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组陈述并确认硬仗描述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分组对确认的硬仗制订行动计划 </a:t>
                      </a:r>
                      <a:r>
                        <a:rPr lang="en-US" altLang="zh-CN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(IRMA)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大组汇报硬仗的关键行动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晚餐  </a:t>
                      </a:r>
                      <a:r>
                        <a:rPr lang="en-US" altLang="zh-CN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(18:10)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</a:tr>
              <a:tr h="320040"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晚上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大组</a:t>
                      </a: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汇报硬仗的关键行动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总结第一天成果，预告第二天</a:t>
                      </a:r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内容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/>
              <a:t>战略解码会议议程（第二天）</a:t>
            </a: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304800" y="1736725"/>
          <a:ext cx="8418812" cy="3123027"/>
        </p:xfrm>
        <a:graphic>
          <a:graphicData uri="http://schemas.openxmlformats.org/drawingml/2006/table">
            <a:tbl>
              <a:tblPr/>
              <a:tblGrid>
                <a:gridCol w="1072791"/>
                <a:gridCol w="7346021"/>
              </a:tblGrid>
              <a:tr h="347003"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600" b="1" i="0" u="none" strike="noStrike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会议议程</a:t>
                      </a:r>
                      <a:endParaRPr lang="zh-CN" altLang="en-US" sz="1600" b="1" i="0" u="none" strike="noStrike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003">
                <a:tc rowSpan="5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上午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600" b="1" i="0" u="none" strike="noStrike">
                          <a:solidFill>
                            <a:srgbClr val="000000"/>
                          </a:solidFill>
                          <a:latin typeface="华文楷体"/>
                        </a:rPr>
                        <a:t>回顾</a:t>
                      </a:r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华文楷体"/>
                        </a:rPr>
                        <a:t>成果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003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marL="3823" marR="3823" marT="382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600" b="1" i="0" u="none" strike="noStrike">
                          <a:solidFill>
                            <a:srgbClr val="000000"/>
                          </a:solidFill>
                          <a:latin typeface="华文楷体"/>
                        </a:rPr>
                        <a:t>个人绩效合约</a:t>
                      </a:r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华文楷体"/>
                        </a:rPr>
                        <a:t>介绍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003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marL="3823" marR="3823" marT="382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华文楷体"/>
                        </a:rPr>
                        <a:t>讨论奇瑞层面</a:t>
                      </a:r>
                      <a:r>
                        <a:rPr lang="zh-CN" altLang="en-US" sz="1600" b="1" i="0" u="none" strike="noStrike">
                          <a:solidFill>
                            <a:srgbClr val="000000"/>
                          </a:solidFill>
                          <a:latin typeface="华文楷体"/>
                        </a:rPr>
                        <a:t>的关键绩效</a:t>
                      </a:r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华文楷体"/>
                        </a:rPr>
                        <a:t>指标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003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600" b="1" i="0" u="none" strike="noStrike">
                          <a:solidFill>
                            <a:srgbClr val="000000"/>
                          </a:solidFill>
                          <a:latin typeface="华文楷体"/>
                        </a:rPr>
                        <a:t>其他高管成员个人思考制定自己的个人绩效合约</a:t>
                      </a: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003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marL="3823" marR="3823" marT="382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600" b="1" i="0" u="none" strike="noStrike">
                          <a:solidFill>
                            <a:srgbClr val="000000"/>
                          </a:solidFill>
                          <a:latin typeface="华文楷体"/>
                        </a:rPr>
                        <a:t>集体确认每位高管成员的个人绩效</a:t>
                      </a:r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华文楷体"/>
                        </a:rPr>
                        <a:t>合约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003"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午餐（</a:t>
                      </a:r>
                      <a:r>
                        <a:rPr lang="en-US" altLang="zh-CN" sz="16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12:00</a:t>
                      </a:r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）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marL="3823" marR="3823" marT="3823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</a:tr>
              <a:tr h="347003"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下午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华文楷体"/>
                        </a:rPr>
                        <a:t>继续集体</a:t>
                      </a:r>
                      <a:r>
                        <a:rPr lang="zh-CN" altLang="en-US" sz="1600" b="1" i="0" u="none" strike="noStrike">
                          <a:solidFill>
                            <a:srgbClr val="000000"/>
                          </a:solidFill>
                          <a:latin typeface="华文楷体"/>
                        </a:rPr>
                        <a:t>确认每位高管成员的个人绩效</a:t>
                      </a:r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华文楷体"/>
                        </a:rPr>
                        <a:t>合约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003">
                <a:tc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600" b="1" i="0" u="none" strike="noStrike" smtClean="0">
                          <a:solidFill>
                            <a:srgbClr val="000000"/>
                          </a:solidFill>
                          <a:latin typeface="华文楷体"/>
                        </a:rPr>
                        <a:t>讨论各部门绩效合约的关键</a:t>
                      </a:r>
                      <a:endParaRPr lang="zh-CN" altLang="en-US" sz="1600" b="1" i="0" u="none" strike="noStrike">
                        <a:solidFill>
                          <a:srgbClr val="000000"/>
                        </a:solidFill>
                        <a:latin typeface="华文楷体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/>
              <a:t>案例</a:t>
            </a:r>
            <a:r>
              <a:rPr lang="en-US" altLang="zh-CN" smtClean="0"/>
              <a:t>——IBM-</a:t>
            </a:r>
            <a:r>
              <a:rPr lang="zh-CN" altLang="en-US" smtClean="0"/>
              <a:t>“一只会跳舞的大象”</a:t>
            </a:r>
          </a:p>
        </p:txBody>
      </p:sp>
      <p:pic>
        <p:nvPicPr>
          <p:cNvPr id="16387" name="Picture 7" descr="ibm_white_logo_300dpi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7889FB"/>
              </a:clrFrom>
              <a:clrTo>
                <a:srgbClr val="7889FB">
                  <a:alpha val="0"/>
                </a:srgbClr>
              </a:clrTo>
            </a:clrChange>
          </a:blip>
          <a:srcRect r="6657"/>
          <a:stretch>
            <a:fillRect/>
          </a:stretch>
        </p:blipFill>
        <p:spPr bwMode="black">
          <a:xfrm>
            <a:off x="7524750" y="687388"/>
            <a:ext cx="1001713" cy="4000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6391" name="图片 14" descr="dancing elephan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828800" y="2286000"/>
            <a:ext cx="5735638" cy="38100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zh-CN" altLang="en-US" smtClean="0">
                <a:latin typeface="+mn-ea"/>
                <a:ea typeface="+mn-ea"/>
              </a:rPr>
              <a:t>穿上“转型”这只红舞鞋的</a:t>
            </a:r>
            <a:r>
              <a:rPr lang="en-US" altLang="zh-CN" smtClean="0">
                <a:latin typeface="+mn-ea"/>
                <a:ea typeface="+mn-ea"/>
              </a:rPr>
              <a:t>IBM</a:t>
            </a:r>
            <a:endParaRPr lang="zh-CN" altLang="en-US">
              <a:latin typeface="+mn-ea"/>
              <a:ea typeface="+mn-ea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368300" y="1612900"/>
            <a:ext cx="8404225" cy="1816100"/>
            <a:chOff x="232" y="1720"/>
            <a:chExt cx="5294" cy="1144"/>
          </a:xfrm>
        </p:grpSpPr>
        <p:graphicFrame>
          <p:nvGraphicFramePr>
            <p:cNvPr id="1026" name="Object 2"/>
            <p:cNvGraphicFramePr>
              <a:graphicFrameLocks noChangeAspect="1"/>
            </p:cNvGraphicFramePr>
            <p:nvPr/>
          </p:nvGraphicFramePr>
          <p:xfrm>
            <a:off x="232" y="1720"/>
            <a:ext cx="1008" cy="114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Bitmap Image" r:id="rId2" imgW="2219635" imgH="2514286" progId="">
                    <p:embed/>
                  </p:oleObj>
                </mc:Choice>
                <mc:Fallback>
                  <p:oleObj name="Bitmap Image" r:id="rId2" imgW="2219635" imgH="2514286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232" y="1720"/>
                          <a:ext cx="1008" cy="114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7" name="Object 3"/>
            <p:cNvGraphicFramePr>
              <a:graphicFrameLocks noChangeAspect="1"/>
            </p:cNvGraphicFramePr>
            <p:nvPr/>
          </p:nvGraphicFramePr>
          <p:xfrm>
            <a:off x="1304" y="1916"/>
            <a:ext cx="1008" cy="94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Bitmap Image" r:id="rId4" imgW="2542857" imgH="2390476" progId="">
                    <p:embed/>
                  </p:oleObj>
                </mc:Choice>
                <mc:Fallback>
                  <p:oleObj name="Bitmap Image" r:id="rId4" imgW="2542857" imgH="2390476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304" y="1916"/>
                          <a:ext cx="1008" cy="94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8" name="Object 4"/>
            <p:cNvGraphicFramePr>
              <a:graphicFrameLocks noChangeAspect="1"/>
            </p:cNvGraphicFramePr>
            <p:nvPr/>
          </p:nvGraphicFramePr>
          <p:xfrm>
            <a:off x="2376" y="1814"/>
            <a:ext cx="1008" cy="104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Bitmap Image" r:id="rId6" imgW="2019048" imgH="2095793" progId="">
                    <p:embed/>
                  </p:oleObj>
                </mc:Choice>
                <mc:Fallback>
                  <p:oleObj name="Bitmap Image" r:id="rId6" imgW="2019048" imgH="2095793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2376" y="1814"/>
                          <a:ext cx="1008" cy="1046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29" name="Object 5"/>
            <p:cNvGraphicFramePr>
              <a:graphicFrameLocks noChangeAspect="1"/>
            </p:cNvGraphicFramePr>
            <p:nvPr/>
          </p:nvGraphicFramePr>
          <p:xfrm>
            <a:off x="3448" y="1889"/>
            <a:ext cx="1008" cy="97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Bitmap Image" r:id="rId8" imgW="1733333" imgH="1676634" progId="">
                    <p:embed/>
                  </p:oleObj>
                </mc:Choice>
                <mc:Fallback>
                  <p:oleObj name="Bitmap Image" r:id="rId8" imgW="1733333" imgH="1676634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3448" y="1889"/>
                          <a:ext cx="1008" cy="97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30" name="Object 6"/>
            <p:cNvGraphicFramePr>
              <a:graphicFrameLocks noChangeAspect="1"/>
            </p:cNvGraphicFramePr>
            <p:nvPr/>
          </p:nvGraphicFramePr>
          <p:xfrm>
            <a:off x="4518" y="1893"/>
            <a:ext cx="1008" cy="97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name="Bitmap Image" r:id="rId10" imgW="1790476" imgH="1724266" progId="">
                    <p:embed/>
                  </p:oleObj>
                </mc:Choice>
                <mc:Fallback>
                  <p:oleObj name="Bitmap Image" r:id="rId10" imgW="1790476" imgH="1724266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4518" y="1893"/>
                          <a:ext cx="1008" cy="97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033" name="AutoShape 10"/>
          <p:cNvSpPr>
            <a:spLocks noChangeArrowheads="1"/>
          </p:cNvSpPr>
          <p:nvPr/>
        </p:nvSpPr>
        <p:spPr bwMode="auto">
          <a:xfrm>
            <a:off x="228600" y="3733800"/>
            <a:ext cx="8686800" cy="1809750"/>
          </a:xfrm>
          <a:prstGeom prst="rightArrow">
            <a:avLst>
              <a:gd name="adj1" fmla="val 55787"/>
              <a:gd name="adj2" fmla="val 92911"/>
            </a:avLst>
          </a:prstGeom>
          <a:solidFill>
            <a:schemeClr val="accent1"/>
          </a:solidFill>
          <a:ln w="6350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606060"/>
              </a:solidFill>
            </a:endParaRPr>
          </a:p>
        </p:txBody>
      </p:sp>
      <p:sp>
        <p:nvSpPr>
          <p:cNvPr id="1034" name="Rectangle 11"/>
          <p:cNvSpPr>
            <a:spLocks noChangeArrowheads="1"/>
          </p:cNvSpPr>
          <p:nvPr/>
        </p:nvSpPr>
        <p:spPr bwMode="auto">
          <a:xfrm>
            <a:off x="377825" y="4413250"/>
            <a:ext cx="1558925" cy="457200"/>
          </a:xfrm>
          <a:prstGeom prst="rect">
            <a:avLst/>
          </a:prstGeom>
          <a:noFill/>
          <a:ln w="635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zh-CN" altLang="en-GB" sz="1600" b="1">
                <a:solidFill>
                  <a:srgbClr val="000000"/>
                </a:solidFill>
                <a:cs typeface="Arial"/>
              </a:rPr>
              <a:t>会计机</a:t>
            </a:r>
          </a:p>
        </p:txBody>
      </p:sp>
      <p:sp>
        <p:nvSpPr>
          <p:cNvPr id="1035" name="Rectangle 12"/>
          <p:cNvSpPr>
            <a:spLocks noChangeArrowheads="1"/>
          </p:cNvSpPr>
          <p:nvPr/>
        </p:nvSpPr>
        <p:spPr bwMode="auto">
          <a:xfrm>
            <a:off x="2035175" y="4413250"/>
            <a:ext cx="1558925" cy="457200"/>
          </a:xfrm>
          <a:prstGeom prst="rect">
            <a:avLst/>
          </a:prstGeom>
          <a:noFill/>
          <a:ln w="635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zh-CN" altLang="en-GB" sz="1600" b="1">
                <a:solidFill>
                  <a:srgbClr val="000000"/>
                </a:solidFill>
                <a:cs typeface="Arial"/>
              </a:rPr>
              <a:t>第一台主机</a:t>
            </a:r>
            <a:endParaRPr lang="en-GB" altLang="zh-CN" sz="1600" b="1">
              <a:solidFill>
                <a:srgbClr val="000000"/>
              </a:solidFill>
              <a:cs typeface="Arial"/>
            </a:endParaRPr>
          </a:p>
        </p:txBody>
      </p:sp>
      <p:sp>
        <p:nvSpPr>
          <p:cNvPr id="1036" name="Rectangle 13"/>
          <p:cNvSpPr>
            <a:spLocks noChangeArrowheads="1"/>
          </p:cNvSpPr>
          <p:nvPr/>
        </p:nvSpPr>
        <p:spPr bwMode="auto">
          <a:xfrm>
            <a:off x="3694113" y="4413250"/>
            <a:ext cx="1558925" cy="457200"/>
          </a:xfrm>
          <a:prstGeom prst="rect">
            <a:avLst/>
          </a:prstGeom>
          <a:noFill/>
          <a:ln w="635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zh-CN" altLang="en-GB" sz="1600" b="1">
                <a:solidFill>
                  <a:srgbClr val="000000"/>
                </a:solidFill>
                <a:cs typeface="Arial"/>
              </a:rPr>
              <a:t>电脑主机</a:t>
            </a:r>
          </a:p>
        </p:txBody>
      </p:sp>
      <p:sp>
        <p:nvSpPr>
          <p:cNvPr id="1037" name="AutoShape 14"/>
          <p:cNvSpPr>
            <a:spLocks noChangeArrowheads="1"/>
          </p:cNvSpPr>
          <p:nvPr/>
        </p:nvSpPr>
        <p:spPr bwMode="auto">
          <a:xfrm>
            <a:off x="5297488" y="3759200"/>
            <a:ext cx="1655762" cy="1809750"/>
          </a:xfrm>
          <a:prstGeom prst="star32">
            <a:avLst>
              <a:gd name="adj" fmla="val 37500"/>
            </a:avLst>
          </a:prstGeom>
          <a:solidFill>
            <a:srgbClr val="FFFF99"/>
          </a:solidFill>
          <a:ln w="6350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606060"/>
              </a:solidFill>
            </a:endParaRPr>
          </a:p>
        </p:txBody>
      </p:sp>
      <p:sp>
        <p:nvSpPr>
          <p:cNvPr id="1038" name="Rectangle 15"/>
          <p:cNvSpPr>
            <a:spLocks noChangeArrowheads="1"/>
          </p:cNvSpPr>
          <p:nvPr/>
        </p:nvSpPr>
        <p:spPr bwMode="auto">
          <a:xfrm>
            <a:off x="7007225" y="4443413"/>
            <a:ext cx="1558925" cy="457200"/>
          </a:xfrm>
          <a:prstGeom prst="rect">
            <a:avLst/>
          </a:prstGeom>
          <a:noFill/>
          <a:ln w="635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zh-CN" altLang="en-US" sz="1600" b="1">
                <a:solidFill>
                  <a:srgbClr val="000000"/>
                </a:solidFill>
                <a:cs typeface="Arial"/>
              </a:rPr>
              <a:t>基于客户需求的解决方案</a:t>
            </a:r>
            <a:r>
              <a:rPr lang="en-US" altLang="zh-CN" sz="1600" b="1">
                <a:solidFill>
                  <a:srgbClr val="000000"/>
                </a:solidFill>
                <a:cs typeface="Arial"/>
              </a:rPr>
              <a:t>&amp;</a:t>
            </a:r>
            <a:r>
              <a:rPr lang="zh-CN" altLang="en-US" sz="1600" b="1">
                <a:solidFill>
                  <a:srgbClr val="000000"/>
                </a:solidFill>
                <a:cs typeface="Arial"/>
              </a:rPr>
              <a:t>配送</a:t>
            </a:r>
            <a:endParaRPr lang="zh-CN" altLang="en-GB" sz="1600" b="1">
              <a:solidFill>
                <a:srgbClr val="000000"/>
              </a:solidFill>
              <a:cs typeface="Arial"/>
            </a:endParaRPr>
          </a:p>
        </p:txBody>
      </p:sp>
      <p:sp>
        <p:nvSpPr>
          <p:cNvPr id="1039" name="Rectangle 16"/>
          <p:cNvSpPr>
            <a:spLocks noChangeArrowheads="1"/>
          </p:cNvSpPr>
          <p:nvPr/>
        </p:nvSpPr>
        <p:spPr bwMode="auto">
          <a:xfrm>
            <a:off x="395288" y="3644900"/>
            <a:ext cx="3781425" cy="304800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en-US" altLang="zh-CN" b="1">
                <a:solidFill>
                  <a:srgbClr val="0D1467"/>
                </a:solidFill>
                <a:cs typeface="Arial"/>
              </a:rPr>
              <a:t>IBM</a:t>
            </a:r>
            <a:r>
              <a:rPr lang="zh-CN" altLang="en-US" b="1">
                <a:solidFill>
                  <a:srgbClr val="0D1467"/>
                </a:solidFill>
                <a:cs typeface="Arial"/>
              </a:rPr>
              <a:t>的变革历史</a:t>
            </a:r>
            <a:endParaRPr lang="zh-CN" altLang="en-GB" b="1">
              <a:solidFill>
                <a:srgbClr val="0D1467"/>
              </a:solidFill>
              <a:cs typeface="Arial"/>
            </a:endParaRPr>
          </a:p>
        </p:txBody>
      </p:sp>
      <p:sp>
        <p:nvSpPr>
          <p:cNvPr id="1040" name="Rectangle 17"/>
          <p:cNvSpPr>
            <a:spLocks noChangeArrowheads="1"/>
          </p:cNvSpPr>
          <p:nvPr/>
        </p:nvSpPr>
        <p:spPr bwMode="auto">
          <a:xfrm>
            <a:off x="5410200" y="4419600"/>
            <a:ext cx="1558925" cy="457200"/>
          </a:xfrm>
          <a:prstGeom prst="rect">
            <a:avLst/>
          </a:prstGeom>
          <a:noFill/>
          <a:ln w="635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itchFamily="2" charset="2"/>
              <a:buNone/>
            </a:pPr>
            <a:r>
              <a:rPr lang="zh-CN" altLang="en-GB" sz="1600" b="1">
                <a:solidFill>
                  <a:srgbClr val="000000"/>
                </a:solidFill>
                <a:cs typeface="Arial"/>
              </a:rPr>
              <a:t>服务转型</a:t>
            </a:r>
            <a:endParaRPr lang="en-GB" altLang="zh-CN" sz="1600" b="1">
              <a:solidFill>
                <a:srgbClr val="000000"/>
              </a:solidFill>
              <a:cs typeface="Arial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7900" y="5732463"/>
            <a:ext cx="2232025" cy="647700"/>
          </a:xfrm>
          <a:prstGeom prst="rect">
            <a:avLst/>
          </a:prstGeom>
          <a:solidFill>
            <a:srgbClr val="92D050"/>
          </a:solidFill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新战略</a:t>
            </a:r>
            <a:r>
              <a:rPr lang="en-US" altLang="zh-CN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=</a:t>
            </a:r>
            <a:r>
              <a:rPr lang="zh-CN" altLang="en-US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整合型的全球解决方案</a:t>
            </a:r>
            <a:endParaRPr lang="zh-CN" altLang="en-US">
              <a:solidFill>
                <a:srgbClr val="60606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IBM“</a:t>
            </a:r>
            <a:r>
              <a:rPr lang="zh-CN" altLang="en-US" smtClean="0"/>
              <a:t>久病成良医</a:t>
            </a:r>
            <a:r>
              <a:rPr lang="en-US" altLang="zh-CN" smtClean="0"/>
              <a:t>”</a:t>
            </a:r>
            <a:endParaRPr lang="zh-CN" altLang="en-US" smtClean="0"/>
          </a:p>
        </p:txBody>
      </p:sp>
      <p:sp>
        <p:nvSpPr>
          <p:cNvPr id="37" name="Text Box 13"/>
          <p:cNvSpPr txBox="1">
            <a:spLocks noChangeArrowheads="1"/>
          </p:cNvSpPr>
          <p:nvPr/>
        </p:nvSpPr>
        <p:spPr bwMode="auto">
          <a:xfrm>
            <a:off x="5508625" y="2151063"/>
            <a:ext cx="3311525" cy="43084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000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转型过程中</a:t>
            </a:r>
            <a:r>
              <a:rPr lang="en-US" altLang="zh-CN" sz="2000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IBM</a:t>
            </a:r>
            <a:r>
              <a:rPr lang="zh-CN" altLang="en-US" sz="2000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的举措</a:t>
            </a:r>
            <a:endParaRPr lang="en-US" altLang="zh-CN" sz="2000" b="1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>
              <a:defRPr/>
            </a:pPr>
            <a:endParaRPr lang="en-US" altLang="zh-CN" b="1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>
              <a:spcAft>
                <a:spcPts val="600"/>
              </a:spcAft>
              <a:defRPr/>
            </a:pPr>
            <a:r>
              <a:rPr lang="zh-CN" altLang="en-US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加强硬实力</a:t>
            </a:r>
            <a:r>
              <a:rPr lang="en-US" altLang="zh-CN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—</a:t>
            </a:r>
            <a:r>
              <a:rPr lang="zh-CN" altLang="en-US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组织及业务变革：</a:t>
            </a:r>
            <a:endParaRPr lang="en-US" altLang="zh-CN" b="1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 marL="185738" indent="-185738">
              <a:spcAft>
                <a:spcPts val="600"/>
              </a:spcAft>
              <a:buFontTx/>
              <a:buChar char="-"/>
              <a:defRPr/>
            </a:pPr>
            <a:r>
              <a:rPr lang="zh-CN" altLang="en-US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组织合并</a:t>
            </a:r>
            <a:r>
              <a:rPr lang="zh-CN" altLang="en-US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：整合具有协同效应的组织，以更有效配置资源、降低成本，同时提升客户服务效率；</a:t>
            </a:r>
            <a:endParaRPr lang="en-US" altLang="zh-CN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 marL="185738" indent="-185738">
              <a:spcAft>
                <a:spcPts val="600"/>
              </a:spcAft>
              <a:buFontTx/>
              <a:buChar char="-"/>
              <a:defRPr/>
            </a:pPr>
            <a:r>
              <a:rPr lang="zh-CN" altLang="en-US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选择性剥离：</a:t>
            </a:r>
            <a:r>
              <a:rPr lang="zh-CN" altLang="en-US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识别并剥离“鸡肋”业务，从而更有效将资源向转型业务倾斜；</a:t>
            </a:r>
            <a:endParaRPr lang="en-US" altLang="zh-CN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 marL="185738" indent="-185738">
              <a:spcAft>
                <a:spcPts val="600"/>
              </a:spcAft>
              <a:buFontTx/>
              <a:buChar char="-"/>
              <a:defRPr/>
            </a:pPr>
            <a:r>
              <a:rPr lang="zh-CN" altLang="en-US" b="1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兼并收购</a:t>
            </a:r>
            <a:r>
              <a:rPr lang="zh-CN" altLang="en-US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：并购有助于业务转型需要的业务</a:t>
            </a:r>
            <a:r>
              <a:rPr lang="en-US" altLang="zh-CN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/</a:t>
            </a:r>
            <a:r>
              <a:rPr lang="zh-CN" altLang="en-US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组织。</a:t>
            </a:r>
            <a:endParaRPr lang="en-US" altLang="zh-CN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 marL="185738" indent="-185738">
              <a:spcAft>
                <a:spcPts val="600"/>
              </a:spcAft>
              <a:defRPr/>
            </a:pPr>
            <a:endParaRPr lang="en-US" altLang="zh-CN" b="1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</p:txBody>
      </p:sp>
      <p:grpSp>
        <p:nvGrpSpPr>
          <p:cNvPr id="2" name="组合 43"/>
          <p:cNvGrpSpPr/>
          <p:nvPr/>
        </p:nvGrpSpPr>
        <p:grpSpPr>
          <a:xfrm>
            <a:off x="0" y="1844675"/>
            <a:ext cx="5508625" cy="4416425"/>
            <a:chOff x="0" y="2060848"/>
            <a:chExt cx="6221054" cy="4416661"/>
          </a:xfrm>
        </p:grpSpPr>
        <p:sp>
          <p:nvSpPr>
            <p:cNvPr id="17416" name="AutoShape 25"/>
            <p:cNvSpPr>
              <a:spLocks noChangeArrowheads="1"/>
            </p:cNvSpPr>
            <p:nvPr/>
          </p:nvSpPr>
          <p:spPr bwMode="auto">
            <a:xfrm rot="-2004892">
              <a:off x="778317" y="2891985"/>
              <a:ext cx="5442737" cy="1977772"/>
            </a:xfrm>
            <a:prstGeom prst="rightArrow">
              <a:avLst>
                <a:gd name="adj1" fmla="val 50000"/>
                <a:gd name="adj2" fmla="val 104511"/>
              </a:avLst>
            </a:prstGeom>
            <a:solidFill>
              <a:srgbClr val="DEDEDE">
                <a:alpha val="63921"/>
              </a:srgbClr>
            </a:solidFill>
            <a:ln w="9525" algn="ctr">
              <a:noFill/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 b="1">
                <a:solidFill>
                  <a:srgbClr val="000000"/>
                </a:solidFill>
              </a:endParaRPr>
            </a:p>
          </p:txBody>
        </p:sp>
        <p:grpSp>
          <p:nvGrpSpPr>
            <p:cNvPr id="3" name="组合 42"/>
            <p:cNvGrpSpPr/>
            <p:nvPr/>
          </p:nvGrpSpPr>
          <p:grpSpPr>
            <a:xfrm>
              <a:off x="0" y="2060848"/>
              <a:ext cx="6220317" cy="4416661"/>
              <a:chOff x="213493" y="1704975"/>
              <a:chExt cx="8473307" cy="4825423"/>
            </a:xfrm>
          </p:grpSpPr>
          <p:sp>
            <p:nvSpPr>
              <p:cNvPr id="31" name="Line 3"/>
              <p:cNvSpPr>
                <a:spLocks noChangeShapeType="1"/>
              </p:cNvSpPr>
              <p:nvPr/>
            </p:nvSpPr>
            <p:spPr bwMode="auto">
              <a:xfrm>
                <a:off x="838687" y="2079630"/>
                <a:ext cx="14653" cy="4091723"/>
              </a:xfrm>
              <a:prstGeom prst="line">
                <a:avLst/>
              </a:prstGeom>
              <a:noFill/>
              <a:ln w="6350">
                <a:solidFill>
                  <a:srgbClr val="000000"/>
                </a:solidFill>
                <a:miter lim="800000"/>
                <a:headEnd type="triangle" w="med" len="med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b="1" kern="0">
                  <a:solidFill>
                    <a:srgbClr val="000000"/>
                  </a:solidFill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7419" name="Text Box 4"/>
              <p:cNvSpPr txBox="1">
                <a:spLocks noChangeArrowheads="1"/>
              </p:cNvSpPr>
              <p:nvPr/>
            </p:nvSpPr>
            <p:spPr bwMode="auto">
              <a:xfrm>
                <a:off x="2944067" y="6172200"/>
                <a:ext cx="2770091" cy="336262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buFont typeface="Wingdings" pitchFamily="2" charset="2"/>
                  <a:buNone/>
                </a:pPr>
                <a:r>
                  <a:rPr lang="zh-CN" altLang="en-US" sz="1400" i="1">
                    <a:solidFill>
                      <a:srgbClr val="000000"/>
                    </a:solidFill>
                    <a:cs typeface="Arial"/>
                  </a:rPr>
                  <a:t>商业模式变革的程度</a:t>
                </a:r>
              </a:p>
            </p:txBody>
          </p:sp>
          <p:sp>
            <p:nvSpPr>
              <p:cNvPr id="17420" name="Text Box 5"/>
              <p:cNvSpPr txBox="1">
                <a:spLocks noChangeArrowheads="1"/>
              </p:cNvSpPr>
              <p:nvPr/>
            </p:nvSpPr>
            <p:spPr bwMode="auto">
              <a:xfrm>
                <a:off x="854784" y="6227763"/>
                <a:ext cx="520871" cy="302635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buFont typeface="Wingdings" pitchFamily="2" charset="2"/>
                  <a:buNone/>
                </a:pPr>
                <a:r>
                  <a:rPr lang="zh-CN" altLang="en-US" sz="1200" b="1">
                    <a:solidFill>
                      <a:srgbClr val="000000"/>
                    </a:solidFill>
                    <a:cs typeface="Arial"/>
                  </a:rPr>
                  <a:t>低</a:t>
                </a:r>
              </a:p>
            </p:txBody>
          </p:sp>
          <p:sp>
            <p:nvSpPr>
              <p:cNvPr id="17421" name="Text Box 6"/>
              <p:cNvSpPr txBox="1">
                <a:spLocks noChangeArrowheads="1"/>
              </p:cNvSpPr>
              <p:nvPr/>
            </p:nvSpPr>
            <p:spPr bwMode="auto">
              <a:xfrm>
                <a:off x="7871534" y="6227763"/>
                <a:ext cx="520871" cy="302635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buFont typeface="Wingdings" pitchFamily="2" charset="2"/>
                  <a:buNone/>
                </a:pPr>
                <a:r>
                  <a:rPr lang="zh-CN" altLang="en-US" sz="1200" b="1">
                    <a:solidFill>
                      <a:srgbClr val="000000"/>
                    </a:solidFill>
                    <a:cs typeface="Arial"/>
                  </a:rPr>
                  <a:t>高</a:t>
                </a:r>
              </a:p>
            </p:txBody>
          </p:sp>
          <p:sp>
            <p:nvSpPr>
              <p:cNvPr id="17422" name="Text Box 7"/>
              <p:cNvSpPr txBox="1">
                <a:spLocks noChangeArrowheads="1"/>
              </p:cNvSpPr>
              <p:nvPr/>
            </p:nvSpPr>
            <p:spPr bwMode="auto">
              <a:xfrm>
                <a:off x="213493" y="1704975"/>
                <a:ext cx="2068513" cy="504392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buFont typeface="Wingdings" pitchFamily="2" charset="2"/>
                  <a:buNone/>
                </a:pPr>
                <a:r>
                  <a:rPr lang="zh-CN" altLang="en-US" sz="1200" i="1">
                    <a:solidFill>
                      <a:srgbClr val="000000"/>
                    </a:solidFill>
                    <a:cs typeface="Arial"/>
                  </a:rPr>
                  <a:t>对客户的潜在价值</a:t>
                </a:r>
              </a:p>
            </p:txBody>
          </p:sp>
          <p:sp>
            <p:nvSpPr>
              <p:cNvPr id="38" name="Line 14"/>
              <p:cNvSpPr>
                <a:spLocks noChangeShapeType="1"/>
              </p:cNvSpPr>
              <p:nvPr/>
            </p:nvSpPr>
            <p:spPr bwMode="auto">
              <a:xfrm>
                <a:off x="838687" y="6171354"/>
                <a:ext cx="7849117" cy="0"/>
              </a:xfrm>
              <a:prstGeom prst="line">
                <a:avLst/>
              </a:prstGeom>
              <a:noFill/>
              <a:ln w="15875">
                <a:solidFill>
                  <a:srgbClr val="000000"/>
                </a:solidFill>
                <a:round/>
                <a:tailEnd type="triangl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b="1" kern="0">
                  <a:solidFill>
                    <a:srgbClr val="000000"/>
                  </a:solidFill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40" name="Rectangle 16"/>
              <p:cNvSpPr>
                <a:spLocks noChangeArrowheads="1"/>
              </p:cNvSpPr>
              <p:nvPr/>
            </p:nvSpPr>
            <p:spPr bwMode="auto">
              <a:xfrm>
                <a:off x="919279" y="5104626"/>
                <a:ext cx="2129568" cy="338231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miter lim="800000"/>
              </a:ln>
            </p:spPr>
            <p:txBody>
              <a:bodyPr lIns="92075" tIns="46038" rIns="92075" bIns="46038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8738" indent="-58738" algn="ctr" eaLnBrk="0" hangingPunct="0">
                  <a:spcBef>
                    <a:spcPct val="50000"/>
                  </a:spcBef>
                  <a:defRPr/>
                </a:pPr>
                <a:r>
                  <a:rPr lang="zh-CN" altLang="en-US" sz="1400" b="1" kern="0">
                    <a:solidFill>
                      <a:srgbClr val="000000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rPr>
                  <a:t>聚焦于产品</a:t>
                </a:r>
                <a:endParaRPr lang="en-US" altLang="zh-CN" sz="1400" b="1" kern="0">
                  <a:solidFill>
                    <a:srgbClr val="000000"/>
                  </a:solidFill>
                  <a:latin typeface="Arial" pitchFamily="34" charset="0"/>
                  <a:ea typeface="宋体" pitchFamily="2" charset="-122"/>
                  <a:cs typeface="Arial" pitchFamily="34" charset="0"/>
                </a:endParaRPr>
              </a:p>
            </p:txBody>
          </p:sp>
          <p:sp>
            <p:nvSpPr>
              <p:cNvPr id="41" name="Rectangle 20"/>
              <p:cNvSpPr>
                <a:spLocks noChangeArrowheads="1"/>
              </p:cNvSpPr>
              <p:nvPr/>
            </p:nvSpPr>
            <p:spPr bwMode="auto">
              <a:xfrm>
                <a:off x="3368770" y="3436022"/>
                <a:ext cx="1885351" cy="572390"/>
              </a:xfrm>
              <a:prstGeom prst="rect">
                <a:avLst/>
              </a:prstGeom>
              <a:solidFill>
                <a:srgbClr val="C7CDFD"/>
              </a:solidFill>
              <a:ln w="9525">
                <a:noFill/>
                <a:miter lim="800000"/>
              </a:ln>
            </p:spPr>
            <p:txBody>
              <a:bodyPr lIns="92075" tIns="46038" rIns="92075" bIns="46038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8738" indent="-58738" algn="ctr" eaLnBrk="0" hangingPunct="0">
                  <a:spcBef>
                    <a:spcPct val="50000"/>
                  </a:spcBef>
                  <a:defRPr/>
                </a:pPr>
                <a:r>
                  <a:rPr lang="zh-CN" altLang="en-US" sz="1400" b="1" kern="0">
                    <a:solidFill>
                      <a:srgbClr val="000000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rPr>
                  <a:t>基于产品的增值服务</a:t>
                </a:r>
              </a:p>
            </p:txBody>
          </p:sp>
          <p:sp>
            <p:nvSpPr>
              <p:cNvPr id="42" name="Rectangle 21"/>
              <p:cNvSpPr>
                <a:spLocks noChangeArrowheads="1"/>
              </p:cNvSpPr>
              <p:nvPr/>
            </p:nvSpPr>
            <p:spPr bwMode="auto">
              <a:xfrm>
                <a:off x="3354117" y="4065652"/>
                <a:ext cx="1900004" cy="572390"/>
              </a:xfrm>
              <a:prstGeom prst="rect">
                <a:avLst/>
              </a:prstGeom>
              <a:noFill/>
              <a:ln w="9525">
                <a:solidFill>
                  <a:srgbClr val="7889FB"/>
                </a:solidFill>
                <a:prstDash val="dash"/>
                <a:miter lim="800000"/>
              </a:ln>
            </p:spPr>
            <p:txBody>
              <a:bodyPr lIns="92075" tIns="46038" rIns="92075" bIns="46038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65100" indent="-165100" algn="ctr" eaLnBrk="0" hangingPunct="0">
                  <a:spcBef>
                    <a:spcPct val="50000"/>
                  </a:spcBef>
                  <a:defRPr/>
                </a:pPr>
                <a:r>
                  <a:rPr lang="zh-CN" altLang="en-US" sz="1400" b="1" kern="0">
                    <a:solidFill>
                      <a:srgbClr val="000000"/>
                    </a:solidFill>
                    <a:latin typeface="Arial" pitchFamily="34" charset="0"/>
                    <a:ea typeface="宋体" pitchFamily="2" charset="-122"/>
                    <a:cs typeface="Arial" pitchFamily="34" charset="0"/>
                  </a:rPr>
                  <a:t>脱离产品的专业服务</a:t>
                </a:r>
                <a:endParaRPr lang="en-GB" altLang="zh-CN" sz="1400" b="1" kern="0">
                  <a:solidFill>
                    <a:srgbClr val="000000"/>
                  </a:solidFill>
                  <a:latin typeface="Arial" pitchFamily="34" charset="0"/>
                  <a:ea typeface="宋体" pitchFamily="2" charset="-122"/>
                  <a:cs typeface="Arial" pitchFamily="34" charset="0"/>
                </a:endParaRPr>
              </a:p>
            </p:txBody>
          </p:sp>
        </p:grpSp>
      </p:grpSp>
      <p:sp>
        <p:nvSpPr>
          <p:cNvPr id="17413" name="Text Box 4"/>
          <p:cNvSpPr txBox="1">
            <a:spLocks noChangeArrowheads="1"/>
          </p:cNvSpPr>
          <p:nvPr/>
        </p:nvSpPr>
        <p:spPr bwMode="auto">
          <a:xfrm>
            <a:off x="1903413" y="1844675"/>
            <a:ext cx="1755775" cy="369888"/>
          </a:xfrm>
          <a:prstGeom prst="rect">
            <a:avLst/>
          </a:prstGeom>
          <a:noFill/>
          <a:ln w="6350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itchFamily="2" charset="2"/>
              <a:buNone/>
            </a:pPr>
            <a:r>
              <a:rPr lang="en-US" altLang="zh-CN" b="1" u="sng">
                <a:solidFill>
                  <a:srgbClr val="000000"/>
                </a:solidFill>
                <a:cs typeface="Arial"/>
              </a:rPr>
              <a:t>IBM</a:t>
            </a:r>
            <a:r>
              <a:rPr lang="zh-CN" altLang="en-US" b="1" u="sng">
                <a:solidFill>
                  <a:srgbClr val="000000"/>
                </a:solidFill>
                <a:cs typeface="Arial"/>
              </a:rPr>
              <a:t>的转型选择</a:t>
            </a:r>
          </a:p>
        </p:txBody>
      </p:sp>
      <p:sp>
        <p:nvSpPr>
          <p:cNvPr id="17414" name="AutoShape 14"/>
          <p:cNvSpPr>
            <a:spLocks noChangeArrowheads="1"/>
          </p:cNvSpPr>
          <p:nvPr/>
        </p:nvSpPr>
        <p:spPr bwMode="auto">
          <a:xfrm>
            <a:off x="3636963" y="1916113"/>
            <a:ext cx="1655762" cy="1809750"/>
          </a:xfrm>
          <a:prstGeom prst="star32">
            <a:avLst>
              <a:gd name="adj" fmla="val 37500"/>
            </a:avLst>
          </a:prstGeom>
          <a:solidFill>
            <a:srgbClr val="FFFF99"/>
          </a:solidFill>
          <a:ln w="6350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606060"/>
              </a:solidFill>
            </a:endParaRPr>
          </a:p>
        </p:txBody>
      </p:sp>
      <p:sp>
        <p:nvSpPr>
          <p:cNvPr id="47" name="Rectangle 15"/>
          <p:cNvSpPr>
            <a:spLocks noChangeArrowheads="1"/>
          </p:cNvSpPr>
          <p:nvPr/>
        </p:nvSpPr>
        <p:spPr bwMode="auto">
          <a:xfrm>
            <a:off x="3844925" y="2544763"/>
            <a:ext cx="12319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8738" indent="-58738" algn="ctr" eaLnBrk="0" hangingPunct="0">
              <a:spcBef>
                <a:spcPct val="50000"/>
              </a:spcBef>
              <a:defRPr/>
            </a:pPr>
            <a:r>
              <a:rPr lang="zh-CN" altLang="en-US" sz="1400" b="1" kern="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Arial" pitchFamily="34" charset="0"/>
              </a:rPr>
              <a:t>服务导向的解决方案</a:t>
            </a:r>
            <a:endParaRPr lang="en-GB" altLang="zh-CN" sz="1200" b="1" kern="0">
              <a:solidFill>
                <a:srgbClr val="000000"/>
              </a:solidFill>
              <a:latin typeface="Arial" pitchFamily="34" charset="0"/>
              <a:ea typeface="宋体" pitchFamily="2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16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5416550" cy="865188"/>
          </a:xfrm>
        </p:spPr>
        <p:txBody>
          <a:bodyPr/>
          <a:lstStyle/>
          <a:p>
            <a:pPr eaLnBrk="1" hangingPunct="1"/>
            <a:r>
              <a:rPr lang="zh-CN" altLang="en-US" smtClean="0"/>
              <a:t>郭士纳十年漫漫转型路</a:t>
            </a:r>
            <a:endParaRPr lang="en-US" altLang="zh-CN" smtClean="0"/>
          </a:p>
        </p:txBody>
      </p:sp>
      <p:sp>
        <p:nvSpPr>
          <p:cNvPr id="9" name="Rectangle 17"/>
          <p:cNvSpPr txBox="1">
            <a:spLocks noChangeArrowheads="1"/>
          </p:cNvSpPr>
          <p:nvPr/>
        </p:nvSpPr>
        <p:spPr bwMode="gray">
          <a:xfrm>
            <a:off x="685800" y="1600200"/>
            <a:ext cx="7848600" cy="4724400"/>
          </a:xfrm>
          <a:prstGeom prst="rect">
            <a:avLst/>
          </a:prstGeom>
          <a:noFill/>
          <a:ln w="6350">
            <a:noFill/>
            <a:miter lim="800000"/>
          </a:ln>
          <a:effectLst/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6225" lvl="1" indent="-274638">
              <a:spcBef>
                <a:spcPct val="25000"/>
              </a:spcBef>
              <a:buClr>
                <a:srgbClr val="0D1467"/>
              </a:buClr>
              <a:buSzPct val="65000"/>
              <a:buFont typeface="Wingdings" pitchFamily="2" charset="2"/>
              <a:buChar char="n"/>
              <a:tabLst>
                <a:tab pos="287338"/>
              </a:tabLst>
              <a:defRPr/>
            </a:pPr>
            <a:endParaRPr lang="en-US" altLang="zh-CN" sz="2400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 marL="276225" lvl="1" indent="-274638">
              <a:spcBef>
                <a:spcPct val="25000"/>
              </a:spcBef>
              <a:buClr>
                <a:srgbClr val="0D1467"/>
              </a:buClr>
              <a:buSzPct val="65000"/>
              <a:buFont typeface="Wingdings" pitchFamily="2" charset="2"/>
              <a:buChar char="n"/>
              <a:tabLst>
                <a:tab pos="287338"/>
              </a:tabLst>
              <a:defRPr/>
            </a:pPr>
            <a:r>
              <a:rPr lang="en-US" altLang="zh-CN" sz="2400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1992</a:t>
            </a:r>
            <a:r>
              <a:rPr lang="zh-CN" altLang="en-US" sz="2400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年郭士纳就任：新战略</a:t>
            </a:r>
            <a:r>
              <a:rPr lang="en-US" altLang="zh-CN" sz="2400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=</a:t>
            </a:r>
            <a:r>
              <a:rPr lang="zh-CN" altLang="en-US" sz="2400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整合型的全球解决方案</a:t>
            </a:r>
            <a:br>
              <a:rPr lang="en-US" altLang="zh-CN" sz="2400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</a:br>
            <a:endParaRPr lang="en-US" altLang="zh-CN" sz="2400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 marL="276225" lvl="1" indent="-274638">
              <a:spcBef>
                <a:spcPct val="25000"/>
              </a:spcBef>
              <a:buClr>
                <a:srgbClr val="0D1467"/>
              </a:buClr>
              <a:buSzPct val="65000"/>
              <a:buFont typeface="Wingdings" pitchFamily="2" charset="2"/>
              <a:buChar char="n"/>
              <a:tabLst>
                <a:tab pos="287338"/>
              </a:tabLst>
              <a:defRPr/>
            </a:pPr>
            <a:r>
              <a:rPr lang="en-US" altLang="zh-CN" sz="2400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1992-1994</a:t>
            </a:r>
            <a:r>
              <a:rPr lang="zh-CN" altLang="en-US" sz="2400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  <a:t>：郭士纳遇到挫折，无法使所有高管都执行这一新的战略</a:t>
            </a:r>
            <a:br>
              <a:rPr lang="en-US" altLang="zh-CN" sz="2400" kern="0">
                <a:solidFill>
                  <a:srgbClr val="0D1467"/>
                </a:solidFill>
                <a:latin typeface="Arial" pitchFamily="34" charset="0"/>
                <a:ea typeface="宋体" pitchFamily="2" charset="-122"/>
              </a:rPr>
            </a:br>
            <a:endParaRPr lang="en-US" altLang="zh-CN" sz="2400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  <a:p>
            <a:pPr marL="276225" lvl="1" indent="-274638">
              <a:spcBef>
                <a:spcPct val="25000"/>
              </a:spcBef>
              <a:buClr>
                <a:srgbClr val="0D1467"/>
              </a:buClr>
              <a:buSzPct val="65000"/>
              <a:buFont typeface="Wingdings" pitchFamily="2" charset="2"/>
              <a:buChar char="n"/>
              <a:tabLst>
                <a:tab pos="287338"/>
              </a:tabLst>
              <a:defRPr/>
            </a:pPr>
            <a:endParaRPr lang="en-US" altLang="zh-CN" sz="2400" kern="0">
              <a:solidFill>
                <a:srgbClr val="0D146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Hay(</a:t>
            </a:r>
            <a:r>
              <a:rPr lang="zh-CN" altLang="en-US" smtClean="0"/>
              <a:t>合益</a:t>
            </a:r>
            <a:r>
              <a:rPr lang="en-US" altLang="zh-CN" smtClean="0"/>
              <a:t>)</a:t>
            </a:r>
            <a:r>
              <a:rPr lang="zh-CN" altLang="en-US" smtClean="0"/>
              <a:t>集团二度相伴奏奇功</a:t>
            </a:r>
          </a:p>
        </p:txBody>
      </p:sp>
      <p:grpSp>
        <p:nvGrpSpPr>
          <p:cNvPr id="2" name="组合 14"/>
          <p:cNvGrpSpPr/>
          <p:nvPr/>
        </p:nvGrpSpPr>
        <p:grpSpPr>
          <a:xfrm>
            <a:off x="4038600" y="1600200"/>
            <a:ext cx="4935538" cy="4648200"/>
            <a:chOff x="4038600" y="1600200"/>
            <a:chExt cx="4934856" cy="4648200"/>
          </a:xfrm>
        </p:grpSpPr>
        <p:sp>
          <p:nvSpPr>
            <p:cNvPr id="11" name="椭圆 10"/>
            <p:cNvSpPr/>
            <p:nvPr/>
          </p:nvSpPr>
          <p:spPr bwMode="auto">
            <a:xfrm>
              <a:off x="5852862" y="4648200"/>
              <a:ext cx="1599979" cy="1600200"/>
            </a:xfrm>
            <a:prstGeom prst="ellipse">
              <a:avLst/>
            </a:prstGeom>
            <a:solidFill>
              <a:srgbClr val="0070C0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54000" tIns="54000" rIns="54000" bIns="540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50000"/>
                </a:spcBef>
                <a:buClr>
                  <a:srgbClr val="0D1467"/>
                </a:buClr>
                <a:buSzPct val="75000"/>
                <a:buFont typeface="Wingdings" pitchFamily="2" charset="2"/>
                <a:buNone/>
                <a:defRPr/>
              </a:pPr>
              <a:r>
                <a:rPr lang="zh-CN" altLang="en-US" sz="1400" b="1">
                  <a:solidFill>
                    <a:srgbClr val="FFFFFF"/>
                  </a:solidFill>
                  <a:latin typeface="Arial" pitchFamily="34" charset="0"/>
                  <a:ea typeface="宋体" pitchFamily="2" charset="-122"/>
                </a:rPr>
                <a:t>在所有关系中建立信任与个人责任</a:t>
              </a:r>
            </a:p>
          </p:txBody>
        </p:sp>
        <p:sp>
          <p:nvSpPr>
            <p:cNvPr id="19464" name="TextBox 5"/>
            <p:cNvSpPr txBox="1">
              <a:spLocks noChangeArrowheads="1"/>
            </p:cNvSpPr>
            <p:nvPr/>
          </p:nvSpPr>
          <p:spPr bwMode="auto">
            <a:xfrm>
              <a:off x="5791200" y="1600200"/>
              <a:ext cx="774571" cy="33855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 b="1">
                  <a:solidFill>
                    <a:srgbClr val="161616"/>
                  </a:solidFill>
                </a:rPr>
                <a:t>2002</a:t>
              </a:r>
              <a:r>
                <a:rPr lang="zh-CN" altLang="en-US" sz="1600" b="1">
                  <a:solidFill>
                    <a:srgbClr val="161616"/>
                  </a:solidFill>
                </a:rPr>
                <a:t>年</a:t>
              </a:r>
            </a:p>
          </p:txBody>
        </p:sp>
        <p:sp>
          <p:nvSpPr>
            <p:cNvPr id="8" name="椭圆 7"/>
            <p:cNvSpPr/>
            <p:nvPr/>
          </p:nvSpPr>
          <p:spPr bwMode="auto">
            <a:xfrm>
              <a:off x="5105253" y="3386138"/>
              <a:ext cx="1601567" cy="1601787"/>
            </a:xfrm>
            <a:prstGeom prst="ellipse">
              <a:avLst/>
            </a:prstGeom>
            <a:solidFill>
              <a:srgbClr val="00B050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54000" tIns="54000" rIns="54000" bIns="540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50000"/>
                </a:spcBef>
                <a:buClr>
                  <a:srgbClr val="0D1467"/>
                </a:buClr>
                <a:buSzPct val="75000"/>
                <a:buFont typeface="Wingdings" pitchFamily="2" charset="2"/>
                <a:buNone/>
                <a:defRPr/>
              </a:pPr>
              <a:r>
                <a:rPr lang="zh-CN" altLang="en-US" sz="1400" b="1">
                  <a:solidFill>
                    <a:srgbClr val="FFFFFF"/>
                  </a:solidFill>
                  <a:latin typeface="Arial" pitchFamily="34" charset="0"/>
                  <a:ea typeface="宋体" pitchFamily="2" charset="-122"/>
                </a:rPr>
                <a:t>关注每位客户的成功</a:t>
              </a:r>
            </a:p>
          </p:txBody>
        </p:sp>
        <p:sp>
          <p:nvSpPr>
            <p:cNvPr id="19466" name="TextBox 9"/>
            <p:cNvSpPr txBox="1">
              <a:spLocks noChangeArrowheads="1"/>
            </p:cNvSpPr>
            <p:nvPr/>
          </p:nvSpPr>
          <p:spPr bwMode="auto">
            <a:xfrm>
              <a:off x="7010400" y="1943112"/>
              <a:ext cx="1592103" cy="646331"/>
            </a:xfrm>
            <a:prstGeom prst="rect">
              <a:avLst/>
            </a:prstGeom>
            <a:noFill/>
            <a:ln w="28575">
              <a:solidFill>
                <a:srgbClr val="7030A0"/>
              </a:solidFill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平行思考</a:t>
              </a:r>
              <a:endParaRPr lang="en-US" altLang="zh-CN" sz="1200" b="1">
                <a:solidFill>
                  <a:srgbClr val="161616"/>
                </a:solidFill>
              </a:endParaRPr>
            </a:p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充分思考后的判断</a:t>
              </a:r>
              <a:endParaRPr lang="en-US" altLang="zh-CN" sz="1200" b="1">
                <a:solidFill>
                  <a:srgbClr val="161616"/>
                </a:solidFill>
              </a:endParaRPr>
            </a:p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战略性风险承担</a:t>
              </a:r>
            </a:p>
          </p:txBody>
        </p:sp>
        <p:sp>
          <p:nvSpPr>
            <p:cNvPr id="19467" name="TextBox 11"/>
            <p:cNvSpPr txBox="1">
              <a:spLocks noChangeArrowheads="1"/>
            </p:cNvSpPr>
            <p:nvPr/>
          </p:nvSpPr>
          <p:spPr bwMode="auto">
            <a:xfrm>
              <a:off x="4038600" y="3163669"/>
              <a:ext cx="1676400" cy="646331"/>
            </a:xfrm>
            <a:prstGeom prst="rect">
              <a:avLst/>
            </a:prstGeom>
            <a:noFill/>
            <a:ln w="28575">
              <a:solidFill>
                <a:srgbClr val="00B050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建立客户</a:t>
              </a:r>
              <a:r>
                <a:rPr lang="en-US" altLang="zh-CN" sz="1200" b="1">
                  <a:solidFill>
                    <a:srgbClr val="161616"/>
                  </a:solidFill>
                </a:rPr>
                <a:t>-</a:t>
              </a:r>
              <a:r>
                <a:rPr lang="zh-CN" altLang="en-US" sz="1200" b="1">
                  <a:solidFill>
                    <a:srgbClr val="161616"/>
                  </a:solidFill>
                </a:rPr>
                <a:t>伙伴关系</a:t>
              </a:r>
              <a:endParaRPr lang="en-US" altLang="zh-CN" sz="1200" b="1">
                <a:solidFill>
                  <a:srgbClr val="161616"/>
                </a:solidFill>
              </a:endParaRPr>
            </a:p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合作影响力</a:t>
              </a:r>
              <a:endParaRPr lang="en-US" altLang="zh-CN" sz="1200" b="1">
                <a:solidFill>
                  <a:srgbClr val="161616"/>
                </a:solidFill>
              </a:endParaRPr>
            </a:p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敢于挑战</a:t>
              </a:r>
            </a:p>
          </p:txBody>
        </p:sp>
        <p:sp>
          <p:nvSpPr>
            <p:cNvPr id="19468" name="TextBox 12"/>
            <p:cNvSpPr txBox="1">
              <a:spLocks noChangeArrowheads="1"/>
            </p:cNvSpPr>
            <p:nvPr/>
          </p:nvSpPr>
          <p:spPr bwMode="auto">
            <a:xfrm>
              <a:off x="7390615" y="5181600"/>
              <a:ext cx="1582841" cy="1015663"/>
            </a:xfrm>
            <a:prstGeom prst="rect">
              <a:avLst/>
            </a:prstGeom>
            <a:noFill/>
            <a:ln w="28575">
              <a:solidFill>
                <a:srgbClr val="0070C0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获取信任</a:t>
              </a:r>
              <a:endParaRPr lang="en-US" altLang="zh-CN" sz="1200" b="1">
                <a:solidFill>
                  <a:srgbClr val="161616"/>
                </a:solidFill>
              </a:endParaRPr>
            </a:p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驱动企业增长</a:t>
              </a:r>
              <a:endParaRPr lang="en-US" altLang="zh-CN" sz="1200" b="1">
                <a:solidFill>
                  <a:srgbClr val="161616"/>
                </a:solidFill>
              </a:endParaRPr>
            </a:p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积极投身于</a:t>
              </a:r>
              <a:r>
                <a:rPr lang="en-US" altLang="zh-CN" sz="1200" b="1">
                  <a:solidFill>
                    <a:srgbClr val="161616"/>
                  </a:solidFill>
                </a:rPr>
                <a:t>IBM</a:t>
              </a:r>
              <a:r>
                <a:rPr lang="zh-CN" altLang="en-US" sz="1200" b="1">
                  <a:solidFill>
                    <a:srgbClr val="161616"/>
                  </a:solidFill>
                </a:rPr>
                <a:t>的未来</a:t>
              </a:r>
              <a:endParaRPr lang="en-US" altLang="zh-CN" sz="1200" b="1">
                <a:solidFill>
                  <a:srgbClr val="161616"/>
                </a:solidFill>
              </a:endParaRPr>
            </a:p>
            <a:p>
              <a:pPr marL="174625" indent="-174625">
                <a:buFont typeface="Wingdings" pitchFamily="2" charset="2"/>
                <a:buChar char="n"/>
              </a:pPr>
              <a:r>
                <a:rPr lang="zh-CN" altLang="en-US" sz="1200" b="1">
                  <a:solidFill>
                    <a:srgbClr val="161616"/>
                  </a:solidFill>
                </a:rPr>
                <a:t>发展</a:t>
              </a:r>
              <a:r>
                <a:rPr lang="en-US" altLang="zh-CN" sz="1200" b="1">
                  <a:solidFill>
                    <a:srgbClr val="161616"/>
                  </a:solidFill>
                </a:rPr>
                <a:t>IBM</a:t>
              </a:r>
              <a:endParaRPr lang="zh-CN" altLang="en-US" sz="1200" b="1">
                <a:solidFill>
                  <a:srgbClr val="161616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 bwMode="auto">
            <a:xfrm>
              <a:off x="5838576" y="2281238"/>
              <a:ext cx="1601567" cy="1601787"/>
            </a:xfrm>
            <a:prstGeom prst="ellipse">
              <a:avLst/>
            </a:prstGeom>
            <a:solidFill>
              <a:srgbClr val="7030A0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54000" tIns="54000" rIns="54000" bIns="540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50000"/>
                </a:spcBef>
                <a:buClr>
                  <a:srgbClr val="0D1467"/>
                </a:buClr>
                <a:buSzPct val="75000"/>
                <a:buFont typeface="Wingdings" pitchFamily="2" charset="2"/>
                <a:buNone/>
                <a:defRPr/>
              </a:pPr>
              <a:r>
                <a:rPr lang="zh-CN" altLang="en-US" sz="1400" b="1">
                  <a:solidFill>
                    <a:srgbClr val="FFFFFF"/>
                  </a:solidFill>
                  <a:latin typeface="Arial" pitchFamily="34" charset="0"/>
                  <a:ea typeface="宋体" pitchFamily="2" charset="-122"/>
                </a:rPr>
                <a:t>关注创新，为公司，也为世界</a:t>
              </a:r>
            </a:p>
          </p:txBody>
        </p:sp>
      </p:grpSp>
      <p:grpSp>
        <p:nvGrpSpPr>
          <p:cNvPr id="3" name="组合 13"/>
          <p:cNvGrpSpPr/>
          <p:nvPr/>
        </p:nvGrpSpPr>
        <p:grpSpPr>
          <a:xfrm>
            <a:off x="315913" y="1643063"/>
            <a:ext cx="3663950" cy="4351337"/>
            <a:chOff x="316594" y="1642646"/>
            <a:chExt cx="3663950" cy="4352425"/>
          </a:xfrm>
        </p:grpSpPr>
        <p:sp>
          <p:nvSpPr>
            <p:cNvPr id="19461" name="TextBox 4"/>
            <p:cNvSpPr txBox="1">
              <a:spLocks noChangeArrowheads="1"/>
            </p:cNvSpPr>
            <p:nvPr/>
          </p:nvSpPr>
          <p:spPr bwMode="auto">
            <a:xfrm>
              <a:off x="1676400" y="1642646"/>
              <a:ext cx="774571" cy="33855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 b="1">
                  <a:solidFill>
                    <a:srgbClr val="161616"/>
                  </a:solidFill>
                </a:rPr>
                <a:t>1994</a:t>
              </a:r>
              <a:r>
                <a:rPr lang="zh-CN" altLang="en-US" sz="1600" b="1">
                  <a:solidFill>
                    <a:srgbClr val="161616"/>
                  </a:solidFill>
                </a:rPr>
                <a:t>年</a:t>
              </a:r>
            </a:p>
          </p:txBody>
        </p:sp>
        <p:pic>
          <p:nvPicPr>
            <p:cNvPr id="19462" name="Picture 4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316594" y="2226922"/>
              <a:ext cx="3663950" cy="3768149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标题 1"/>
          <p:cNvSpPr>
            <a:spLocks noGrp="1"/>
          </p:cNvSpPr>
          <p:nvPr>
            <p:ph type="title"/>
          </p:nvPr>
        </p:nvSpPr>
        <p:spPr>
          <a:xfrm>
            <a:off x="539750" y="333375"/>
            <a:ext cx="5761038" cy="865188"/>
          </a:xfrm>
        </p:spPr>
        <p:txBody>
          <a:bodyPr/>
          <a:lstStyle/>
          <a:p>
            <a:pPr eaLnBrk="1" hangingPunct="1"/>
            <a:r>
              <a:rPr lang="zh-CN" altLang="en-US" smtClean="0"/>
              <a:t>理论框架 </a:t>
            </a:r>
            <a:r>
              <a:rPr lang="en-US" altLang="zh-CN" smtClean="0"/>
              <a:t>– </a:t>
            </a:r>
            <a:r>
              <a:rPr lang="zh-CN" altLang="en-US" smtClean="0"/>
              <a:t>价值链分析？</a:t>
            </a:r>
            <a:endParaRPr lang="zh-CN" altLang="en-US" smtClean="0">
              <a:solidFill>
                <a:srgbClr val="FF0000"/>
              </a:solidFill>
            </a:endParaRPr>
          </a:p>
        </p:txBody>
      </p:sp>
      <p:sp>
        <p:nvSpPr>
          <p:cNvPr id="102" name="AutoShape 3"/>
          <p:cNvSpPr>
            <a:spLocks noChangeArrowheads="1"/>
          </p:cNvSpPr>
          <p:nvPr/>
        </p:nvSpPr>
        <p:spPr bwMode="auto">
          <a:xfrm>
            <a:off x="646113" y="2016150"/>
            <a:ext cx="1993900" cy="760412"/>
          </a:xfrm>
          <a:prstGeom prst="homePlate">
            <a:avLst>
              <a:gd name="adj" fmla="val 52042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  <a:effectLst/>
        </p:spPr>
        <p:txBody>
          <a:bodyPr lIns="182563" tIns="92075" rIns="182563" bIns="92075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0188" indent="-230188" algn="l" eaLnBrk="0" hangingPunct="0">
              <a:lnSpc>
                <a:spcPct val="90000"/>
              </a:lnSpc>
              <a:spcBef>
                <a:spcPct val="30000"/>
              </a:spcBef>
              <a:buFontTx/>
              <a:buChar char="•"/>
            </a:pPr>
            <a:endParaRPr lang="zh-CN" altLang="en-US" sz="1400" b="1" i="0">
              <a:solidFill>
                <a:schemeClr val="tx1">
                  <a:lumMod val="50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3" name="Freeform 4"/>
          <p:cNvSpPr/>
          <p:nvPr/>
        </p:nvSpPr>
        <p:spPr bwMode="auto">
          <a:xfrm>
            <a:off x="2255838" y="2016150"/>
            <a:ext cx="1812925" cy="762000"/>
          </a:xfrm>
          <a:custGeom>
            <a:cxnLst>
              <a:cxn ang="0">
                <a:pos x="1006" y="0"/>
              </a:cxn>
              <a:cxn ang="0">
                <a:pos x="0" y="0"/>
              </a:cxn>
              <a:cxn ang="0">
                <a:pos x="157" y="328"/>
              </a:cxn>
              <a:cxn ang="0">
                <a:pos x="0" y="656"/>
              </a:cxn>
              <a:cxn ang="0">
                <a:pos x="1006" y="656"/>
              </a:cxn>
              <a:cxn ang="0">
                <a:pos x="1163" y="328"/>
              </a:cxn>
              <a:cxn ang="0">
                <a:pos x="1006" y="0"/>
              </a:cxn>
            </a:cxnLst>
            <a:rect l="0" t="0" r="r" b="b"/>
            <a:pathLst>
              <a:path w="1164" h="657">
                <a:moveTo>
                  <a:pt x="1006" y="0"/>
                </a:moveTo>
                <a:lnTo>
                  <a:pt x="0" y="0"/>
                </a:lnTo>
                <a:lnTo>
                  <a:pt x="157" y="328"/>
                </a:lnTo>
                <a:lnTo>
                  <a:pt x="0" y="656"/>
                </a:lnTo>
                <a:lnTo>
                  <a:pt x="1006" y="656"/>
                </a:lnTo>
                <a:lnTo>
                  <a:pt x="1163" y="328"/>
                </a:lnTo>
                <a:lnTo>
                  <a:pt x="1006" y="0"/>
                </a:lnTo>
              </a:path>
            </a:pathLst>
          </a:custGeom>
          <a:solidFill>
            <a:schemeClr val="bg1"/>
          </a:solidFill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solidFill>
                <a:schemeClr val="tx1">
                  <a:lumMod val="50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4" name="Freeform 5"/>
          <p:cNvSpPr/>
          <p:nvPr/>
        </p:nvSpPr>
        <p:spPr bwMode="auto">
          <a:xfrm>
            <a:off x="3816350" y="2016150"/>
            <a:ext cx="1812925" cy="762000"/>
          </a:xfrm>
          <a:custGeom>
            <a:cxnLst>
              <a:cxn ang="0">
                <a:pos x="1006" y="0"/>
              </a:cxn>
              <a:cxn ang="0">
                <a:pos x="0" y="0"/>
              </a:cxn>
              <a:cxn ang="0">
                <a:pos x="157" y="328"/>
              </a:cxn>
              <a:cxn ang="0">
                <a:pos x="0" y="656"/>
              </a:cxn>
              <a:cxn ang="0">
                <a:pos x="1006" y="656"/>
              </a:cxn>
              <a:cxn ang="0">
                <a:pos x="1163" y="328"/>
              </a:cxn>
              <a:cxn ang="0">
                <a:pos x="1006" y="0"/>
              </a:cxn>
            </a:cxnLst>
            <a:rect l="0" t="0" r="r" b="b"/>
            <a:pathLst>
              <a:path w="1164" h="657">
                <a:moveTo>
                  <a:pt x="1006" y="0"/>
                </a:moveTo>
                <a:lnTo>
                  <a:pt x="0" y="0"/>
                </a:lnTo>
                <a:lnTo>
                  <a:pt x="157" y="328"/>
                </a:lnTo>
                <a:lnTo>
                  <a:pt x="0" y="656"/>
                </a:lnTo>
                <a:lnTo>
                  <a:pt x="1006" y="656"/>
                </a:lnTo>
                <a:lnTo>
                  <a:pt x="1163" y="328"/>
                </a:lnTo>
                <a:lnTo>
                  <a:pt x="1006" y="0"/>
                </a:lnTo>
              </a:path>
            </a:pathLst>
          </a:custGeom>
          <a:solidFill>
            <a:schemeClr val="bg1"/>
          </a:solidFill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solidFill>
                <a:schemeClr val="tx1">
                  <a:lumMod val="50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6" name="Freeform 6"/>
          <p:cNvSpPr/>
          <p:nvPr/>
        </p:nvSpPr>
        <p:spPr bwMode="auto">
          <a:xfrm>
            <a:off x="6580188" y="2016150"/>
            <a:ext cx="2228850" cy="762000"/>
          </a:xfrm>
          <a:custGeom>
            <a:cxnLst>
              <a:cxn ang="0">
                <a:pos x="1006" y="0"/>
              </a:cxn>
              <a:cxn ang="0">
                <a:pos x="0" y="0"/>
              </a:cxn>
              <a:cxn ang="0">
                <a:pos x="157" y="328"/>
              </a:cxn>
              <a:cxn ang="0">
                <a:pos x="0" y="656"/>
              </a:cxn>
              <a:cxn ang="0">
                <a:pos x="1006" y="656"/>
              </a:cxn>
              <a:cxn ang="0">
                <a:pos x="1163" y="328"/>
              </a:cxn>
              <a:cxn ang="0">
                <a:pos x="1006" y="0"/>
              </a:cxn>
            </a:cxnLst>
            <a:rect l="0" t="0" r="r" b="b"/>
            <a:pathLst>
              <a:path w="1164" h="657">
                <a:moveTo>
                  <a:pt x="1006" y="0"/>
                </a:moveTo>
                <a:lnTo>
                  <a:pt x="0" y="0"/>
                </a:lnTo>
                <a:lnTo>
                  <a:pt x="157" y="328"/>
                </a:lnTo>
                <a:lnTo>
                  <a:pt x="0" y="656"/>
                </a:lnTo>
                <a:lnTo>
                  <a:pt x="1006" y="656"/>
                </a:lnTo>
                <a:lnTo>
                  <a:pt x="1163" y="328"/>
                </a:lnTo>
                <a:lnTo>
                  <a:pt x="1006" y="0"/>
                </a:lnTo>
              </a:path>
            </a:pathLst>
          </a:custGeom>
          <a:solidFill>
            <a:schemeClr val="bg1"/>
          </a:solidFill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solidFill>
                <a:schemeClr val="tx1">
                  <a:lumMod val="50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8" name="Rectangle 7"/>
          <p:cNvSpPr>
            <a:spLocks noChangeArrowheads="1"/>
          </p:cNvSpPr>
          <p:nvPr/>
        </p:nvSpPr>
        <p:spPr bwMode="auto">
          <a:xfrm>
            <a:off x="823913" y="2256094"/>
            <a:ext cx="1409700" cy="2868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46038" tIns="46038" rIns="46038" bIns="46038"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zh-CN" altLang="en-US" sz="1400" b="1" i="0">
                <a:solidFill>
                  <a:schemeClr val="tx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研发与设计</a:t>
            </a:r>
          </a:p>
        </p:txBody>
      </p:sp>
      <p:sp>
        <p:nvSpPr>
          <p:cNvPr id="109" name="Rectangle 8"/>
          <p:cNvSpPr>
            <a:spLocks noChangeArrowheads="1"/>
          </p:cNvSpPr>
          <p:nvPr/>
        </p:nvSpPr>
        <p:spPr bwMode="auto">
          <a:xfrm>
            <a:off x="4062413" y="2254507"/>
            <a:ext cx="1157287" cy="2868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46038" tIns="46038" rIns="46038" bIns="46038"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zh-CN" altLang="en-US" sz="1400" b="1" i="0">
                <a:solidFill>
                  <a:schemeClr val="tx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生产管理</a:t>
            </a:r>
          </a:p>
        </p:txBody>
      </p:sp>
      <p:sp>
        <p:nvSpPr>
          <p:cNvPr id="110" name="Rectangle 9"/>
          <p:cNvSpPr>
            <a:spLocks noChangeArrowheads="1"/>
          </p:cNvSpPr>
          <p:nvPr/>
        </p:nvSpPr>
        <p:spPr bwMode="auto">
          <a:xfrm>
            <a:off x="6981825" y="2156763"/>
            <a:ext cx="1547813" cy="4807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46038" tIns="46038" rIns="46038" bIns="46038"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zh-CN" altLang="en-US" sz="1400" b="1" i="0">
                <a:solidFill>
                  <a:schemeClr val="tx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市场，销售</a:t>
            </a:r>
          </a:p>
          <a:p>
            <a:pPr eaLnBrk="0" hangingPunct="0">
              <a:lnSpc>
                <a:spcPct val="90000"/>
              </a:lnSpc>
            </a:pPr>
            <a:r>
              <a:rPr lang="zh-CN" altLang="en-US" sz="1400" b="1" i="0">
                <a:solidFill>
                  <a:schemeClr val="tx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与客户服务</a:t>
            </a:r>
          </a:p>
        </p:txBody>
      </p:sp>
      <p:sp>
        <p:nvSpPr>
          <p:cNvPr id="111" name="Rectangle 10"/>
          <p:cNvSpPr>
            <a:spLocks noChangeArrowheads="1"/>
          </p:cNvSpPr>
          <p:nvPr/>
        </p:nvSpPr>
        <p:spPr bwMode="auto">
          <a:xfrm>
            <a:off x="2474913" y="2256094"/>
            <a:ext cx="1230312" cy="2868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46038" tIns="46038" rIns="46038" bIns="46038"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zh-CN" altLang="en-US" sz="1400" b="1" i="0">
                <a:solidFill>
                  <a:schemeClr val="tx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供应商管理</a:t>
            </a:r>
          </a:p>
        </p:txBody>
      </p:sp>
      <p:sp>
        <p:nvSpPr>
          <p:cNvPr id="112" name="Freeform 11"/>
          <p:cNvSpPr/>
          <p:nvPr/>
        </p:nvSpPr>
        <p:spPr bwMode="auto">
          <a:xfrm>
            <a:off x="5365750" y="2016150"/>
            <a:ext cx="1704975" cy="762000"/>
          </a:xfrm>
          <a:custGeom>
            <a:cxnLst>
              <a:cxn ang="0">
                <a:pos x="1006" y="0"/>
              </a:cxn>
              <a:cxn ang="0">
                <a:pos x="0" y="0"/>
              </a:cxn>
              <a:cxn ang="0">
                <a:pos x="157" y="328"/>
              </a:cxn>
              <a:cxn ang="0">
                <a:pos x="0" y="656"/>
              </a:cxn>
              <a:cxn ang="0">
                <a:pos x="1006" y="656"/>
              </a:cxn>
              <a:cxn ang="0">
                <a:pos x="1163" y="328"/>
              </a:cxn>
              <a:cxn ang="0">
                <a:pos x="1006" y="0"/>
              </a:cxn>
            </a:cxnLst>
            <a:rect l="0" t="0" r="r" b="b"/>
            <a:pathLst>
              <a:path w="1164" h="657">
                <a:moveTo>
                  <a:pt x="1006" y="0"/>
                </a:moveTo>
                <a:lnTo>
                  <a:pt x="0" y="0"/>
                </a:lnTo>
                <a:lnTo>
                  <a:pt x="157" y="328"/>
                </a:lnTo>
                <a:lnTo>
                  <a:pt x="0" y="656"/>
                </a:lnTo>
                <a:lnTo>
                  <a:pt x="1006" y="656"/>
                </a:lnTo>
                <a:lnTo>
                  <a:pt x="1163" y="328"/>
                </a:lnTo>
                <a:lnTo>
                  <a:pt x="1006" y="0"/>
                </a:lnTo>
              </a:path>
            </a:pathLst>
          </a:custGeom>
          <a:solidFill>
            <a:schemeClr val="bg1"/>
          </a:solidFill>
          <a:ln w="12700" cap="rnd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solidFill>
                <a:schemeClr val="tx1">
                  <a:lumMod val="50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3" name="Rectangle 12"/>
          <p:cNvSpPr>
            <a:spLocks noChangeArrowheads="1"/>
          </p:cNvSpPr>
          <p:nvPr/>
        </p:nvSpPr>
        <p:spPr bwMode="auto">
          <a:xfrm>
            <a:off x="5578475" y="2254507"/>
            <a:ext cx="1403350" cy="2868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46038" tIns="46038" rIns="46038" bIns="46038"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zh-CN" altLang="en-US" sz="1400" b="1" i="0">
                <a:solidFill>
                  <a:schemeClr val="tx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分销与渠道管理</a:t>
            </a:r>
          </a:p>
        </p:txBody>
      </p:sp>
      <p:sp>
        <p:nvSpPr>
          <p:cNvPr id="114" name="Rectangle 13"/>
          <p:cNvSpPr>
            <a:spLocks noChangeArrowheads="1"/>
          </p:cNvSpPr>
          <p:nvPr/>
        </p:nvSpPr>
        <p:spPr bwMode="auto">
          <a:xfrm>
            <a:off x="434975" y="1615263"/>
            <a:ext cx="8274050" cy="3699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zh-CN" altLang="en-US" b="1" i="0">
                <a:solidFill>
                  <a:schemeClr val="tx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汽车生产价值链</a:t>
            </a:r>
          </a:p>
        </p:txBody>
      </p:sp>
      <p:sp>
        <p:nvSpPr>
          <p:cNvPr id="115" name="Rectangle 14"/>
          <p:cNvSpPr>
            <a:spLocks noChangeAspect="1" noChangeArrowheads="1"/>
          </p:cNvSpPr>
          <p:nvPr/>
        </p:nvSpPr>
        <p:spPr bwMode="auto">
          <a:xfrm>
            <a:off x="635000" y="2995637"/>
            <a:ext cx="1577975" cy="3241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tIns="137160" bIns="13716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缺乏核心技术，研发能力</a:t>
            </a:r>
            <a:r>
              <a:rPr lang="zh-CN" altLang="en-US" sz="1400" b="0" i="0" smtClean="0">
                <a:latin typeface="华文楷体" pitchFamily="2" charset="-122"/>
                <a:ea typeface="华文楷体" pitchFamily="2" charset="-122"/>
              </a:rPr>
              <a:t>较弱</a:t>
            </a: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缺乏合格的零部件供应，是开发设计高质量自主车型的最大困难</a:t>
            </a: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缺乏定义清晰、运营高效、自动化的产品开发流程</a:t>
            </a:r>
            <a:endParaRPr lang="zh-CN" altLang="en-US" sz="12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2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200" b="0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6" name="Rectangle 15"/>
          <p:cNvSpPr>
            <a:spLocks noChangeAspect="1" noChangeArrowheads="1"/>
          </p:cNvSpPr>
          <p:nvPr/>
        </p:nvSpPr>
        <p:spPr bwMode="auto">
          <a:xfrm>
            <a:off x="2220913" y="2995637"/>
            <a:ext cx="1611312" cy="3241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tIns="137160" bIns="13716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本地零部件供应商的整体实力相对较弱</a:t>
            </a: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与供应商沟通协作不足造成供应延期或产品质量等问题</a:t>
            </a: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全球零部件寻源策略尚不成熟</a:t>
            </a: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采购流程不够完善和优化 </a:t>
            </a:r>
          </a:p>
        </p:txBody>
      </p:sp>
      <p:sp>
        <p:nvSpPr>
          <p:cNvPr id="117" name="Rectangle 16"/>
          <p:cNvSpPr>
            <a:spLocks noChangeAspect="1" noChangeArrowheads="1"/>
          </p:cNvSpPr>
          <p:nvPr/>
        </p:nvSpPr>
        <p:spPr bwMode="auto">
          <a:xfrm>
            <a:off x="3829050" y="2995637"/>
            <a:ext cx="1649413" cy="3241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tIns="137160" bIns="13716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采用“推动”而不是    “拉动”的生产模型，使预测的难度</a:t>
            </a:r>
            <a:r>
              <a:rPr lang="zh-CN" altLang="en-US" sz="1400" b="0" i="0" smtClean="0">
                <a:latin typeface="华文楷体" pitchFamily="2" charset="-122"/>
                <a:ea typeface="华文楷体" pitchFamily="2" charset="-122"/>
              </a:rPr>
              <a:t>加大</a:t>
            </a: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生产线配置缺乏</a:t>
            </a:r>
            <a:r>
              <a:rPr lang="zh-CN" altLang="en-US" sz="1400" b="0" i="0" smtClean="0">
                <a:latin typeface="华文楷体" pitchFamily="2" charset="-122"/>
                <a:ea typeface="华文楷体" pitchFamily="2" charset="-122"/>
              </a:rPr>
              <a:t>灵活性</a:t>
            </a: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目前尚未实现对零部件的追踪</a:t>
            </a:r>
            <a:r>
              <a:rPr lang="zh-CN" altLang="en-US" sz="1400" b="0" i="0" smtClean="0">
                <a:latin typeface="华文楷体" pitchFamily="2" charset="-122"/>
                <a:ea typeface="华文楷体" pitchFamily="2" charset="-122"/>
              </a:rPr>
              <a:t>管理</a:t>
            </a: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库存无法有效管理</a:t>
            </a: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solidFill>
                <a:srgbClr val="FF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8" name="Rectangle 17"/>
          <p:cNvSpPr>
            <a:spLocks noChangeAspect="1" noChangeArrowheads="1"/>
          </p:cNvSpPr>
          <p:nvPr/>
        </p:nvSpPr>
        <p:spPr bwMode="auto">
          <a:xfrm>
            <a:off x="5478463" y="2995637"/>
            <a:ext cx="1608137" cy="3241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tIns="137160" bIns="13716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-114300" algn="l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缺乏高效的分销和渠道管理，造成高库存成本和产品脱销等问题</a:t>
            </a:r>
          </a:p>
          <a:p>
            <a:pPr marL="114300" indent="-114300" algn="l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产品订货到交付的流程分散，且缺乏灵活性</a:t>
            </a: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</a:pPr>
            <a:endParaRPr lang="zh-CN" altLang="en-US" sz="1400" b="0" i="0">
              <a:solidFill>
                <a:schemeClr val="tx2"/>
              </a:solidFill>
              <a:latin typeface="华文楷体" pitchFamily="2" charset="-122"/>
              <a:ea typeface="华文楷体" pitchFamily="2" charset="-122"/>
            </a:endParaRPr>
          </a:p>
          <a:p>
            <a:pPr marL="114300" indent="-114300" algn="l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经销商的生存能力以及忠诚度存在一定风险</a:t>
            </a:r>
          </a:p>
          <a:p>
            <a:pPr marL="114300" indent="-114300" algn="l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9" name="Rectangle 18"/>
          <p:cNvSpPr>
            <a:spLocks noChangeAspect="1" noChangeArrowheads="1"/>
          </p:cNvSpPr>
          <p:nvPr/>
        </p:nvSpPr>
        <p:spPr bwMode="auto">
          <a:xfrm>
            <a:off x="7086600" y="2995637"/>
            <a:ext cx="1600200" cy="3241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tIns="137160" bIns="13716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对用户的购买行为理解不够</a:t>
            </a:r>
            <a:r>
              <a:rPr lang="zh-CN" altLang="en-US" sz="1400" b="0" i="0" smtClean="0">
                <a:latin typeface="华文楷体" pitchFamily="2" charset="-122"/>
                <a:ea typeface="华文楷体" pitchFamily="2" charset="-122"/>
              </a:rPr>
              <a:t>深入</a:t>
            </a: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  <a:p>
            <a:pPr marL="114300" indent="-114300" algn="l" eaLnBrk="0" hangingPunct="0">
              <a:spcBef>
                <a:spcPct val="1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zh-CN" altLang="en-US" sz="1400" b="0" i="0">
                <a:latin typeface="华文楷体" pitchFamily="2" charset="-122"/>
                <a:ea typeface="华文楷体" pitchFamily="2" charset="-122"/>
              </a:rPr>
              <a:t>汽车制造商及经销商缺乏完善的客户关系</a:t>
            </a:r>
            <a:r>
              <a:rPr lang="zh-CN" altLang="en-US" sz="1400" b="0" i="0" smtClean="0">
                <a:latin typeface="华文楷体" pitchFamily="2" charset="-122"/>
                <a:ea typeface="华文楷体" pitchFamily="2" charset="-122"/>
              </a:rPr>
              <a:t>管理系统</a:t>
            </a:r>
            <a:endParaRPr lang="zh-CN" altLang="en-US" sz="1400" b="0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0" name="Text Box 19"/>
          <p:cNvSpPr txBox="1">
            <a:spLocks noChangeArrowheads="1"/>
          </p:cNvSpPr>
          <p:nvPr/>
        </p:nvSpPr>
        <p:spPr bwMode="auto">
          <a:xfrm>
            <a:off x="118745" y="3602062"/>
            <a:ext cx="492443" cy="1603375"/>
          </a:xfrm>
          <a:prstGeom prst="rect">
            <a:avLst/>
          </a:prstGeom>
          <a:noFill/>
          <a:ln w="12700" algn="ctr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i="0">
                <a:latin typeface="华文楷体" pitchFamily="2" charset="-122"/>
                <a:ea typeface="华文楷体" pitchFamily="2" charset="-122"/>
              </a:rPr>
              <a:t>主要挑战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理论框架 </a:t>
            </a:r>
            <a:r>
              <a:rPr lang="en-US" altLang="zh-CN" smtClean="0"/>
              <a:t>- </a:t>
            </a:r>
            <a:r>
              <a:rPr lang="zh-CN" altLang="en-US" smtClean="0"/>
              <a:t>业务布局？</a:t>
            </a:r>
            <a:endParaRPr lang="zh-CN" altLang="en-US"/>
          </a:p>
        </p:txBody>
      </p:sp>
      <p:pic>
        <p:nvPicPr>
          <p:cNvPr id="4" name="Picture 2" descr="HTTP://www.fdcsh.com.cn/manage/eWebEditor/Example/NewsSystem/NewsFile/200762810640471.g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19777" y="2595582"/>
            <a:ext cx="3936870" cy="3429024"/>
          </a:xfrm>
          <a:prstGeom prst="rect">
            <a:avLst/>
          </a:prstGeom>
          <a:noFill/>
        </p:spPr>
      </p:pic>
      <p:pic>
        <p:nvPicPr>
          <p:cNvPr id="1026" name="Picture 2" descr="http://imgs.soufun.com/news/2009_03/11/shop/1236761030766_000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374172" y="2381268"/>
            <a:ext cx="4352223" cy="376237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604575" y="1785926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u="sng" smtClean="0">
                <a:solidFill>
                  <a:schemeClr val="accent5">
                    <a:lumMod val="10000"/>
                  </a:schemeClr>
                </a:solidFill>
                <a:latin typeface="华文楷体" pitchFamily="2" charset="-122"/>
                <a:ea typeface="华文楷体" pitchFamily="2" charset="-122"/>
              </a:rPr>
              <a:t>深耕区域</a:t>
            </a:r>
            <a:endParaRPr lang="zh-CN" altLang="en-US" b="1" u="sng">
              <a:solidFill>
                <a:schemeClr val="accent5">
                  <a:lumMod val="10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220569" y="1785926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u="sng" smtClean="0">
                <a:solidFill>
                  <a:schemeClr val="accent5">
                    <a:lumMod val="10000"/>
                  </a:schemeClr>
                </a:solidFill>
                <a:latin typeface="华文楷体" pitchFamily="2" charset="-122"/>
                <a:ea typeface="华文楷体" pitchFamily="2" charset="-122"/>
              </a:rPr>
              <a:t>布局二三线</a:t>
            </a:r>
            <a:endParaRPr lang="zh-CN" altLang="en-US" b="1" u="sng">
              <a:solidFill>
                <a:schemeClr val="accent5">
                  <a:lumMod val="10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https://d.book118.com/535320311320011042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Hay Group template 2009">
  <a:themeElements>
    <a:clrScheme name="Lime Green">
      <a:dk1>
        <a:srgbClr val="606060"/>
      </a:dk1>
      <a:lt1>
        <a:srgbClr val="FFFFFF"/>
      </a:lt1>
      <a:dk2>
        <a:srgbClr val="B5D333"/>
      </a:dk2>
      <a:lt2>
        <a:srgbClr val="0D1467"/>
      </a:lt2>
      <a:accent1>
        <a:srgbClr val="C7C7C7"/>
      </a:accent1>
      <a:accent2>
        <a:srgbClr val="DEDEDE"/>
      </a:accent2>
      <a:accent3>
        <a:srgbClr val="E9F2C2"/>
      </a:accent3>
      <a:accent4>
        <a:srgbClr val="DAE999"/>
      </a:accent4>
      <a:accent5>
        <a:srgbClr val="B5D333"/>
      </a:accent5>
      <a:accent6>
        <a:srgbClr val="606060"/>
      </a:accent6>
      <a:hlink>
        <a:srgbClr val="B5D333"/>
      </a:hlink>
      <a:folHlink>
        <a:srgbClr val="B5D333"/>
      </a:folHlink>
    </a:clrScheme>
    <a:fontScheme name="HayGroup Template Them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HayGroup Template Theme"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a:style>
    </a:spDef>
    <a:lnDef>
      <a:spPr>
        <a:ln w="19050">
          <a:solidFill>
            <a:schemeClr val="tx2"/>
          </a:solidFill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200" dirty="0" err="1" smtClean="0">
            <a:solidFill>
              <a:schemeClr val="bg2"/>
            </a:solidFill>
          </a:defRPr>
        </a:defPPr>
      </a:lstStyle>
    </a:txDef>
  </a:objectDefaults>
  <a:extraClrSchemeLst>
    <a:extraClrScheme>
      <a:clrScheme name="Hay Group template 2009 1">
        <a:dk1>
          <a:srgbClr val="00B7F1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00B7F1"/>
        </a:hlink>
        <a:folHlink>
          <a:srgbClr val="00B7F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ay Group template 2009 2">
        <a:dk1>
          <a:srgbClr val="8C54A2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8C54A2"/>
        </a:hlink>
        <a:folHlink>
          <a:srgbClr val="8C54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ay Group template 2009 3">
        <a:dk1>
          <a:srgbClr val="B5D333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B5D333"/>
        </a:hlink>
        <a:folHlink>
          <a:srgbClr val="B5D3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ay Group template 2009 4">
        <a:dk1>
          <a:srgbClr val="707814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707814"/>
        </a:hlink>
        <a:folHlink>
          <a:srgbClr val="70781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ay Group template 2009 5">
        <a:dk1>
          <a:srgbClr val="EC0088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EC0088"/>
        </a:hlink>
        <a:folHlink>
          <a:srgbClr val="EC008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ay Group template 2009 6">
        <a:dk1>
          <a:srgbClr val="F17829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F17829"/>
        </a:hlink>
        <a:folHlink>
          <a:srgbClr val="F1782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ay Group template 2009 7">
        <a:dk1>
          <a:srgbClr val="FFD600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FFD600"/>
        </a:hlink>
        <a:folHlink>
          <a:srgbClr val="FFD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ay Group template 2009 8">
        <a:dk1>
          <a:srgbClr val="D09546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D09546"/>
        </a:hlink>
        <a:folHlink>
          <a:srgbClr val="D0954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ay Group template 2009 9">
        <a:dk1>
          <a:srgbClr val="D92131"/>
        </a:dk1>
        <a:lt1>
          <a:srgbClr val="FFFFFF"/>
        </a:lt1>
        <a:dk2>
          <a:srgbClr val="606060"/>
        </a:dk2>
        <a:lt2>
          <a:srgbClr val="0D1467"/>
        </a:lt2>
        <a:accent1>
          <a:srgbClr val="C7C7C7"/>
        </a:accent1>
        <a:accent2>
          <a:srgbClr val="DEDEDE"/>
        </a:accent2>
        <a:accent3>
          <a:srgbClr val="B6B6B6"/>
        </a:accent3>
        <a:accent4>
          <a:srgbClr val="DADADA"/>
        </a:accent4>
        <a:accent5>
          <a:srgbClr val="E0E0E0"/>
        </a:accent5>
        <a:accent6>
          <a:srgbClr val="C9C9C9"/>
        </a:accent6>
        <a:hlink>
          <a:srgbClr val="D92131"/>
        </a:hlink>
        <a:folHlink>
          <a:srgbClr val="D9213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华文楷体</vt:lpstr>
      <vt:lpstr>Wingdings</vt:lpstr>
      <vt:lpstr>Symbol</vt:lpstr>
      <vt:lpstr>宋体</vt:lpstr>
      <vt:lpstr>Office Theme</vt:lpstr>
      <vt:lpstr>奇瑞2012战略解码设计思路 – 五项基本原则</vt:lpstr>
      <vt:lpstr>战略解码会议议程（第一天）</vt:lpstr>
      <vt:lpstr>战略解码会议议程（第二天）</vt:lpstr>
      <vt:lpstr>案例——IBM-“一只会跳舞的大象”</vt:lpstr>
      <vt:lpstr>穿上“转型”这只红舞鞋的IBM</vt:lpstr>
      <vt:lpstr>IBM“久病成良医”</vt:lpstr>
      <vt:lpstr>郭士纳十年漫漫转型路</vt:lpstr>
      <vt:lpstr>Hay(合益)集团二度相伴奏奇功</vt:lpstr>
      <vt:lpstr>理论框架 – 价值链分析？</vt:lpstr>
      <vt:lpstr>理论框架 - 业务布局？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2024-09-04T07:54:33.854</cp:lastPrinted>
  <dcterms:created xsi:type="dcterms:W3CDTF">2024-09-03T23:54:33Z</dcterms:created>
  <dcterms:modified xsi:type="dcterms:W3CDTF">2024-09-03T23:54:36Z</dcterms:modified>
</cp:coreProperties>
</file>