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542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98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16B9EB-0B09-4A77-A6CB-F3BA472BB6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3CEA72-AEC1-4B9D-9CED-96BDB0C0FD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3782B1-D8B5-4101-B152-9DEC259946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2D896D-8762-4430-B013-1E537B13A7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06D440-7032-40D0-88A0-0F1A851641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7640A3-C41F-49FE-BA96-3D6426D66A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2F3A9C-C685-47C3-BDE1-02E480BFB8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EEDD81-3DC8-4B26-9158-3B20D8E09E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DC62BA-BBBC-44D0-9688-9140BBBE54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C53447-567C-434D-9847-B8452047D3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9349D4-C2F5-4347-B174-A889A022A8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背景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879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87365" y="1017905"/>
            <a:ext cx="5766435" cy="215900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5586730" y="3231515"/>
            <a:ext cx="5767070" cy="751205"/>
          </a:xfrm>
        </p:spPr>
        <p:txBody>
          <a:bodyPr anchor="ctr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5586730" y="473710"/>
            <a:ext cx="576770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8303260" y="4082415"/>
            <a:ext cx="3050540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5588000" y="4081780"/>
            <a:ext cx="2714625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86" name="椭圆 8"/>
          <p:cNvSpPr/>
          <p:nvPr userDrawn="1">
            <p:custDataLst>
              <p:tags r:id="rId11"/>
            </p:custDataLst>
          </p:nvPr>
        </p:nvSpPr>
        <p:spPr>
          <a:xfrm rot="5400000" flipH="1">
            <a:off x="111163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椭圆 10"/>
          <p:cNvSpPr/>
          <p:nvPr userDrawn="1">
            <p:custDataLst>
              <p:tags r:id="rId12"/>
            </p:custDataLst>
          </p:nvPr>
        </p:nvSpPr>
        <p:spPr>
          <a:xfrm rot="5400000" flipH="1">
            <a:off x="108927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椭圆 11"/>
          <p:cNvSpPr/>
          <p:nvPr userDrawn="1">
            <p:custDataLst>
              <p:tags r:id="rId13"/>
            </p:custDataLst>
          </p:nvPr>
        </p:nvSpPr>
        <p:spPr>
          <a:xfrm rot="5400000" flipH="1">
            <a:off x="106686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 descr="C:\Users\wps\Desktop\商务-读书_01(2).png商务-读书_01(2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39153" y="453300"/>
            <a:ext cx="10513695" cy="1081405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1">
                    <a:alpha val="6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4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 descr="商务-读书_01(1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769620" y="2511425"/>
            <a:ext cx="10652760" cy="1697355"/>
          </a:xfrm>
        </p:spPr>
        <p:txBody>
          <a:bodyPr tIns="144145" anchor="t" anchorCtr="0"/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769938" y="1246505"/>
            <a:ext cx="10652125" cy="2004060"/>
          </a:xfrm>
        </p:spPr>
        <p:txBody>
          <a:bodyPr anchor="b" anchorCtr="0">
            <a:noAutofit/>
          </a:bodyPr>
          <a:lstStyle>
            <a:lvl1pPr marL="0" indent="0" algn="ctr">
              <a:buNone/>
              <a:defRPr sz="11500" b="1">
                <a:ln>
                  <a:gradFill>
                    <a:gsLst>
                      <a:gs pos="0">
                        <a:schemeClr val="accent1">
                          <a:lumMod val="60000"/>
                          <a:lumOff val="4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6" descr="商务-读书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79110" y="1732280"/>
            <a:ext cx="5621655" cy="1800225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5578475" y="660400"/>
            <a:ext cx="5622925" cy="1071880"/>
          </a:xfrm>
        </p:spPr>
        <p:txBody>
          <a:bodyPr vert="horz" lIns="0" tIns="179705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90" name="文本占位符 13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8321675" y="3835400"/>
            <a:ext cx="2879725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5578475" y="3835400"/>
            <a:ext cx="2743200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94" name="椭圆 8"/>
          <p:cNvSpPr/>
          <p:nvPr userDrawn="1">
            <p:custDataLst>
              <p:tags r:id="rId10"/>
            </p:custDataLst>
          </p:nvPr>
        </p:nvSpPr>
        <p:spPr>
          <a:xfrm rot="5400000" flipH="1">
            <a:off x="109639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椭圆 10"/>
          <p:cNvSpPr/>
          <p:nvPr userDrawn="1">
            <p:custDataLst>
              <p:tags r:id="rId11"/>
            </p:custDataLst>
          </p:nvPr>
        </p:nvSpPr>
        <p:spPr>
          <a:xfrm rot="5400000" flipH="1">
            <a:off x="107403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椭圆 11"/>
          <p:cNvSpPr/>
          <p:nvPr userDrawn="1">
            <p:custDataLst>
              <p:tags r:id="rId12"/>
            </p:custDataLst>
          </p:nvPr>
        </p:nvSpPr>
        <p:spPr>
          <a:xfrm rot="5400000" flipH="1">
            <a:off x="105162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5.pn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读书_04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5413" r:id="rId2"/>
    <p:sldLayoutId id="2147495414" r:id="rId3"/>
    <p:sldLayoutId id="2147495415" r:id="rId4"/>
    <p:sldLayoutId id="2147495416" r:id="rId5"/>
    <p:sldLayoutId id="2147495417" r:id="rId6"/>
    <p:sldLayoutId id="2147495418" r:id="rId7"/>
    <p:sldLayoutId id="2147495419" r:id="rId8"/>
    <p:sldLayoutId id="2147495420" r:id="rId9"/>
    <p:sldLayoutId id="2147495421" r:id="rId10"/>
    <p:sldLayoutId id="2147495422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4.xml" /><Relationship Id="rId11" Type="http://schemas.openxmlformats.org/officeDocument/2006/relationships/tags" Target="../tags/tag105.xml" /><Relationship Id="rId12" Type="http://schemas.openxmlformats.org/officeDocument/2006/relationships/tags" Target="../tags/tag106.xml" /><Relationship Id="rId13" Type="http://schemas.openxmlformats.org/officeDocument/2006/relationships/tags" Target="../tags/tag107.xml" /><Relationship Id="rId14" Type="http://schemas.openxmlformats.org/officeDocument/2006/relationships/tags" Target="../tags/tag108.xml" /><Relationship Id="rId15" Type="http://schemas.openxmlformats.org/officeDocument/2006/relationships/tags" Target="../tags/tag109.xml" /><Relationship Id="rId16" Type="http://schemas.openxmlformats.org/officeDocument/2006/relationships/tags" Target="../tags/tag110.xml" /><Relationship Id="rId17" Type="http://schemas.openxmlformats.org/officeDocument/2006/relationships/tags" Target="../tags/tag111.xml" /><Relationship Id="rId18" Type="http://schemas.openxmlformats.org/officeDocument/2006/relationships/tags" Target="../tags/tag112.xml" /><Relationship Id="rId19" Type="http://schemas.openxmlformats.org/officeDocument/2006/relationships/tags" Target="../tags/tag113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Relationship Id="rId7" Type="http://schemas.openxmlformats.org/officeDocument/2006/relationships/tags" Target="../tags/tag101.xml" /><Relationship Id="rId8" Type="http://schemas.openxmlformats.org/officeDocument/2006/relationships/tags" Target="../tags/tag102.xml" /><Relationship Id="rId9" Type="http://schemas.openxmlformats.org/officeDocument/2006/relationships/tags" Target="../tags/tag10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2.xml" /><Relationship Id="rId11" Type="http://schemas.openxmlformats.org/officeDocument/2006/relationships/tags" Target="../tags/tag123.xml" /><Relationship Id="rId12" Type="http://schemas.openxmlformats.org/officeDocument/2006/relationships/tags" Target="../tags/tag124.xml" /><Relationship Id="rId13" Type="http://schemas.openxmlformats.org/officeDocument/2006/relationships/tags" Target="../tags/tag125.xml" /><Relationship Id="rId14" Type="http://schemas.openxmlformats.org/officeDocument/2006/relationships/tags" Target="../tags/tag126.xml" /><Relationship Id="rId15" Type="http://schemas.openxmlformats.org/officeDocument/2006/relationships/tags" Target="../tags/tag127.xml" /><Relationship Id="rId16" Type="http://schemas.openxmlformats.org/officeDocument/2006/relationships/tags" Target="../tags/tag128.xml" /><Relationship Id="rId17" Type="http://schemas.openxmlformats.org/officeDocument/2006/relationships/tags" Target="../tags/tag129.xml" /><Relationship Id="rId18" Type="http://schemas.openxmlformats.org/officeDocument/2006/relationships/tags" Target="../tags/tag130.xml" /><Relationship Id="rId19" Type="http://schemas.openxmlformats.org/officeDocument/2006/relationships/tags" Target="../tags/tag131.xml" /><Relationship Id="rId2" Type="http://schemas.openxmlformats.org/officeDocument/2006/relationships/tags" Target="../tags/tag114.xml" /><Relationship Id="rId20" Type="http://schemas.openxmlformats.org/officeDocument/2006/relationships/tags" Target="../tags/tag132.xml" /><Relationship Id="rId21" Type="http://schemas.openxmlformats.org/officeDocument/2006/relationships/tags" Target="../tags/tag133.xml" /><Relationship Id="rId22" Type="http://schemas.openxmlformats.org/officeDocument/2006/relationships/tags" Target="../tags/tag134.xml" /><Relationship Id="rId23" Type="http://schemas.openxmlformats.org/officeDocument/2006/relationships/tags" Target="../tags/tag135.xml" /><Relationship Id="rId24" Type="http://schemas.openxmlformats.org/officeDocument/2006/relationships/tags" Target="../tags/tag136.xml" /><Relationship Id="rId25" Type="http://schemas.openxmlformats.org/officeDocument/2006/relationships/tags" Target="../tags/tag137.xml" /><Relationship Id="rId26" Type="http://schemas.openxmlformats.org/officeDocument/2006/relationships/tags" Target="../tags/tag138.xml" /><Relationship Id="rId27" Type="http://schemas.openxmlformats.org/officeDocument/2006/relationships/tags" Target="../tags/tag139.xml" /><Relationship Id="rId28" Type="http://schemas.openxmlformats.org/officeDocument/2006/relationships/tags" Target="../tags/tag140.xml" /><Relationship Id="rId29" Type="http://schemas.openxmlformats.org/officeDocument/2006/relationships/tags" Target="../tags/tag141.xml" /><Relationship Id="rId3" Type="http://schemas.openxmlformats.org/officeDocument/2006/relationships/tags" Target="../tags/tag115.xml" /><Relationship Id="rId30" Type="http://schemas.openxmlformats.org/officeDocument/2006/relationships/tags" Target="../tags/tag142.xml" /><Relationship Id="rId4" Type="http://schemas.openxmlformats.org/officeDocument/2006/relationships/tags" Target="../tags/tag116.xml" /><Relationship Id="rId5" Type="http://schemas.openxmlformats.org/officeDocument/2006/relationships/tags" Target="../tags/tag117.xml" /><Relationship Id="rId6" Type="http://schemas.openxmlformats.org/officeDocument/2006/relationships/tags" Target="../tags/tag118.xml" /><Relationship Id="rId7" Type="http://schemas.openxmlformats.org/officeDocument/2006/relationships/tags" Target="../tags/tag119.xml" /><Relationship Id="rId8" Type="http://schemas.openxmlformats.org/officeDocument/2006/relationships/tags" Target="../tags/tag120.xml" /><Relationship Id="rId9" Type="http://schemas.openxmlformats.org/officeDocument/2006/relationships/tags" Target="../tags/tag12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1.xml" /><Relationship Id="rId11" Type="http://schemas.openxmlformats.org/officeDocument/2006/relationships/tags" Target="../tags/tag152.xml" /><Relationship Id="rId12" Type="http://schemas.openxmlformats.org/officeDocument/2006/relationships/tags" Target="../tags/tag153.xml" /><Relationship Id="rId13" Type="http://schemas.openxmlformats.org/officeDocument/2006/relationships/tags" Target="../tags/tag154.xml" /><Relationship Id="rId14" Type="http://schemas.openxmlformats.org/officeDocument/2006/relationships/tags" Target="../tags/tag155.xml" /><Relationship Id="rId15" Type="http://schemas.openxmlformats.org/officeDocument/2006/relationships/tags" Target="../tags/tag156.xml" /><Relationship Id="rId16" Type="http://schemas.openxmlformats.org/officeDocument/2006/relationships/tags" Target="../tags/tag157.xml" /><Relationship Id="rId17" Type="http://schemas.openxmlformats.org/officeDocument/2006/relationships/tags" Target="../tags/tag158.xml" /><Relationship Id="rId18" Type="http://schemas.openxmlformats.org/officeDocument/2006/relationships/tags" Target="../tags/tag159.xml" /><Relationship Id="rId19" Type="http://schemas.openxmlformats.org/officeDocument/2006/relationships/tags" Target="../tags/tag160.xml" /><Relationship Id="rId2" Type="http://schemas.openxmlformats.org/officeDocument/2006/relationships/tags" Target="../tags/tag143.xml" /><Relationship Id="rId20" Type="http://schemas.openxmlformats.org/officeDocument/2006/relationships/tags" Target="../tags/tag161.xml" /><Relationship Id="rId21" Type="http://schemas.openxmlformats.org/officeDocument/2006/relationships/tags" Target="../tags/tag162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1.xml" /><Relationship Id="rId11" Type="http://schemas.openxmlformats.org/officeDocument/2006/relationships/tags" Target="../tags/tag172.xml" /><Relationship Id="rId12" Type="http://schemas.openxmlformats.org/officeDocument/2006/relationships/tags" Target="../tags/tag173.xml" /><Relationship Id="rId13" Type="http://schemas.openxmlformats.org/officeDocument/2006/relationships/tags" Target="../tags/tag174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6.xml" /><Relationship Id="rId11" Type="http://schemas.openxmlformats.org/officeDocument/2006/relationships/tags" Target="../tags/tag187.xml" /><Relationship Id="rId12" Type="http://schemas.openxmlformats.org/officeDocument/2006/relationships/tags" Target="../tags/tag188.xml" /><Relationship Id="rId13" Type="http://schemas.openxmlformats.org/officeDocument/2006/relationships/tags" Target="../tags/tag189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Relationship Id="rId6" Type="http://schemas.openxmlformats.org/officeDocument/2006/relationships/tags" Target="../tags/tag182.xml" /><Relationship Id="rId7" Type="http://schemas.openxmlformats.org/officeDocument/2006/relationships/tags" Target="../tags/tag183.xml" /><Relationship Id="rId8" Type="http://schemas.openxmlformats.org/officeDocument/2006/relationships/tags" Target="../tags/tag184.xml" /><Relationship Id="rId9" Type="http://schemas.openxmlformats.org/officeDocument/2006/relationships/tags" Target="../tags/tag18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Relationship Id="rId5" Type="http://schemas.openxmlformats.org/officeDocument/2006/relationships/tags" Target="../tags/tag193.xml" /><Relationship Id="rId6" Type="http://schemas.openxmlformats.org/officeDocument/2006/relationships/tags" Target="../tags/tag194.xml" /><Relationship Id="rId7" Type="http://schemas.openxmlformats.org/officeDocument/2006/relationships/tags" Target="../tags/tag195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5330143134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>
            <a:normAutofit fontScale="93333"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市级培训机构恢复线下服务工作指引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XXX,a click to unlimited possibilities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20X-XX-XX</a:t>
            </a:r>
            <a:endParaRPr lang="en-US" altLang="zh-CN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24" name="序号"/>
          <p:cNvSpPr txBox="1"/>
          <p:nvPr>
            <p:custDataLst>
              <p:tags r:id="rId3"/>
            </p:custDataLst>
          </p:nvPr>
        </p:nvSpPr>
        <p:spPr>
          <a:xfrm>
            <a:off x="695960" y="2700000"/>
            <a:ext cx="2700020" cy="14497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905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06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01</a:t>
            </a:r>
            <a:endParaRPr lang="en-US" sz="106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4"/>
            </p:custDataLst>
          </p:nvPr>
        </p:nvSpPr>
        <p:spPr>
          <a:xfrm>
            <a:off x="695960" y="3463270"/>
            <a:ext cx="2700020" cy="153352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32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恢复线下服务的准备工作</a:t>
            </a:r>
            <a:endParaRPr lang="zh-CN" altLang="en-US" sz="32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序号"/>
          <p:cNvSpPr txBox="1"/>
          <p:nvPr>
            <p:custDataLst>
              <p:tags r:id="rId5"/>
            </p:custDataLst>
          </p:nvPr>
        </p:nvSpPr>
        <p:spPr>
          <a:xfrm>
            <a:off x="3366135" y="2700000"/>
            <a:ext cx="2700020" cy="14497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905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06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02</a:t>
            </a:r>
            <a:endParaRPr lang="en-US" sz="106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6"/>
            </p:custDataLst>
          </p:nvPr>
        </p:nvSpPr>
        <p:spPr>
          <a:xfrm>
            <a:off x="3366135" y="3463270"/>
            <a:ext cx="2700020" cy="153352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32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恢复线下服务的相关要求</a:t>
            </a:r>
            <a:endParaRPr lang="zh-CN" altLang="en-US" sz="32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7"/>
            </p:custDataLst>
          </p:nvPr>
        </p:nvSpPr>
        <p:spPr>
          <a:xfrm>
            <a:off x="6036310" y="2700000"/>
            <a:ext cx="2700020" cy="14497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905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06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03</a:t>
            </a:r>
            <a:endParaRPr lang="en-US" sz="106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8"/>
            </p:custDataLst>
          </p:nvPr>
        </p:nvSpPr>
        <p:spPr>
          <a:xfrm>
            <a:off x="6036310" y="3463270"/>
            <a:ext cx="2700020" cy="153352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32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加强宣传和培训工作</a:t>
            </a:r>
            <a:endParaRPr lang="zh-CN" altLang="en-US" sz="32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9"/>
            </p:custDataLst>
          </p:nvPr>
        </p:nvSpPr>
        <p:spPr>
          <a:xfrm>
            <a:off x="8706485" y="2700000"/>
            <a:ext cx="2700020" cy="14497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905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06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04</a:t>
            </a:r>
            <a:endParaRPr lang="en-US" sz="106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10"/>
            </p:custDataLst>
          </p:nvPr>
        </p:nvSpPr>
        <p:spPr>
          <a:xfrm>
            <a:off x="8706485" y="3463270"/>
            <a:ext cx="2700020" cy="153352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32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加强监督和检查工作</a:t>
            </a:r>
            <a:endParaRPr lang="zh-CN" altLang="en-US" sz="32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恢复线下服务的准备工作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7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制定恢复线下服务的计划</a:t>
            </a:r>
            <a:endParaRPr lang="zh-CN" altLang="en-US"/>
          </a:p>
        </p:txBody>
      </p:sp>
      <p:sp>
        <p:nvSpPr>
          <p:cNvPr id="1048906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937301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8" name="矩形 4"/>
          <p:cNvSpPr/>
          <p:nvPr>
            <p:custDataLst>
              <p:tags r:id="rId3"/>
            </p:custDataLst>
          </p:nvPr>
        </p:nvSpPr>
        <p:spPr>
          <a:xfrm>
            <a:off x="851576" y="424583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0" name="文本框 5"/>
          <p:cNvSpPr txBox="1"/>
          <p:nvPr>
            <p:custDataLst>
              <p:tags r:id="rId4"/>
            </p:custDataLst>
          </p:nvPr>
        </p:nvSpPr>
        <p:spPr>
          <a:xfrm>
            <a:off x="1137326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安排教师和员工的培训，提高服务质量和效率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12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490328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14" name="矩形 57"/>
          <p:cNvSpPr/>
          <p:nvPr>
            <p:custDataLst>
              <p:tags r:id="rId6"/>
            </p:custDataLst>
          </p:nvPr>
        </p:nvSpPr>
        <p:spPr>
          <a:xfrm>
            <a:off x="4404603" y="424583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6" name="文本框 58"/>
          <p:cNvSpPr txBox="1"/>
          <p:nvPr>
            <p:custDataLst>
              <p:tags r:id="rId7"/>
            </p:custDataLst>
          </p:nvPr>
        </p:nvSpPr>
        <p:spPr>
          <a:xfrm>
            <a:off x="4690353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制定应急预案，应对可能出现的突发情况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18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8042748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0" name="矩形 61"/>
          <p:cNvSpPr/>
          <p:nvPr>
            <p:custDataLst>
              <p:tags r:id="rId9"/>
            </p:custDataLst>
          </p:nvPr>
        </p:nvSpPr>
        <p:spPr>
          <a:xfrm>
            <a:off x="7957631" y="424583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2" name="文本框 62"/>
          <p:cNvSpPr txBox="1"/>
          <p:nvPr>
            <p:custDataLst>
              <p:tags r:id="rId10"/>
            </p:custDataLst>
          </p:nvPr>
        </p:nvSpPr>
        <p:spPr>
          <a:xfrm>
            <a:off x="8243381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宣传恢复线下服务的消息，吸引学员报名参加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24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923317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26" name="矩形 65"/>
          <p:cNvSpPr/>
          <p:nvPr>
            <p:custDataLst>
              <p:tags r:id="rId12"/>
            </p:custDataLst>
          </p:nvPr>
        </p:nvSpPr>
        <p:spPr>
          <a:xfrm>
            <a:off x="838200" y="184857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8" name="文本框 66"/>
          <p:cNvSpPr txBox="1"/>
          <p:nvPr>
            <p:custDataLst>
              <p:tags r:id="rId13"/>
            </p:custDataLst>
          </p:nvPr>
        </p:nvSpPr>
        <p:spPr>
          <a:xfrm>
            <a:off x="1123950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确定恢复线下服务的时间表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30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476345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矩形 69"/>
          <p:cNvSpPr/>
          <p:nvPr>
            <p:custDataLst>
              <p:tags r:id="rId15"/>
            </p:custDataLst>
          </p:nvPr>
        </p:nvSpPr>
        <p:spPr>
          <a:xfrm>
            <a:off x="4390620" y="184857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文本框 70"/>
          <p:cNvSpPr txBox="1"/>
          <p:nvPr>
            <p:custDataLst>
              <p:tags r:id="rId16"/>
            </p:custDataLst>
          </p:nvPr>
        </p:nvSpPr>
        <p:spPr>
          <a:xfrm>
            <a:off x="4676370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制定疫情防控措施，如消毒、体温检测等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36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8029372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38" name="矩形 73"/>
          <p:cNvSpPr/>
          <p:nvPr>
            <p:custDataLst>
              <p:tags r:id="rId18"/>
            </p:custDataLst>
          </p:nvPr>
        </p:nvSpPr>
        <p:spPr>
          <a:xfrm>
            <a:off x="7943647" y="184857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0" name="文本框 74"/>
          <p:cNvSpPr txBox="1"/>
          <p:nvPr>
            <p:custDataLst>
              <p:tags r:id="rId19"/>
            </p:custDataLst>
          </p:nvPr>
        </p:nvSpPr>
        <p:spPr>
          <a:xfrm>
            <a:off x="8229397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准备教学物资和设备，如教材、教具等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做好场所清洁消毒工作</a:t>
            </a:r>
            <a:endParaRPr lang="zh-CN" altLang="en-US"/>
          </a:p>
        </p:txBody>
      </p:sp>
      <p:sp>
        <p:nvSpPr>
          <p:cNvPr id="1048976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78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80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82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84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86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88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90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92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94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96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98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00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02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04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06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08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10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12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清洁消毒范围：教室、办公室、卫生间等所有区域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4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清洁消毒记录：做好清洁消毒记录，便于追溯和检查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6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清洁消毒方法：使用消毒液、紫外线灯等工具进行消毒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8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清洁消毒频率：每天至少进行一次全面清洁消毒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完善安全管理制度</a:t>
            </a:r>
            <a:endParaRPr lang="zh-CN" altLang="en-US"/>
          </a:p>
        </p:txBody>
      </p:sp>
      <p:sp>
        <p:nvSpPr>
          <p:cNvPr id="1049054" name="对角圆角矩形 15"/>
          <p:cNvSpPr/>
          <p:nvPr>
            <p:custDataLst>
              <p:tags r:id="rId2"/>
            </p:custDataLst>
          </p:nvPr>
        </p:nvSpPr>
        <p:spPr>
          <a:xfrm>
            <a:off x="1372017" y="3481849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6" name="对角圆角矩形 16"/>
          <p:cNvSpPr/>
          <p:nvPr>
            <p:custDataLst>
              <p:tags r:id="rId3"/>
            </p:custDataLst>
          </p:nvPr>
        </p:nvSpPr>
        <p:spPr>
          <a:xfrm>
            <a:off x="1372017" y="3352838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8" name="直角三角形 17"/>
          <p:cNvSpPr/>
          <p:nvPr>
            <p:custDataLst>
              <p:tags r:id="rId4"/>
            </p:custDataLst>
          </p:nvPr>
        </p:nvSpPr>
        <p:spPr>
          <a:xfrm>
            <a:off x="1883567" y="3353479"/>
            <a:ext cx="77021" cy="128369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0" name="文本框 27"/>
          <p:cNvSpPr txBox="1"/>
          <p:nvPr>
            <p:custDataLst>
              <p:tags r:id="rId5"/>
            </p:custDataLst>
          </p:nvPr>
        </p:nvSpPr>
        <p:spPr>
          <a:xfrm>
            <a:off x="1916943" y="3491476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定期进行安全检查，确保设施设备安全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2" name="对角圆角矩形 52"/>
          <p:cNvSpPr/>
          <p:nvPr>
            <p:custDataLst>
              <p:tags r:id="rId6"/>
            </p:custDataLst>
          </p:nvPr>
        </p:nvSpPr>
        <p:spPr>
          <a:xfrm>
            <a:off x="1372017" y="1493411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4" name="对角圆角矩形 53"/>
          <p:cNvSpPr/>
          <p:nvPr>
            <p:custDataLst>
              <p:tags r:id="rId7"/>
            </p:custDataLst>
          </p:nvPr>
        </p:nvSpPr>
        <p:spPr>
          <a:xfrm>
            <a:off x="1372017" y="1364400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6" name="直角三角形 54"/>
          <p:cNvSpPr/>
          <p:nvPr>
            <p:custDataLst>
              <p:tags r:id="rId8"/>
            </p:custDataLst>
          </p:nvPr>
        </p:nvSpPr>
        <p:spPr>
          <a:xfrm>
            <a:off x="1883567" y="1365042"/>
            <a:ext cx="77021" cy="128369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8" name="文本框 56"/>
          <p:cNvSpPr txBox="1"/>
          <p:nvPr>
            <p:custDataLst>
              <p:tags r:id="rId9"/>
            </p:custDataLst>
          </p:nvPr>
        </p:nvSpPr>
        <p:spPr>
          <a:xfrm>
            <a:off x="1916943" y="1496620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制定安全管理制度，明确职责和责任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0" name="对角圆角矩形 5"/>
          <p:cNvSpPr/>
          <p:nvPr>
            <p:custDataLst>
              <p:tags r:id="rId10"/>
            </p:custDataLst>
          </p:nvPr>
        </p:nvSpPr>
        <p:spPr>
          <a:xfrm>
            <a:off x="1372017" y="2487630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2" name="对角圆角矩形 6"/>
          <p:cNvSpPr/>
          <p:nvPr>
            <p:custDataLst>
              <p:tags r:id="rId11"/>
            </p:custDataLst>
          </p:nvPr>
        </p:nvSpPr>
        <p:spPr>
          <a:xfrm>
            <a:off x="1372017" y="2358619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4" name="直角三角形 7"/>
          <p:cNvSpPr/>
          <p:nvPr>
            <p:custDataLst>
              <p:tags r:id="rId12"/>
            </p:custDataLst>
          </p:nvPr>
        </p:nvSpPr>
        <p:spPr>
          <a:xfrm>
            <a:off x="1883567" y="2359261"/>
            <a:ext cx="77021" cy="128369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6" name="文本框 8"/>
          <p:cNvSpPr txBox="1"/>
          <p:nvPr>
            <p:custDataLst>
              <p:tags r:id="rId13"/>
            </p:custDataLst>
          </p:nvPr>
        </p:nvSpPr>
        <p:spPr>
          <a:xfrm>
            <a:off x="1916943" y="2497257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加强员工培训，提高安全意识和技能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8" name="对角圆角矩形 9"/>
          <p:cNvSpPr/>
          <p:nvPr>
            <p:custDataLst>
              <p:tags r:id="rId14"/>
            </p:custDataLst>
          </p:nvPr>
        </p:nvSpPr>
        <p:spPr>
          <a:xfrm>
            <a:off x="1372017" y="4476067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0" name="对角圆角矩形 10"/>
          <p:cNvSpPr/>
          <p:nvPr>
            <p:custDataLst>
              <p:tags r:id="rId15"/>
            </p:custDataLst>
          </p:nvPr>
        </p:nvSpPr>
        <p:spPr>
          <a:xfrm>
            <a:off x="1372017" y="4347056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2" name="直角三角形 11"/>
          <p:cNvSpPr/>
          <p:nvPr>
            <p:custDataLst>
              <p:tags r:id="rId16"/>
            </p:custDataLst>
          </p:nvPr>
        </p:nvSpPr>
        <p:spPr>
          <a:xfrm>
            <a:off x="1883567" y="4347698"/>
            <a:ext cx="77021" cy="128369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4" name="文本框 12"/>
          <p:cNvSpPr txBox="1"/>
          <p:nvPr>
            <p:custDataLst>
              <p:tags r:id="rId17"/>
            </p:custDataLst>
          </p:nvPr>
        </p:nvSpPr>
        <p:spPr>
          <a:xfrm>
            <a:off x="1916943" y="4485695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建立应急预案，应对突发事件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6" name="对角圆角矩形 14"/>
          <p:cNvSpPr/>
          <p:nvPr>
            <p:custDataLst>
              <p:tags r:id="rId18"/>
            </p:custDataLst>
          </p:nvPr>
        </p:nvSpPr>
        <p:spPr>
          <a:xfrm>
            <a:off x="1372017" y="5470286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8" name="对角圆角矩形 18"/>
          <p:cNvSpPr/>
          <p:nvPr>
            <p:custDataLst>
              <p:tags r:id="rId19"/>
            </p:custDataLst>
          </p:nvPr>
        </p:nvSpPr>
        <p:spPr>
          <a:xfrm>
            <a:off x="1372017" y="5341275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0" name="直角三角形 19"/>
          <p:cNvSpPr/>
          <p:nvPr>
            <p:custDataLst>
              <p:tags r:id="rId20"/>
            </p:custDataLst>
          </p:nvPr>
        </p:nvSpPr>
        <p:spPr>
          <a:xfrm>
            <a:off x="1883567" y="5341917"/>
            <a:ext cx="77021" cy="128369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2" name="文本框 20"/>
          <p:cNvSpPr txBox="1"/>
          <p:nvPr>
            <p:custDataLst>
              <p:tags r:id="rId21"/>
            </p:custDataLst>
          </p:nvPr>
        </p:nvSpPr>
        <p:spPr>
          <a:xfrm>
            <a:off x="1916943" y="5479914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加强与相关部门的沟通和合作，确保安全管理工作的顺利进行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做好员工健康监测和排查工作</a:t>
            </a:r>
            <a:endParaRPr lang="zh-CN" altLang="en-US"/>
          </a:p>
        </p:txBody>
      </p:sp>
      <p:sp>
        <p:nvSpPr>
          <p:cNvPr id="1049128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0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2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员工健康监测：定期进行体温测量、症状观察等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4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8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员工排查工作：对员工进行健康调查，了解员工健康状况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0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2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4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员工健康教育：加强员工健康教育，提高员工健康意识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6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8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0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员工健康管理：建立员工健康管理制度，确保员工健康安全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8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恢复线下服务的相关要求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8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严格控制人数和时间</a:t>
            </a:r>
            <a:endParaRPr lang="zh-CN" altLang="en-US"/>
          </a:p>
        </p:txBody>
      </p:sp>
      <p:sp>
        <p:nvSpPr>
          <p:cNvPr id="104922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24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6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限制每次培训的人数，避免人员聚集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2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0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2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合理安排培训时间，避免高峰时段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3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36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实行预约制度，确保培训有序进行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38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2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4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加强培训场所的通风和消毒，确保环境卫生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做好人员进出管理</a:t>
            </a:r>
            <a:endParaRPr lang="zh-CN" altLang="en-US"/>
          </a:p>
        </p:txBody>
      </p:sp>
      <p:sp>
        <p:nvSpPr>
          <p:cNvPr id="1049280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82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84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86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88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实行人员进出体温检测，确保体温正常方可进入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90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建立人员进出登记制度，记录进出时间、人员信息等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92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加强人员进出管理，避免人员聚集，保持安全距离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94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定期对进出人员进行健康教育，提高自我防护意识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https://d.book118.com/535330143134011122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2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72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标题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2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1"/>
  <p:tag name="KSO_WM_UNIT_INDEX" val="1"/>
  <p:tag name="KSO_WM_UNIT_LAYERLEVEL" val="1"/>
  <p:tag name="KSO_WM_UNIT_NOCLEAR" val="0"/>
  <p:tag name="KSO_WM_UNIT_PRESET_TEXT" val="汇报时间：20X-XX-XX"/>
  <p:tag name="KSO_WM_UNIT_SUBTYPE" val="c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44"/>
</p:tagLst>
</file>

<file path=ppt/tags/tag82.xml><?xml version="1.0" encoding="utf-8"?>
<p:tagLst xmlns:p="http://schemas.openxmlformats.org/presentationml/2006/main">
  <p:tag name="KSO_WM_BEAUTIFY_FLAG" val="#wm#"/>
  <p:tag name="KSO_WM_SLIDE_ID" val="custom20230982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4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4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4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4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2_4"/>
  <p:tag name="KSO_WM_SLIDE_INDEX" val="4"/>
  <p:tag name="KSO_WM_SLIDE_ITEM_CNT" val="4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5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1"/>
  <p:tag name="KSO_WM_UNIT_INDEX" val="1_4_1"/>
  <p:tag name="KSO_WM_UNIT_LAYERLEVEL" val="1_1_1"/>
  <p:tag name="KSO_WM_UNIT_LINE_FORE_SCHEMECOLOR_INDEX" val="7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2"/>
  <p:tag name="KSO_WM_UNIT_INDEX" val="1_4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1"/>
  <p:tag name="KSO_WM_UNIT_INDEX" val="1_5_1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2"/>
  <p:tag name="KSO_WM_UNIT_INDEX" val="1_5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1"/>
  <p:tag name="KSO_WM_UNIT_INDEX" val="1_6_1"/>
  <p:tag name="KSO_WM_UNIT_LAYERLEVEL" val="1_1_1"/>
  <p:tag name="KSO_WM_UNIT_LINE_FORE_SCHEMECOLOR_INDEX" val="7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2"/>
  <p:tag name="KSO_WM_UNIT_INDEX" val="1_6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1"/>
  <p:tag name="KSO_WM_UNIT_INDEX" val="1_1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2"/>
  <p:tag name="KSO_WM_UNIT_INDEX" val="1_1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1"/>
  <p:tag name="KSO_WM_UNIT_INDEX" val="1_2_1"/>
  <p:tag name="KSO_WM_UNIT_LAYERLEVEL" val="1_1_1"/>
  <p:tag name="KSO_WM_UNIT_LINE_FORE_SCHEMECOLOR_INDEX" val="7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2"/>
  <p:tag name="KSO_WM_UNIT_INDEX" val="1_2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1"/>
  <p:tag name="KSO_WM_UNIT_INDEX" val="1_3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2"/>
  <p:tag name="KSO_WM_UNIT_INDEX" val="1_3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3_3"/>
  <p:tag name="KSO_WM_UNIT_INDEX" val="1_3_3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2"/>
  <p:tag name="KSO_WM_UNIT_INDEX" val="1_3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1"/>
  <p:tag name="KSO_WM_UNIT_INDEX" val="1_3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1_3"/>
  <p:tag name="KSO_WM_UNIT_INDEX" val="1_1_3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2"/>
  <p:tag name="KSO_WM_UNIT_INDEX" val="1_1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1"/>
  <p:tag name="KSO_WM_UNIT_INDEX" val="1_1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  <p:tag name="KSO_WM_UNIT_VALUE" val="36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2_3"/>
  <p:tag name="KSO_WM_UNIT_INDEX" val="1_2_3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2"/>
  <p:tag name="KSO_WM_UNIT_INDEX" val="1_2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1"/>
  <p:tag name="KSO_WM_UNIT_INDEX" val="1_2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4_3"/>
  <p:tag name="KSO_WM_UNIT_INDEX" val="1_4_3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2"/>
  <p:tag name="KSO_WM_UNIT_INDEX" val="1_4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5_3"/>
  <p:tag name="KSO_WM_UNIT_INDEX" val="1_5_3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2"/>
  <p:tag name="KSO_WM_UNIT_INDEX" val="1_5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1"/>
  <p:tag name="KSO_WM_UNIT_INDEX" val="1_5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77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">
      <a:dk1>
        <a:srgbClr val="000000"/>
      </a:dk1>
      <a:lt1>
        <a:srgbClr val="FFFFFF"/>
      </a:lt1>
      <a:dk2>
        <a:srgbClr val="2D180D"/>
      </a:dk2>
      <a:lt2>
        <a:srgbClr val="FCE9DA"/>
      </a:lt2>
      <a:accent1>
        <a:srgbClr val="ED7D31"/>
      </a:accent1>
      <a:accent2>
        <a:srgbClr val="E9692B"/>
      </a:accent2>
      <a:accent3>
        <a:srgbClr val="E45425"/>
      </a:accent3>
      <a:accent4>
        <a:srgbClr val="E04020"/>
      </a:accent4>
      <a:accent5>
        <a:srgbClr val="DB2B1A"/>
      </a:accent5>
      <a:accent6>
        <a:srgbClr val="D71714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微软雅黑</vt:lpstr>
      <vt:lpstr>Office Theme</vt:lpstr>
      <vt:lpstr>市级培训机构恢复线下服务工作指引</vt:lpstr>
      <vt:lpstr>目录</vt:lpstr>
      <vt:lpstr>恢复线下服务的准备工作</vt:lpstr>
      <vt:lpstr>制定恢复线下服务的计划</vt:lpstr>
      <vt:lpstr>做好场所清洁消毒工作</vt:lpstr>
      <vt:lpstr>完善安全管理制度</vt:lpstr>
      <vt:lpstr>做好员工健康监测和排查工作</vt:lpstr>
      <vt:lpstr>恢复线下服务的相关要求</vt:lpstr>
      <vt:lpstr>严格控制人数和时间</vt:lpstr>
      <vt:lpstr>做好人员进出管理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2024-09-25T21:57:00.267</cp:lastPrinted>
  <dcterms:created xsi:type="dcterms:W3CDTF">2024-09-25T13:57:00Z</dcterms:created>
  <dcterms:modified xsi:type="dcterms:W3CDTF">2024-09-25T13:57:02Z</dcterms:modified>
</cp:coreProperties>
</file>