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025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222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3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B23A10-C995-4B6C-829D-3022D14D8C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40F4A7-0795-4C26-91F3-EAABA3F9E0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9277AC-286C-47BC-AE39-489A34BB2D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7F1C0F-B994-42E6-98AE-395E7A7615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FEAF3B-29DB-499D-A8C0-7AFB8C6ABA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828ED49-16CD-40D5-A6DD-6056878C10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5D6120B-7E4B-433C-8791-0E1AE56C96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A56049-95D6-43FB-8D98-2CB5D7EBFA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D21EF1-B418-41D3-A4EA-4A8607C86B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6B2F7C-814A-475F-B928-1E4A77AA2A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7E07A9-0714-47A0-8A04-48F161234D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0245" r:id="rId2"/>
    <p:sldLayoutId id="2147490246" r:id="rId3"/>
    <p:sldLayoutId id="2147490247" r:id="rId4"/>
    <p:sldLayoutId id="2147490248" r:id="rId5"/>
    <p:sldLayoutId id="2147490249" r:id="rId6"/>
    <p:sldLayoutId id="2147490250" r:id="rId7"/>
    <p:sldLayoutId id="2147490251" r:id="rId8"/>
    <p:sldLayoutId id="2147490252" r:id="rId9"/>
    <p:sldLayoutId id="2147490253" r:id="rId10"/>
    <p:sldLayoutId id="2147490254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24" Type="http://schemas.openxmlformats.org/officeDocument/2006/relationships/tags" Target="../tags/tag117.xml" /><Relationship Id="rId25" Type="http://schemas.openxmlformats.org/officeDocument/2006/relationships/tags" Target="../tags/tag118.xml" /><Relationship Id="rId26" Type="http://schemas.openxmlformats.org/officeDocument/2006/relationships/tags" Target="../tags/tag119.xml" /><Relationship Id="rId27" Type="http://schemas.openxmlformats.org/officeDocument/2006/relationships/tags" Target="../tags/tag120.xml" /><Relationship Id="rId28" Type="http://schemas.openxmlformats.org/officeDocument/2006/relationships/tags" Target="../tags/tag121.xml" /><Relationship Id="rId29" Type="http://schemas.openxmlformats.org/officeDocument/2006/relationships/tags" Target="../tags/tag122.xml" /><Relationship Id="rId3" Type="http://schemas.openxmlformats.org/officeDocument/2006/relationships/tags" Target="../tags/tag96.xml" /><Relationship Id="rId30" Type="http://schemas.openxmlformats.org/officeDocument/2006/relationships/tags" Target="../tags/tag123.xml" /><Relationship Id="rId31" Type="http://schemas.openxmlformats.org/officeDocument/2006/relationships/tags" Target="../tags/tag124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14" Type="http://schemas.openxmlformats.org/officeDocument/2006/relationships/tags" Target="../tags/tag143.xml" /><Relationship Id="rId15" Type="http://schemas.openxmlformats.org/officeDocument/2006/relationships/tags" Target="../tags/tag144.xml" /><Relationship Id="rId16" Type="http://schemas.openxmlformats.org/officeDocument/2006/relationships/tags" Target="../tags/tag145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14" Type="http://schemas.openxmlformats.org/officeDocument/2006/relationships/tags" Target="../tags/tag158.xml" /><Relationship Id="rId15" Type="http://schemas.openxmlformats.org/officeDocument/2006/relationships/tags" Target="../tags/tag159.xml" /><Relationship Id="rId16" Type="http://schemas.openxmlformats.org/officeDocument/2006/relationships/tags" Target="../tags/tag160.xml" /><Relationship Id="rId17" Type="http://schemas.openxmlformats.org/officeDocument/2006/relationships/tags" Target="../tags/tag161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0.xml" /><Relationship Id="rId11" Type="http://schemas.openxmlformats.org/officeDocument/2006/relationships/tags" Target="../tags/tag171.xml" /><Relationship Id="rId12" Type="http://schemas.openxmlformats.org/officeDocument/2006/relationships/tags" Target="../tags/tag172.xml" /><Relationship Id="rId13" Type="http://schemas.openxmlformats.org/officeDocument/2006/relationships/tags" Target="../tags/tag173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tags" Target="../tags/tag168.xml" /><Relationship Id="rId9" Type="http://schemas.openxmlformats.org/officeDocument/2006/relationships/tags" Target="../tags/tag16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5.xml" /><Relationship Id="rId11" Type="http://schemas.openxmlformats.org/officeDocument/2006/relationships/tags" Target="../tags/tag186.xml" /><Relationship Id="rId12" Type="http://schemas.openxmlformats.org/officeDocument/2006/relationships/tags" Target="../tags/tag187.xml" /><Relationship Id="rId13" Type="http://schemas.openxmlformats.org/officeDocument/2006/relationships/tags" Target="../tags/tag188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tags" Target="../tags/tag183.xml" /><Relationship Id="rId9" Type="http://schemas.openxmlformats.org/officeDocument/2006/relationships/tags" Target="../tags/tag18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14" Type="http://schemas.openxmlformats.org/officeDocument/2006/relationships/tags" Target="../tags/tag201.xml" /><Relationship Id="rId15" Type="http://schemas.openxmlformats.org/officeDocument/2006/relationships/tags" Target="../tags/tag202.xml" /><Relationship Id="rId16" Type="http://schemas.openxmlformats.org/officeDocument/2006/relationships/tags" Target="../tags/tag203.xml" /><Relationship Id="rId17" Type="http://schemas.openxmlformats.org/officeDocument/2006/relationships/tags" Target="../tags/tag204.xml" /><Relationship Id="rId18" Type="http://schemas.openxmlformats.org/officeDocument/2006/relationships/tags" Target="../tags/tag205.xml" /><Relationship Id="rId19" Type="http://schemas.openxmlformats.org/officeDocument/2006/relationships/tags" Target="../tags/tag206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5.xml" /><Relationship Id="rId11" Type="http://schemas.openxmlformats.org/officeDocument/2006/relationships/tags" Target="../tags/tag216.xml" /><Relationship Id="rId12" Type="http://schemas.openxmlformats.org/officeDocument/2006/relationships/tags" Target="../tags/tag217.xml" /><Relationship Id="rId13" Type="http://schemas.openxmlformats.org/officeDocument/2006/relationships/tags" Target="../tags/tag218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tags" Target="../tags/tag213.xml" /><Relationship Id="rId9" Type="http://schemas.openxmlformats.org/officeDocument/2006/relationships/tags" Target="../tags/tag2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9.xml" /><Relationship Id="rId3" Type="http://schemas.openxmlformats.org/officeDocument/2006/relationships/tags" Target="../tags/tag220.xml" /><Relationship Id="rId4" Type="http://schemas.openxmlformats.org/officeDocument/2006/relationships/tags" Target="../tags/tag22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5333220312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泌尿外科医疗质量控制标准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6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7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8"/>
            </p:custDataLst>
          </p:nvPr>
        </p:nvSpPr>
        <p:spPr>
          <a:xfrm>
            <a:off x="4036695" y="56134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9"/>
            </p:custDataLst>
          </p:nvPr>
        </p:nvSpPr>
        <p:spPr>
          <a:xfrm>
            <a:off x="4105275" y="63817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187950" y="55435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添加目录标题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11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2"/>
            </p:custDataLst>
          </p:nvPr>
        </p:nvSpPr>
        <p:spPr>
          <a:xfrm>
            <a:off x="4402455" y="157162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3"/>
            </p:custDataLst>
          </p:nvPr>
        </p:nvSpPr>
        <p:spPr>
          <a:xfrm>
            <a:off x="4471035" y="164846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5553710" y="156464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医疗质量管理体系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5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6"/>
            </p:custDataLst>
          </p:nvPr>
        </p:nvSpPr>
        <p:spPr>
          <a:xfrm>
            <a:off x="4402455" y="460248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7"/>
            </p:custDataLst>
          </p:nvPr>
        </p:nvSpPr>
        <p:spPr>
          <a:xfrm>
            <a:off x="4471035" y="467931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8"/>
            </p:custDataLst>
          </p:nvPr>
        </p:nvSpPr>
        <p:spPr>
          <a:xfrm>
            <a:off x="5553710" y="459549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医疗安全与风险管理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9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20"/>
            </p:custDataLst>
          </p:nvPr>
        </p:nvSpPr>
        <p:spPr>
          <a:xfrm>
            <a:off x="4036695" y="561276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21"/>
            </p:custDataLst>
          </p:nvPr>
        </p:nvSpPr>
        <p:spPr>
          <a:xfrm>
            <a:off x="4105275" y="568960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2"/>
            </p:custDataLst>
          </p:nvPr>
        </p:nvSpPr>
        <p:spPr>
          <a:xfrm>
            <a:off x="5187950" y="560578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持续改进与质量提升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3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4"/>
            </p:custDataLst>
          </p:nvPr>
        </p:nvSpPr>
        <p:spPr>
          <a:xfrm>
            <a:off x="4619625" y="258191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5"/>
            </p:custDataLst>
          </p:nvPr>
        </p:nvSpPr>
        <p:spPr>
          <a:xfrm>
            <a:off x="4688205" y="265874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6"/>
            </p:custDataLst>
          </p:nvPr>
        </p:nvSpPr>
        <p:spPr>
          <a:xfrm>
            <a:off x="5770880" y="257492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医疗过程质量控制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7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8"/>
            </p:custDataLst>
          </p:nvPr>
        </p:nvSpPr>
        <p:spPr>
          <a:xfrm>
            <a:off x="4619625" y="359219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9"/>
            </p:custDataLst>
          </p:nvPr>
        </p:nvSpPr>
        <p:spPr>
          <a:xfrm>
            <a:off x="4688205" y="366903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30"/>
            </p:custDataLst>
          </p:nvPr>
        </p:nvSpPr>
        <p:spPr>
          <a:xfrm>
            <a:off x="5770880" y="358521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医疗结果质量控制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3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5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一 章</a:t>
            </a:r>
            <a:endParaRPr lang="zh-CN" altLang="en-US"/>
          </a:p>
        </p:txBody>
      </p:sp>
      <p:sp>
        <p:nvSpPr>
          <p:cNvPr id="104895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0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二 章</a:t>
            </a:r>
            <a:endParaRPr lang="zh-CN" altLang="en-US"/>
          </a:p>
        </p:txBody>
      </p:sp>
      <p:sp>
        <p:nvSpPr>
          <p:cNvPr id="104901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医疗质量管理体系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0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建立完善的医疗质量管理体系</a:t>
            </a:r>
            <a:endParaRPr lang="zh-CN" altLang="en-US"/>
          </a:p>
        </p:txBody>
      </p:sp>
      <p:sp>
        <p:nvSpPr>
          <p:cNvPr id="1049106" name="任意多边形: 形状 2"/>
          <p:cNvSpPr/>
          <p:nvPr>
            <p:custDataLst>
              <p:tags r:id="rId2"/>
            </p:custDataLst>
          </p:nvPr>
        </p:nvSpPr>
        <p:spPr>
          <a:xfrm rot="10800000">
            <a:off x="2552807" y="4005893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8" name="矩形 4"/>
          <p:cNvSpPr/>
          <p:nvPr>
            <p:custDataLst>
              <p:tags r:id="rId3"/>
            </p:custDataLst>
          </p:nvPr>
        </p:nvSpPr>
        <p:spPr>
          <a:xfrm>
            <a:off x="2463271" y="4365944"/>
            <a:ext cx="178865" cy="1802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0" name="文本框 5"/>
          <p:cNvSpPr txBox="1"/>
          <p:nvPr>
            <p:custDataLst>
              <p:tags r:id="rId4"/>
            </p:custDataLst>
          </p:nvPr>
        </p:nvSpPr>
        <p:spPr>
          <a:xfrm>
            <a:off x="2761726" y="4322129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加强医务人员的培训和教育，提高医疗质量和服务水平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12" name="任意多边形: 形状 56"/>
          <p:cNvSpPr/>
          <p:nvPr>
            <p:custDataLst>
              <p:tags r:id="rId5"/>
            </p:custDataLst>
          </p:nvPr>
        </p:nvSpPr>
        <p:spPr>
          <a:xfrm rot="10800000">
            <a:off x="6263818" y="4005893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14" name="矩形 57"/>
          <p:cNvSpPr/>
          <p:nvPr>
            <p:custDataLst>
              <p:tags r:id="rId6"/>
            </p:custDataLst>
          </p:nvPr>
        </p:nvSpPr>
        <p:spPr>
          <a:xfrm>
            <a:off x="6174282" y="4365944"/>
            <a:ext cx="178865" cy="1802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6" name="文本框 58"/>
          <p:cNvSpPr txBox="1"/>
          <p:nvPr>
            <p:custDataLst>
              <p:tags r:id="rId7"/>
            </p:custDataLst>
          </p:nvPr>
        </p:nvSpPr>
        <p:spPr>
          <a:xfrm>
            <a:off x="6472737" y="4322129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建立患者满意度调查和反馈机制，持续改进医疗质量管理体系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18" name="任意多边形: 形状 64"/>
          <p:cNvSpPr/>
          <p:nvPr>
            <p:custDataLst>
              <p:tags r:id="rId8"/>
            </p:custDataLst>
          </p:nvPr>
        </p:nvSpPr>
        <p:spPr>
          <a:xfrm rot="10800000">
            <a:off x="697302" y="1502675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20" name="矩形 65"/>
          <p:cNvSpPr/>
          <p:nvPr>
            <p:custDataLst>
              <p:tags r:id="rId9"/>
            </p:custDataLst>
          </p:nvPr>
        </p:nvSpPr>
        <p:spPr>
          <a:xfrm>
            <a:off x="608400" y="1862091"/>
            <a:ext cx="178865" cy="1802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2" name="文本框 66"/>
          <p:cNvSpPr txBox="1"/>
          <p:nvPr>
            <p:custDataLst>
              <p:tags r:id="rId10"/>
            </p:custDataLst>
          </p:nvPr>
        </p:nvSpPr>
        <p:spPr>
          <a:xfrm>
            <a:off x="906856" y="1818276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制定明确的质量目标和标准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24" name="任意多边形: 形状 68"/>
          <p:cNvSpPr/>
          <p:nvPr>
            <p:custDataLst>
              <p:tags r:id="rId11"/>
            </p:custDataLst>
          </p:nvPr>
        </p:nvSpPr>
        <p:spPr>
          <a:xfrm rot="10800000">
            <a:off x="4408313" y="1502675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6" name="矩形 69"/>
          <p:cNvSpPr/>
          <p:nvPr>
            <p:custDataLst>
              <p:tags r:id="rId12"/>
            </p:custDataLst>
          </p:nvPr>
        </p:nvSpPr>
        <p:spPr>
          <a:xfrm>
            <a:off x="4318776" y="1862091"/>
            <a:ext cx="178865" cy="1802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8" name="文本框 70"/>
          <p:cNvSpPr txBox="1"/>
          <p:nvPr>
            <p:custDataLst>
              <p:tags r:id="rId13"/>
            </p:custDataLst>
          </p:nvPr>
        </p:nvSpPr>
        <p:spPr>
          <a:xfrm>
            <a:off x="4617232" y="1818276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建立完善的质量管理体系，包括组织结构、职责分工、流程控制等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30" name="任意多边形: 形状 72"/>
          <p:cNvSpPr/>
          <p:nvPr>
            <p:custDataLst>
              <p:tags r:id="rId14"/>
            </p:custDataLst>
          </p:nvPr>
        </p:nvSpPr>
        <p:spPr>
          <a:xfrm rot="10800000">
            <a:off x="8119324" y="1502675"/>
            <a:ext cx="3458339" cy="223161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32" name="文本框 74"/>
          <p:cNvSpPr txBox="1"/>
          <p:nvPr>
            <p:custDataLst>
              <p:tags r:id="rId15"/>
            </p:custDataLst>
          </p:nvPr>
        </p:nvSpPr>
        <p:spPr>
          <a:xfrm>
            <a:off x="8328243" y="1818276"/>
            <a:ext cx="3040142" cy="126201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定期进行质量检查和评估，确保质量管理体系的有效性和适用性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34" name="矩形 73"/>
          <p:cNvSpPr/>
          <p:nvPr>
            <p:custDataLst>
              <p:tags r:id="rId16"/>
            </p:custDataLst>
          </p:nvPr>
        </p:nvSpPr>
        <p:spPr>
          <a:xfrm>
            <a:off x="8029787" y="1862091"/>
            <a:ext cx="178865" cy="1802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8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明确各级人员职责和权限</a:t>
            </a:r>
            <a:endParaRPr lang="zh-CN" altLang="en-US"/>
          </a:p>
        </p:txBody>
      </p:sp>
      <p:sp>
        <p:nvSpPr>
          <p:cNvPr id="1049182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4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6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加强监督和考核，确保各级人员按照规定履行职责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2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4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6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制定明确的岗位职责和权限，确保各级人员能够按照规定履行职责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0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2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4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建立完善的培训制度，提高各级人员的专业素质和技能水平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8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0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2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建立有效的沟通机制，确保各级人员能够及时沟通和协调，共同提高医疗质量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5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制定并执行各项规章制度</a:t>
            </a:r>
            <a:endParaRPr lang="zh-CN" altLang="en-US"/>
          </a:p>
        </p:txBody>
      </p:sp>
      <p:sp>
        <p:nvSpPr>
          <p:cNvPr id="1049260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4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6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定期进行医疗质量检查，发现问题及时整改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78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加强医务人员培训，提高医疗质量意识和技能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80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制定医疗质量管理制度，明确各部门职责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82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建立医疗质量控制标准，确保医疗质量符合要求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2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三 章</a:t>
            </a:r>
            <a:endParaRPr lang="zh-CN" altLang="en-US"/>
          </a:p>
        </p:txBody>
      </p:sp>
      <p:sp>
        <p:nvSpPr>
          <p:cNvPr id="104933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医疗过程质量控制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2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制定详细的医疗流程和操作规范</a:t>
            </a:r>
            <a:endParaRPr lang="zh-CN" altLang="en-US"/>
          </a:p>
        </p:txBody>
      </p:sp>
      <p:sp>
        <p:nvSpPr>
          <p:cNvPr id="1049426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2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制定医疗流程：明确各个阶段的任务和责任，确保医疗过程的顺利进行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32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3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制定操作规范：明确各项操作的具体步骤和要求，确保操作的准确性和规范性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3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4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制定质量控制标准：明确各项操作的质量标准和评估方法，确保医疗质量的稳定性和可靠性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4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4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定期检查和评估：定期对医疗流程和操作规范进行检查和评估，发现问题及时改进，确保医疗质量的持续改进和提升。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9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对关键环节进行严格把控和监督</a:t>
            </a:r>
            <a:endParaRPr lang="zh-CN" altLang="en-US"/>
          </a:p>
        </p:txBody>
      </p:sp>
      <p:sp>
        <p:nvSpPr>
          <p:cNvPr id="1049496" name="矩形 5"/>
          <p:cNvSpPr/>
          <p:nvPr>
            <p:custDataLst>
              <p:tags r:id="rId2"/>
            </p:custDataLst>
          </p:nvPr>
        </p:nvSpPr>
        <p:spPr>
          <a:xfrm>
            <a:off x="915988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98" name="矩形 10"/>
          <p:cNvSpPr/>
          <p:nvPr>
            <p:custDataLst>
              <p:tags r:id="rId3"/>
            </p:custDataLst>
          </p:nvPr>
        </p:nvSpPr>
        <p:spPr>
          <a:xfrm>
            <a:off x="1263094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00" name="TextBox 2"/>
          <p:cNvSpPr txBox="1"/>
          <p:nvPr>
            <p:custDataLst>
              <p:tags r:id="rId4"/>
            </p:custDataLst>
          </p:nvPr>
        </p:nvSpPr>
        <p:spPr>
          <a:xfrm>
            <a:off x="1067686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制定详细的医疗质量控制标准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502" name="矩形 6"/>
          <p:cNvSpPr/>
          <p:nvPr>
            <p:custDataLst>
              <p:tags r:id="rId5"/>
            </p:custDataLst>
          </p:nvPr>
        </p:nvSpPr>
        <p:spPr>
          <a:xfrm>
            <a:off x="4487317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04" name="矩形 11"/>
          <p:cNvSpPr/>
          <p:nvPr>
            <p:custDataLst>
              <p:tags r:id="rId6"/>
            </p:custDataLst>
          </p:nvPr>
        </p:nvSpPr>
        <p:spPr>
          <a:xfrm>
            <a:off x="4853705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06" name="TextBox 2"/>
          <p:cNvSpPr txBox="1"/>
          <p:nvPr>
            <p:custDataLst>
              <p:tags r:id="rId7"/>
            </p:custDataLst>
          </p:nvPr>
        </p:nvSpPr>
        <p:spPr>
          <a:xfrm>
            <a:off x="4639014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对关键环节进行定期检查和评估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508" name="矩形 7"/>
          <p:cNvSpPr/>
          <p:nvPr>
            <p:custDataLst>
              <p:tags r:id="rId8"/>
            </p:custDataLst>
          </p:nvPr>
        </p:nvSpPr>
        <p:spPr>
          <a:xfrm>
            <a:off x="8058002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10" name="矩形 12"/>
          <p:cNvSpPr/>
          <p:nvPr>
            <p:custDataLst>
              <p:tags r:id="rId9"/>
            </p:custDataLst>
          </p:nvPr>
        </p:nvSpPr>
        <p:spPr>
          <a:xfrm>
            <a:off x="8443675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12" name="TextBox 2"/>
          <p:cNvSpPr txBox="1"/>
          <p:nvPr>
            <p:custDataLst>
              <p:tags r:id="rId10"/>
            </p:custDataLst>
          </p:nvPr>
        </p:nvSpPr>
        <p:spPr>
          <a:xfrm>
            <a:off x="8209700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建立完善的医疗质量控制体系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514" name="矩形 33"/>
          <p:cNvSpPr/>
          <p:nvPr>
            <p:custDataLst>
              <p:tags r:id="rId11"/>
            </p:custDataLst>
          </p:nvPr>
        </p:nvSpPr>
        <p:spPr>
          <a:xfrm>
            <a:off x="915346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16" name="矩形 37"/>
          <p:cNvSpPr/>
          <p:nvPr>
            <p:custDataLst>
              <p:tags r:id="rId12"/>
            </p:custDataLst>
          </p:nvPr>
        </p:nvSpPr>
        <p:spPr>
          <a:xfrm>
            <a:off x="1262451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18" name="TextBox 2"/>
          <p:cNvSpPr txBox="1"/>
          <p:nvPr>
            <p:custDataLst>
              <p:tags r:id="rId13"/>
            </p:custDataLst>
          </p:nvPr>
        </p:nvSpPr>
        <p:spPr>
          <a:xfrm>
            <a:off x="1067043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加强医务人员的培训和考核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520" name="矩形 34"/>
          <p:cNvSpPr/>
          <p:nvPr>
            <p:custDataLst>
              <p:tags r:id="rId14"/>
            </p:custDataLst>
          </p:nvPr>
        </p:nvSpPr>
        <p:spPr>
          <a:xfrm>
            <a:off x="4486674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22" name="矩形 38"/>
          <p:cNvSpPr/>
          <p:nvPr>
            <p:custDataLst>
              <p:tags r:id="rId15"/>
            </p:custDataLst>
          </p:nvPr>
        </p:nvSpPr>
        <p:spPr>
          <a:xfrm>
            <a:off x="4853063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24" name="TextBox 2"/>
          <p:cNvSpPr txBox="1"/>
          <p:nvPr>
            <p:custDataLst>
              <p:tags r:id="rId16"/>
            </p:custDataLst>
          </p:nvPr>
        </p:nvSpPr>
        <p:spPr>
          <a:xfrm>
            <a:off x="4638372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建立有效的反馈和改进机制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526" name="矩形 35"/>
          <p:cNvSpPr/>
          <p:nvPr>
            <p:custDataLst>
              <p:tags r:id="rId17"/>
            </p:custDataLst>
          </p:nvPr>
        </p:nvSpPr>
        <p:spPr>
          <a:xfrm>
            <a:off x="8057359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28" name="矩形 39"/>
          <p:cNvSpPr/>
          <p:nvPr>
            <p:custDataLst>
              <p:tags r:id="rId18"/>
            </p:custDataLst>
          </p:nvPr>
        </p:nvSpPr>
        <p:spPr>
          <a:xfrm>
            <a:off x="8443032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30" name="TextBox 2"/>
          <p:cNvSpPr txBox="1"/>
          <p:nvPr>
            <p:custDataLst>
              <p:tags r:id="rId19"/>
            </p:custDataLst>
          </p:nvPr>
        </p:nvSpPr>
        <p:spPr>
          <a:xfrm>
            <a:off x="8209057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确保医疗质量和患者安全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7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定期对医疗过程进行评估和改进</a:t>
            </a:r>
            <a:endParaRPr lang="zh-CN" altLang="en-US"/>
          </a:p>
        </p:txBody>
      </p:sp>
      <p:sp>
        <p:nvSpPr>
          <p:cNvPr id="1049578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8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评估内容：医疗技术、服务态度、患者满意度等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84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8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评估方法：问卷调查、访谈、实地考察等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9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9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改进措施：根据评估结果，制定改进计划，实施改进措施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9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9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持续改进：定期进行评估和改进，不断提高医疗质量和服务水平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64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四 章</a:t>
            </a:r>
            <a:endParaRPr lang="zh-CN" altLang="en-US"/>
          </a:p>
        </p:txBody>
      </p:sp>
      <p:sp>
        <p:nvSpPr>
          <p:cNvPr id="104964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医疗结果质量控制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https://d.book118.com/535333220312011040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1"/>
  <p:tag name="KSO_WM_UNIT_INDEX" val="1_1"/>
  <p:tag name="KSO_WM_UNIT_LAYERLEVEL" val="1_1"/>
  <p:tag name="KSO_WM_UNIT_TYPE" val="l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2"/>
  <p:tag name="KSO_WM_UNIT_INDEX" val="1_2"/>
  <p:tag name="KSO_WM_UNIT_LAYERLEVEL" val="1_1"/>
  <p:tag name="KSO_WM_UNIT_TYPE" val="l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1"/>
  <p:tag name="KSO_WM_UNIT_INDEX" val="1_1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3"/>
  <p:tag name="KSO_WM_UNIT_INDEX" val="1_1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1"/>
  <p:tag name="KSO_WM_UNIT_INDEX" val="1_2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3"/>
  <p:tag name="KSO_WM_UNIT_INDEX" val="1_2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1"/>
  <p:tag name="KSO_WM_UNIT_INDEX" val="1_5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3"/>
  <p:tag name="KSO_WM_UNIT_INDEX" val="1_5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1"/>
  <p:tag name="KSO_WM_UNIT_INDEX" val="1_6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3"/>
  <p:tag name="KSO_WM_UNIT_INDEX" val="1_6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3"/>
  <p:tag name="KSO_WM_UNIT_INDEX" val="1_3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1"/>
  <p:tag name="KSO_WM_UNIT_INDEX" val="1_4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3"/>
  <p:tag name="KSO_WM_UNIT_INDEX" val="1_4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二 章"/>
  <p:tag name="KSO_WM_UNIT_TYPE" val="e"/>
  <p:tag name="KSO_WM_UNIT_VALUE" val="6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0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4_1"/>
  <p:tag name="KSO_WM_UNIT_INDEX" val="1_4_1"/>
  <p:tag name="KSO_WM_UNIT_LAYERLEVEL" val="1_1_1"/>
  <p:tag name="KSO_WM_UNIT_LINE_FORE_SCHEMECOLOR_INDEX" val="7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4_2"/>
  <p:tag name="KSO_WM_UNIT_INDEX" val="1_4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5_1"/>
  <p:tag name="KSO_WM_UNIT_INDEX" val="1_5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5_2"/>
  <p:tag name="KSO_WM_UNIT_INDEX" val="1_5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1_1"/>
  <p:tag name="KSO_WM_UNIT_INDEX" val="1_1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1_2"/>
  <p:tag name="KSO_WM_UNIT_INDEX" val="1_1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2_1"/>
  <p:tag name="KSO_WM_UNIT_INDEX" val="1_2_1"/>
  <p:tag name="KSO_WM_UNIT_LAYERLEVEL" val="1_1_1"/>
  <p:tag name="KSO_WM_UNIT_LINE_FORE_SCHEMECOLOR_INDEX" val="7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4*l_h_i*1_2_2"/>
  <p:tag name="KSO_WM_UNIT_INDEX" val="1_2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3_1"/>
  <p:tag name="KSO_WM_UNIT_INDEX" val="1_3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4*l_h_i*1_3_2"/>
  <p:tag name="KSO_WM_UNIT_INDEX" val="1_3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三 章"/>
  <p:tag name="KSO_WM_UNIT_TYPE" val="e"/>
  <p:tag name="KSO_WM_UNIT_VALUE" val="6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76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1_1"/>
  <p:tag name="KSO_WM_UNIT_INDEX" val="1_1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1_2"/>
  <p:tag name="KSO_WM_UNIT_INDEX" val="1_1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2_1"/>
  <p:tag name="KSO_WM_UNIT_INDEX" val="1_2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2_2"/>
  <p:tag name="KSO_WM_UNIT_INDEX" val="1_2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3_1"/>
  <p:tag name="KSO_WM_UNIT_INDEX" val="1_3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3_2"/>
  <p:tag name="KSO_WM_UNIT_INDEX" val="1_3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4_1"/>
  <p:tag name="KSO_WM_UNIT_INDEX" val="1_4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4_2"/>
  <p:tag name="KSO_WM_UNIT_INDEX" val="1_4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5_1"/>
  <p:tag name="KSO_WM_UNIT_INDEX" val="1_5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5_2"/>
  <p:tag name="KSO_WM_UNIT_INDEX" val="1_5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6_1"/>
  <p:tag name="KSO_WM_UNIT_INDEX" val="1_6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6_2"/>
  <p:tag name="KSO_WM_UNIT_INDEX" val="1_6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四 章"/>
  <p:tag name="KSO_WM_UNIT_TYPE" val="e"/>
  <p:tag name="KSO_WM_UNIT_VALUE" val="6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21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22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微软雅黑</vt:lpstr>
      <vt:lpstr>Wingdings</vt:lpstr>
      <vt:lpstr>Calibri Light</vt:lpstr>
      <vt:lpstr>Office Theme</vt:lpstr>
      <vt:lpstr>泌尿外科医疗质量控制标准</vt:lpstr>
      <vt:lpstr>目录</vt:lpstr>
      <vt:lpstr>单击添加章节标题</vt:lpstr>
      <vt:lpstr>医疗质量管理体系</vt:lpstr>
      <vt:lpstr>建立完善的医疗质量管理体系</vt:lpstr>
      <vt:lpstr>明确各级人员职责和权限</vt:lpstr>
      <vt:lpstr>制定并执行各项规章制度</vt:lpstr>
      <vt:lpstr>医疗过程质量控制</vt:lpstr>
      <vt:lpstr>制定详细的医疗流程和操作规范</vt:lpstr>
      <vt:lpstr>对关键环节进行严格把控和监督</vt:lpstr>
      <vt:lpstr>定期对医疗过程进行评估和改进</vt:lpstr>
      <vt:lpstr>医疗结果质量控制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2024-09-01T03:08:23.491</cp:lastPrinted>
  <dcterms:created xsi:type="dcterms:W3CDTF">2024-08-31T19:08:23Z</dcterms:created>
  <dcterms:modified xsi:type="dcterms:W3CDTF">2024-08-31T19:08:25Z</dcterms:modified>
</cp:coreProperties>
</file>