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5715CB-798F-4D4F-8875-9BE4BD47AE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424763-9E0E-4947-81D1-EE989D915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4051C-73C6-496B-B136-908332D0B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F0CDBD-5F23-4513-9CC7-8144A3BD2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B62AC4-7D63-4B8A-A8F0-EA24CA5DA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05F5F2-52FA-44F5-A32D-1332E2570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ED37D5-0E30-4F48-BB58-4EE13CD228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58A76E-6D6A-4523-8FF6-739A76237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299AEF-0758-4EDA-AA09-267AE5F7F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2FE4F0-E14C-498F-8516-32CF00B25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EDF97B-A82B-4F55-AE6C-43BE50F04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014132112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2023-12-26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提升学校教育的教育管理水平培训课件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教育管理理论基础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学校教育管理体系构建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教育管理者的专业素养与能力提升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学校教育管理的实践探索与案例分析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教育管理信息化与数字化转型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通过本次培训，使学校管理人员掌握先进的教育理念和管理方法，提高学校整体教育管理水平。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提升教育管理水平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适应教育改革发展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促进学校内涵发展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917" r="10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当前教育改革不断深入，学校需要不断提高教育管理水平以适应新的形势和要求。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通过提高教育管理水平，推动学校内涵发展，提高教育教学质量和效益。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750" r="107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部分学校管理人员管理理念陈旧，缺乏创新意识和开放思维，难以适应教育改革发展的需要。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管理理念落后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管理方法单一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管理队伍素质有待提高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家校合作不足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一些学校在教育管理中采用单一的管理方法，缺乏针对性和灵活性，难以满足学生多样化的发展需求。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部分学校管理人员缺乏专业背景和管理经验，难以胜任复杂的教育管理工作。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当前家校合作存在诸多问题，如沟通不畅、合作不深入等，影响了学校教育管理的效果。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学校教育管理现状及挑战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教育管理理论基础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教育管理是指通过计划、组织、领导、控制等一系列活动，对教育资源进行合理配置，以实现教育目标的过程。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教育管理的定义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教育管理的对象包括教育者、受教育者、教育内容和教育环境等。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教育管理的对象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教育管理的目标是提高教育质量，促进教育公平，培养具有创新精神和实践能力的人才。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教育管理的目标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教育管理的基本概念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行为科学管理理论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行为科学管理理论在20世纪30年代兴起，代表人物有梅奥、赫茨伯格等，他们关注人的行为和心理因素，强调管理中的人际关系和激励机制。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古典管理理论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古典管理理论起源于20世纪初，代表人物有泰勒、韦伯等，他们提出了科学管理理论和行政管理理论，强调管理的科学性和规范性。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现代管理理论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现代管理理论自20世纪60年代以来逐渐发展，包括系统管理理论、权变管理理论、战略管理理论等，强调管理的系统性和动态性。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5283" r="152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25" r="166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8333" r="833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教育管理理论的发展历程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152" b="115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新公共管理理论主张借鉴企业管理的方法和技术，强调教育管理中的效率、效果和效益。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新公共管理理论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教育领导理论关注领导者的素质、领导行为和领导环境，强调领导者在教育管理中的核心作用。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教育领导理论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组织行为学理论关注组织内部的结构、文化和人际关系等因素，强调教育管理中的组织变革和组织发展。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组织行为学理论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教育政策分析理论关注教育政策的制定、实施和评价过程，强调教育管理中的政策导向和政策创新。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教育政策分析理论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当代教育管理理论的主要流派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学校教育管理体系构建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251" r="1425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学校教育管理体系的组成要素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明确学校教育的总体目标和阶段性目标，为教育管理提供方向。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根据教育目标，制定科学合理的课程设置和教学计划。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包括学校管理者、教师、学生等，共同参与教育管理活动。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运用现代教育技术和手段，提高教育管理的效率和效果。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教育目标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教育内容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教育主体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教育手段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系统性原则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人本性原则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科学性原则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创新性原则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学校教育管理体系的构建原则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673" r="1667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3457" r="1345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9907" r="9907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5170" r="1517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将学校教育管理看作一个整体系统，注重各要素之间的内在联系和相互作用。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尊重学生的主体地位和教师的主导作用，关注师生的发展需求。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遵循教育规律和学生成长规律，采用科学的方法和手段进行教育管理。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鼓励创新，探索新的教育管理模式和方法，以适应时代发展的需要。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600381" y="1179195"/>
            <a:ext cx="5566410" cy="5224145"/>
          </a:xfrm>
          <a:custGeom>
            <a:rect l="l" t="t" r="r" b="b"/>
            <a:pathLst>
              <a:path w="21600" h="21600">
                <a:moveTo>
                  <a:pt x="5778" y="21600"/>
                </a:moveTo>
                <a:lnTo>
                  <a:pt x="7938" y="21600"/>
                </a:lnTo>
                <a:lnTo>
                  <a:pt x="12785" y="12409"/>
                </a:lnTo>
                <a:lnTo>
                  <a:pt x="18360" y="12409"/>
                </a:lnTo>
                <a:cubicBezTo>
                  <a:pt x="18360" y="12409"/>
                  <a:pt x="21600" y="12409"/>
                  <a:pt x="21600" y="10800"/>
                </a:cubicBezTo>
                <a:cubicBezTo>
                  <a:pt x="21600" y="9191"/>
                  <a:pt x="18360" y="9191"/>
                  <a:pt x="18360" y="9191"/>
                </a:cubicBezTo>
                <a:lnTo>
                  <a:pt x="12785" y="9191"/>
                </a:lnTo>
                <a:lnTo>
                  <a:pt x="7938" y="0"/>
                </a:lnTo>
                <a:lnTo>
                  <a:pt x="5778" y="0"/>
                </a:lnTo>
                <a:lnTo>
                  <a:pt x="8465" y="9191"/>
                </a:lnTo>
                <a:lnTo>
                  <a:pt x="4591" y="9191"/>
                </a:lnTo>
                <a:lnTo>
                  <a:pt x="2160" y="6893"/>
                </a:lnTo>
                <a:lnTo>
                  <a:pt x="0" y="6893"/>
                </a:lnTo>
                <a:lnTo>
                  <a:pt x="1728" y="10800"/>
                </a:lnTo>
                <a:lnTo>
                  <a:pt x="0" y="14707"/>
                </a:lnTo>
                <a:lnTo>
                  <a:pt x="2160" y="14707"/>
                </a:lnTo>
                <a:lnTo>
                  <a:pt x="4591" y="12409"/>
                </a:lnTo>
                <a:lnTo>
                  <a:pt x="8465" y="12409"/>
                </a:lnTo>
                <a:cubicBezTo>
                  <a:pt x="8465" y="12409"/>
                  <a:pt x="5778" y="21600"/>
                  <a:pt x="5778" y="216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学校教育管理体系的实施路径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1234" y="1569750"/>
            <a:ext cx="2267763" cy="1552257"/>
            <a:chOff x="1161234" y="1569750"/>
            <a:chExt cx="2267763" cy="1552257"/>
          </a:xfrm>
        </p:grpSpPr>
        <p:sp>
          <p:nvSpPr>
            <p:cNvPr id="26" name="TextBox 26"/>
            <p:cNvSpPr txBox="1"/>
            <p:nvPr/>
          </p:nvSpPr>
          <p:spPr>
            <a:xfrm>
              <a:off x="1161234" y="1569750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制定学校章程和各项管理制度，明确各岗位职责和权限，形成规范化、制度化的管理基础。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94842" y="4158410"/>
            <a:ext cx="2267763" cy="1552257"/>
            <a:chOff x="1094842" y="4158410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1094842" y="4158410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加强学校领导班子建设，提高管理者的专业素养和管理能力，形成强有力的领导核心。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899028" y="1445268"/>
            <a:ext cx="2267763" cy="1552257"/>
            <a:chOff x="6899028" y="1445268"/>
            <a:chExt cx="2267763" cy="1552257"/>
          </a:xfrm>
        </p:grpSpPr>
        <p:sp>
          <p:nvSpPr>
            <p:cNvPr id="30" name="TextBox 30"/>
            <p:cNvSpPr txBox="1"/>
            <p:nvPr/>
          </p:nvSpPr>
          <p:spPr>
            <a:xfrm>
              <a:off x="6899028" y="1445268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推进课程改革和教学创新，优化教育资源配置，提高教育教学质量和效益。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899028" y="4698220"/>
            <a:ext cx="2267763" cy="1552257"/>
            <a:chOff x="6899028" y="4698220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6899028" y="4698220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加强学校文化建设，营造良好的校风、教风和学风，提升学校的整体形象和品牌效应。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482164" y="3015139"/>
            <a:ext cx="2267763" cy="1552257"/>
            <a:chOff x="9482164" y="3015139"/>
            <a:chExt cx="2267763" cy="1552257"/>
          </a:xfrm>
        </p:grpSpPr>
        <p:sp>
          <p:nvSpPr>
            <p:cNvPr id="34" name="TextBox 34"/>
            <p:cNvSpPr txBox="1"/>
            <p:nvPr/>
          </p:nvSpPr>
          <p:spPr>
            <a:xfrm>
              <a:off x="9482164" y="3015139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加强学校与家庭、社会的联系与合作，形成教育合力，共同促进学生的全面发展。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教育管理者的专业素养与能力提升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https://d.book118.com/536014132112010030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2024-08-28T12:22:57.087</cp:lastPrinted>
  <dcterms:created xsi:type="dcterms:W3CDTF">2024-08-28T04:22:57Z</dcterms:created>
  <dcterms:modified xsi:type="dcterms:W3CDTF">2024-08-28T04:22:59Z</dcterms:modified>
</cp:coreProperties>
</file>