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页眉占位符 1">
            <a:extLst>
              <a:ext uri="{FF2B5EF4-FFF2-40B4-BE49-F238E27FC236}">
                <a16:creationId xmlns:a16="http://schemas.microsoft.com/office/drawing/2014/main" id="{B8DD9234-3874-439D-A5CE-3E778F50A28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zh-CN" altLang="en-US"/>
          </a:p>
        </p:txBody>
      </p:sp>
      <p:sp>
        <p:nvSpPr>
          <p:cNvPr id="2051" name="日期占位符 2">
            <a:extLst>
              <a:ext uri="{FF2B5EF4-FFF2-40B4-BE49-F238E27FC236}">
                <a16:creationId xmlns:a16="http://schemas.microsoft.com/office/drawing/2014/main" id="{4C34F84D-8F0A-C5D4-8EFB-BC7FBE64A7FB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84FA9412-F74A-4D58-8131-2D4E4BBCBDD5}" type="datetimeFigureOut">
              <a:rPr lang="zh-CN" altLang="en-US"/>
              <a:t>2024/2/16</a:t>
            </a:fld>
            <a:endParaRPr lang="zh-CN" altLang="en-US"/>
          </a:p>
        </p:txBody>
      </p:sp>
      <p:sp>
        <p:nvSpPr>
          <p:cNvPr id="2052" name="幻灯片图像占位符 3">
            <a:extLst>
              <a:ext uri="{FF2B5EF4-FFF2-40B4-BE49-F238E27FC236}">
                <a16:creationId xmlns:a16="http://schemas.microsoft.com/office/drawing/2014/main" id="{B867CD6B-D313-76D5-2601-8552BFE5864C}"/>
              </a:ext>
            </a:extLst>
          </p:cNvPr>
          <p:cNvSpPr>
            <a:spLocks noGrp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053" name="备注占位符 4">
            <a:extLst>
              <a:ext uri="{FF2B5EF4-FFF2-40B4-BE49-F238E27FC236}">
                <a16:creationId xmlns:a16="http://schemas.microsoft.com/office/drawing/2014/main" id="{E0B23231-CCA1-B306-CC9B-9D9970B2917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054" name="页脚占位符 5">
            <a:extLst>
              <a:ext uri="{FF2B5EF4-FFF2-40B4-BE49-F238E27FC236}">
                <a16:creationId xmlns:a16="http://schemas.microsoft.com/office/drawing/2014/main" id="{C36EAA29-D67E-B6A3-7381-0262CE2E9E7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zh-CN" altLang="en-US"/>
          </a:p>
        </p:txBody>
      </p:sp>
      <p:sp>
        <p:nvSpPr>
          <p:cNvPr id="2055" name="灯片编号占位符 6">
            <a:extLst>
              <a:ext uri="{FF2B5EF4-FFF2-40B4-BE49-F238E27FC236}">
                <a16:creationId xmlns:a16="http://schemas.microsoft.com/office/drawing/2014/main" id="{9A2BB0B6-FFD3-32A4-8DE0-1B6CD43AA7F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E8653437-8DEB-496B-96C6-7E3F61CA7812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D8B8800-5FEE-431B-C446-004EE9616C1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9pPr>
          </a:lstStyle>
          <a:p>
            <a:pPr algn="r" eaLnBrk="1" hangingPunct="1"/>
            <a:fld id="{A5A02EE1-18A7-455D-AA11-60C944EA6558}" type="slidenum">
              <a:rPr lang="zh-TW" altLang="en-US" sz="1200">
                <a:effectLst>
                  <a:outerShdw blurRad="38100" dist="38100" dir="2700000" algn="tl">
                    <a:srgbClr val="C0C0C0"/>
                  </a:outerShdw>
                </a:effectLst>
              </a:rPr>
              <a:pPr algn="r" eaLnBrk="1" hangingPunct="1"/>
              <a:t>12</a:t>
            </a:fld>
            <a:endParaRPr lang="en-US" altLang="zh-CN" sz="12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816F89A9-DA9A-6B05-7946-6B12B5B72B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>
            <a:solidFill>
              <a:srgbClr val="000000"/>
            </a:solidFill>
            <a:miter lim="800000"/>
          </a:ln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EC6E8E9F-2DEF-43D2-F600-D8084A805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anchor="t"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其它无针血管通路，</a:t>
            </a:r>
            <a:r>
              <a:rPr lang="fr-FR" altLang="en-US"/>
              <a:t>Vascular Access Device , VAD. etc.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BE8C66AA-96EE-230F-7F9C-EF2465F77AE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</a:defRPr>
            </a:lvl9pPr>
          </a:lstStyle>
          <a:p>
            <a:pPr algn="r" eaLnBrk="1" hangingPunct="1"/>
            <a:fld id="{2DDC3241-C871-4CA9-9080-33E5E14F7D62}" type="slidenum">
              <a:rPr lang="zh-TW" altLang="en-US" sz="1200">
                <a:effectLst>
                  <a:outerShdw blurRad="38100" dist="38100" dir="2700000" algn="tl">
                    <a:srgbClr val="C0C0C0"/>
                  </a:outerShdw>
                </a:effectLst>
              </a:rPr>
              <a:pPr algn="r" eaLnBrk="1" hangingPunct="1"/>
              <a:t>18</a:t>
            </a:fld>
            <a:endParaRPr lang="en-US" altLang="zh-CN" sz="12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9E3FE813-370D-569C-6ABC-71ADA0F1C2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>
            <a:solidFill>
              <a:srgbClr val="000000"/>
            </a:solidFill>
            <a:miter lim="800000"/>
          </a:ln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6020F5B3-0B90-A122-1AE2-78C24DB42B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anchor="t"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⑴．肢体血管条件差，无法建立自体动静脉内瘘；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⑵．动静脉内瘘失败或动静脉内瘘成熟较为缓慢；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⑶．部分病情较重，或合并有其他系统的严重疾患，预计生存期较短的患者；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⑷．肾移植前过渡期血透患者；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⑸．临时性通路﹥</a:t>
            </a:r>
            <a:r>
              <a:rPr lang="en-US" altLang="zh-CN"/>
              <a:t>3</a:t>
            </a:r>
            <a:r>
              <a:rPr lang="zh-CN" altLang="en-US"/>
              <a:t>周</a:t>
            </a:r>
            <a:r>
              <a:rPr lang="en-US" altLang="zh-CN"/>
              <a:t>, </a:t>
            </a:r>
            <a:r>
              <a:rPr lang="zh-CN" altLang="en-US"/>
              <a:t>其它类型血管通路失功而作为长期性通路的选择；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⑹．患有严重的动脉血管病变的患者；严重周围血管病变、老年人、糖尿病、长期静脉输液引起可利用的静脉闭塞，不适合做前臂常规内瘘的患者；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⑺．低血压而不能维持</a:t>
            </a:r>
            <a:r>
              <a:rPr lang="en-US" altLang="zh-CN"/>
              <a:t>AVF</a:t>
            </a:r>
            <a:r>
              <a:rPr lang="zh-CN" altLang="en-US"/>
              <a:t>瘘管血流量的患者；心功能较差不能耐受动静脉内瘘分流的患者。</a:t>
            </a:r>
          </a:p>
          <a:p>
            <a:pPr eaLnBrk="1" hangingPunct="1">
              <a:spcBef>
                <a:spcPct val="0"/>
              </a:spcBef>
            </a:pPr>
            <a:r>
              <a:rPr lang="zh-CN" altLang="en-US"/>
              <a:t>⑻．部分腹膜透析患者，因各种原因需暂停腹透，需用血液透析替代过渡。</a:t>
            </a:r>
          </a:p>
          <a:p>
            <a:pPr eaLnBrk="1" hangingPunct="1">
              <a:spcBef>
                <a:spcPct val="0"/>
              </a:spcBef>
            </a:pPr>
            <a:r>
              <a:rPr lang="en-US" altLang="zh-CN"/>
              <a:t>(9) </a:t>
            </a:r>
            <a:r>
              <a:rPr lang="zh-CN" altLang="en-US"/>
              <a:t>每日透析患者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D88C1-3EE3-4CA7-A47C-9E8FEAA4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5880D-05B9-4A6A-93FA-544F7ABC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E6A0C-52F8-4D02-A255-43DF1F6D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A70FB-EC91-4F47-B87F-63E752CC7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37369-5694-4DBA-8D44-EF309FA8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599AD-7A4A-4B2F-92E7-CA1F575A2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1DA0E-4D11-4EC6-AAFD-6D5F033C3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427A4-D2B1-4699-B7AC-921F0C694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7ED3D-A6D1-4F76-9646-7C9B6229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4E053-5F7A-48A3-BF4E-507C0D400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342C5-71C7-402F-8CF3-002F3581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98F94BD-C5D3-59F1-B6FA-10DEFAAE7A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50359B2-CAF7-79DA-B996-7680106E28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2FFB8D0-9D3D-BF35-C579-EFB13D09C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42A30D5-43E8-C9CF-8F48-526C9569D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F0CA8E3-E735-6A9E-8817-C597CF7B8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3459F-E437-45EE-B0D6-B0512AE9226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7840162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9AF18E3-4C27-E745-F03C-363505EE3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E2FCFE0-45C9-C9B9-65AB-5B09EB7D8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A01EFAA-CACD-EA45-14A9-D37D656AC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8ABD0BF-E84B-D52C-D5CB-DD6CD2E10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62F882D-1EAF-895A-0DEB-BF8D4504D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6B3C8E-3E52-4901-B7F7-CC9C3C2AEFC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107931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6A3423-FA1A-213D-D09E-9299B0F3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32952F0-5C4F-C3D9-5BE1-AC30BE5BE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DBBC044-A72B-EF8C-F7C8-5C5604D85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40405F7-95A4-BBF6-3885-1717AA61B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50F81ED-CC55-F965-38B6-3F511E85F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919143-8184-459E-94E1-81B9995DC6E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86829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871523-33E2-4BCC-ACDE-F4952DBA3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1AEC72C-1B97-EE98-25C0-1BAC4AD36B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FBBE2E7-DB1A-7D2C-BC50-AA2CBAFF3E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270A5BE-8D37-EE86-130F-692E82A3F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A573025-FAB8-E783-AF8E-DE616557B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E71D13C-D9FC-B895-75BE-E1AA0C8B3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D2A8BE-2CDC-4F79-A6D7-AE2CFF44A3A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3321469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64764D7-A90D-5A0B-F627-5BB14A516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D8DF6F6-73A2-6E3D-578C-EA60B1622F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6CD8950-344C-3065-084D-EDA52B2451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73C81AE1-F5BF-0287-BD7F-EB0BEE69FC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6EE5C5AA-E607-6EF8-915E-8B6530C029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91920679-4F88-2208-42B3-B7A14A077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9586FA33-0036-FAB6-190E-87C40F950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6726EBC8-AD2C-BBBB-712F-42A51FB89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C4F39E-85AD-4CB3-9001-0A7F51ACCAB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0197434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31FE742-CCE9-ECD2-D69D-3B4DF013C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E22E949-0128-0377-6222-3AB5B09A8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814C99C-4DDD-0D6A-F463-41E8C670E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C7FE643-BF8A-65D6-3B31-E8D64F923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AFDBEF-672E-41FC-81C0-B9D11C0241E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3464681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CD543567-3B5D-416E-A390-8744F8771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AD9BF89-D593-CF5D-ED0C-2F7196087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47313E6-AC04-A833-9E0F-F52E4ED8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6FCF0B-C401-40DC-A268-CEF0E5666A8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9046228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1F206A5-939F-19FE-23E6-ABD487B3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4E54FA9-5ED6-57C1-64E1-183160C58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1977607-FAE8-B6CE-EB95-3C4A10C77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E0C6B4C-45BA-736A-5108-ABC7C9F9D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DF6C083-F880-812D-09D7-0B536C568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2634926-9E15-2C2C-E8FC-4F1910A42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BE5BCC-B63D-455A-B04A-38943E94A78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6359804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FCF238C-991A-46C4-6DEC-16160D7B2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72FCDB1-ECCC-CD40-91CC-207229BDAF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DE8CA48-3104-F0E8-BF1F-C0AC861F6A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49004FE-85D4-3141-4A81-7F08BAF38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A6D5902-00E6-5CDD-E69A-A980DBC14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518F07E-79A7-5A38-4D10-5DF2D7456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51E03D-28F3-4528-AFE6-89F2A646446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6662371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9E8CF1B-98F2-D7C4-B15A-069D91974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23E9A47-E202-6236-F236-1CBD218658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A162D87-3C7B-85AC-C8B2-95E6A93E5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F86C96D-0BB9-5273-BA12-900B6813F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29780F9-76A9-A5F0-23BA-F7F21B870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9DDDB8-A5F3-4AFE-B3F6-FECE747A378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9217232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3F0A2469-0317-1653-AB90-7B8806F6CF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442C0172-4532-2AC5-3A38-E714B1F069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19C46E8-A2F6-59F2-5D8F-DB91D9146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35E3DD-EC93-8946-8485-03DFE8318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5937252-8030-4114-4A76-2D4C6AEE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3E1504-588B-43FA-9319-502EB43F498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366297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CA90E026-AEBD-1BDC-E0CE-EA5C71799E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3E72E720-3B31-42E7-1E78-DE43D0D764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096B4596-4399-C463-F10B-08CFB56E241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23718543-E1AF-25D1-CD93-8C07F10118D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5A4EC11E-807C-9D7C-6587-9F03FB969F18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fld id="{0336AF82-F258-4464-B7E8-C5114B5866F2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wmf" /><Relationship Id="rId3" Type="http://schemas.openxmlformats.org/officeDocument/2006/relationships/image" Target="../media/image4.wmf" /><Relationship Id="rId4" Type="http://schemas.openxmlformats.org/officeDocument/2006/relationships/image" Target="../media/image5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8.wmf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Relationship Id="rId7" Type="http://schemas.openxmlformats.org/officeDocument/2006/relationships/vmlDrawing" Target="../drawings/vmlDrawing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5.emf" /><Relationship Id="rId4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6.emf" /><Relationship Id="rId4" Type="http://schemas.openxmlformats.org/officeDocument/2006/relationships/vmlDrawing" Target="../drawings/vmlDrawing3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png" /><Relationship Id="rId5" Type="http://schemas.openxmlformats.org/officeDocument/2006/relationships/image" Target="../media/image2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wmf" /><Relationship Id="rId5" Type="http://schemas.openxmlformats.org/officeDocument/2006/relationships/image" Target="../media/image24.jpeg" /><Relationship Id="rId6" Type="http://schemas.openxmlformats.org/officeDocument/2006/relationships/video" Target="file:///G:\4&#26399;&#34880;&#36879;&#23703;&#20301;-VA-20101218\long%20term%20Catheter-parts.wmv" TargetMode="Ex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310201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14EE5E9C-EA93-6A4E-BAC4-641BC1221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750" y="1214438"/>
            <a:ext cx="8610600" cy="421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>
                <a:schemeClr val="folHlink"/>
              </a:buClr>
              <a:buSzPct val="75000"/>
              <a:buFont typeface="Monotype Sorts"/>
              <a:buNone/>
            </a:pPr>
            <a:r>
              <a:rPr lang="en-US" altLang="zh-CN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                 </a:t>
            </a:r>
            <a:r>
              <a:rPr lang="zh-CN" altLang="en-US" b="1">
                <a:solidFill>
                  <a:srgbClr val="FA1A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概       念</a:t>
            </a:r>
            <a:endParaRPr lang="zh-CN" altLang="en-US" sz="320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SzPct val="75000"/>
              <a:buFont typeface="Monotype Sorts"/>
              <a:buNone/>
            </a:pPr>
            <a:r>
              <a:rPr lang="zh-CN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	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血液净化需要把患者血液引出体外，以持续稳定的血流速经过透析器或其它净化装置，并回到体内去，该循环通路称血管通路</a:t>
            </a:r>
            <a:r>
              <a:rPr lang="en-US" altLang="zh-CN"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(vascular access)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。</a:t>
            </a: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SzPct val="75000"/>
              <a:buFont typeface="Monotype Sorts"/>
              <a:buNone/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	建立一条稳定可靠的血管通路是顺利进行血液净化的基本保证。                                               </a:t>
            </a:r>
          </a:p>
        </p:txBody>
      </p:sp>
      <p:sp>
        <p:nvSpPr>
          <p:cNvPr id="4099" name="PB1"/>
          <p:cNvSpPr/>
          <p:nvPr/>
        </p:nvSpPr>
        <p:spPr>
          <a:xfrm>
            <a:off x="0" y="6839712"/>
            <a:ext cx="22302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4100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血管通路-PPT课件全文共41页，当前为第1页。</a:t>
            </a:r>
          </a:p>
        </p:txBody>
      </p:sp>
    </p:spTree>
  </p:cSld>
  <p:clrMapOvr>
    <a:masterClrMapping/>
  </p:clrMapOvr>
  <p:transition advClick="0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57733BCC-239F-5BDD-2851-4F8C7713131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zh-CN" altLang="zh-CN" b="1">
                <a:solidFill>
                  <a:srgbClr val="E9302B"/>
                </a:solidFill>
              </a:rPr>
              <a:t>血管通路的标准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6579770B-F573-0DE1-D00E-7B1FDE30E257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800" b="1">
                <a:latin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FFFF00"/>
                </a:solidFill>
                <a:latin typeface="Times New Roman" panose="02020603050405020304" pitchFamily="18" charset="0"/>
              </a:rPr>
              <a:t>       </a:t>
            </a:r>
            <a:r>
              <a:rPr lang="en-US" altLang="zh-CN" sz="2800" b="1">
                <a:latin typeface="Times New Roman" panose="02020603050405020304" pitchFamily="18" charset="0"/>
              </a:rPr>
              <a:t>1. </a:t>
            </a:r>
            <a:r>
              <a:rPr lang="zh-CN" altLang="en-US" sz="2800" b="1">
                <a:latin typeface="Times New Roman" panose="02020603050405020304" pitchFamily="18" charset="0"/>
              </a:rPr>
              <a:t>透析血流量达到</a:t>
            </a:r>
            <a:r>
              <a:rPr lang="en-US" altLang="zh-CN" sz="2800" b="1">
                <a:latin typeface="Times New Roman" panose="02020603050405020304" pitchFamily="18" charset="0"/>
              </a:rPr>
              <a:t>200~500ml/min</a:t>
            </a:r>
            <a:r>
              <a:rPr lang="zh-CN" altLang="en-US" sz="2800" b="1">
                <a:latin typeface="Times New Roman" panose="02020603050405020304" pitchFamily="18" charset="0"/>
              </a:rPr>
              <a:t>，自体动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    静 脉内瘘自然血流量 </a:t>
            </a:r>
            <a:r>
              <a:rPr lang="en-US" altLang="zh-CN" sz="2800" b="1">
                <a:latin typeface="Times New Roman" panose="02020603050405020304" pitchFamily="18" charset="0"/>
              </a:rPr>
              <a:t>500~1500ml/min</a:t>
            </a:r>
            <a:r>
              <a:rPr lang="zh-CN" altLang="en-US" sz="2800" b="1">
                <a:latin typeface="Times New Roman" panose="02020603050405020304" pitchFamily="18" charset="0"/>
              </a:rPr>
              <a:t>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</a:t>
            </a:r>
            <a:r>
              <a:rPr lang="en-US" altLang="zh-CN" sz="2800" b="1">
                <a:latin typeface="Times New Roman" panose="02020603050405020304" pitchFamily="18" charset="0"/>
              </a:rPr>
              <a:t>2. </a:t>
            </a:r>
            <a:r>
              <a:rPr lang="zh-CN" altLang="en-US" sz="2800" b="1">
                <a:latin typeface="Times New Roman" panose="02020603050405020304" pitchFamily="18" charset="0"/>
              </a:rPr>
              <a:t>安全；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</a:t>
            </a:r>
            <a:r>
              <a:rPr lang="en-US" altLang="zh-CN" sz="2800" b="1">
                <a:latin typeface="Times New Roman" panose="02020603050405020304" pitchFamily="18" charset="0"/>
              </a:rPr>
              <a:t>3. </a:t>
            </a:r>
            <a:r>
              <a:rPr lang="zh-CN" altLang="en-US" sz="2800" b="1">
                <a:latin typeface="Times New Roman" panose="02020603050405020304" pitchFamily="18" charset="0"/>
              </a:rPr>
              <a:t>迅速：尤其指临时性血管通路；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</a:t>
            </a:r>
            <a:r>
              <a:rPr lang="en-US" altLang="zh-CN" sz="2800" b="1">
                <a:latin typeface="Times New Roman" panose="02020603050405020304" pitchFamily="18" charset="0"/>
              </a:rPr>
              <a:t>4. </a:t>
            </a:r>
            <a:r>
              <a:rPr lang="zh-CN" altLang="en-US" sz="2800" b="1">
                <a:latin typeface="Times New Roman" panose="02020603050405020304" pitchFamily="18" charset="0"/>
              </a:rPr>
              <a:t>尽可能不浪费血管，不引起局部缺血，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    不加 重心负荷；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</a:t>
            </a:r>
            <a:r>
              <a:rPr lang="en-US" altLang="zh-CN" sz="2800" b="1">
                <a:latin typeface="Times New Roman" panose="02020603050405020304" pitchFamily="18" charset="0"/>
              </a:rPr>
              <a:t>5. </a:t>
            </a:r>
            <a:r>
              <a:rPr lang="zh-CN" altLang="en-US" sz="2800" b="1">
                <a:latin typeface="Times New Roman" panose="02020603050405020304" pitchFamily="18" charset="0"/>
              </a:rPr>
              <a:t>长期通畅率高，尤指永久性血管通路；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</a:t>
            </a:r>
            <a:r>
              <a:rPr lang="en-US" altLang="zh-CN" sz="2800" b="1">
                <a:latin typeface="Times New Roman" panose="02020603050405020304" pitchFamily="18" charset="0"/>
              </a:rPr>
              <a:t>6. </a:t>
            </a:r>
            <a:r>
              <a:rPr lang="zh-CN" altLang="en-US" sz="2800" b="1">
                <a:latin typeface="Times New Roman" panose="02020603050405020304" pitchFamily="18" charset="0"/>
              </a:rPr>
              <a:t>尽量不影响病人活动；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>
                <a:latin typeface="Times New Roman" panose="02020603050405020304" pitchFamily="18" charset="0"/>
              </a:rPr>
              <a:t>        </a:t>
            </a:r>
            <a:r>
              <a:rPr lang="en-US" altLang="zh-CN" sz="2800" b="1">
                <a:latin typeface="Times New Roman" panose="02020603050405020304" pitchFamily="18" charset="0"/>
              </a:rPr>
              <a:t>7. </a:t>
            </a:r>
            <a:r>
              <a:rPr lang="zh-CN" altLang="en-US" sz="2800" b="1">
                <a:latin typeface="Times New Roman" panose="02020603050405020304" pitchFamily="18" charset="0"/>
              </a:rPr>
              <a:t>皮下动静脉内瘘要求有足够的穿刺部位。</a:t>
            </a:r>
          </a:p>
        </p:txBody>
      </p:sp>
      <p:sp>
        <p:nvSpPr>
          <p:cNvPr id="5124" name="PB2"/>
          <p:cNvSpPr/>
          <p:nvPr/>
        </p:nvSpPr>
        <p:spPr>
          <a:xfrm>
            <a:off x="0" y="6839712"/>
            <a:ext cx="44604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5125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血管通路-PPT课件全文共41页，当前为第2页。</a:t>
            </a:r>
          </a:p>
        </p:txBody>
      </p:sp>
    </p:spTree>
  </p:cSld>
  <p:clrMapOvr>
    <a:masterClrMapping/>
  </p:clrMapOvr>
  <p:transition advClick="0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1A7ED92D-F32B-E040-910D-F7AC8A89B00B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30188" y="1025525"/>
            <a:ext cx="8913812" cy="5832475"/>
          </a:xfrm>
        </p:spPr>
        <p:txBody>
          <a:bodyPr/>
          <a:lstStyle/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</a:rPr>
              <a:t>血管通路分类</a:t>
            </a:r>
            <a:r>
              <a:rPr lang="zh-CN" altLang="en-US" sz="2800" b="1">
                <a:solidFill>
                  <a:srgbClr val="FF0000"/>
                </a:solidFill>
              </a:rPr>
              <a:t>：</a:t>
            </a:r>
          </a:p>
          <a:p>
            <a:pPr eaLnBrk="1" hangingPunct="1">
              <a:lnSpc>
                <a:spcPct val="125000"/>
              </a:lnSpc>
              <a:buFontTx/>
              <a:buNone/>
            </a:pPr>
            <a:endParaRPr lang="zh-CN" altLang="en-US" sz="2800" b="1">
              <a:solidFill>
                <a:schemeClr val="tx2"/>
              </a:solidFill>
            </a:endParaRPr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>
                <a:solidFill>
                  <a:srgbClr val="A2243F"/>
                </a:solidFill>
                <a:ea typeface="幼圆" panose="02010509060101010101" pitchFamily="49" charset="-122"/>
              </a:rPr>
              <a:t>临时性血管通路       </a:t>
            </a:r>
            <a:r>
              <a:rPr lang="zh-CN" altLang="en-US" sz="2400" b="1">
                <a:solidFill>
                  <a:schemeClr val="tx2"/>
                </a:solidFill>
                <a:ea typeface="幼圆" panose="02010509060101010101" pitchFamily="49" charset="-122"/>
              </a:rPr>
              <a:t>动静脉外瘘 </a:t>
            </a:r>
            <a:r>
              <a:rPr lang="en-US" altLang="zh-CN" sz="2400" b="1">
                <a:solidFill>
                  <a:schemeClr val="tx2"/>
                </a:solidFill>
                <a:ea typeface="幼圆" panose="02010509060101010101" pitchFamily="49" charset="-122"/>
              </a:rPr>
              <a:t>(</a:t>
            </a:r>
            <a:r>
              <a:rPr lang="zh-CN" altLang="en-US" sz="2400" b="1">
                <a:solidFill>
                  <a:schemeClr val="tx2"/>
                </a:solidFill>
                <a:ea typeface="幼圆" panose="02010509060101010101" pitchFamily="49" charset="-122"/>
              </a:rPr>
              <a:t>已淘汰）、</a:t>
            </a:r>
            <a:r>
              <a:rPr lang="zh-CN" altLang="en-US" sz="2400" b="1"/>
              <a:t>动静脉直接穿刺；</a:t>
            </a:r>
            <a:endParaRPr lang="en-US" altLang="zh-CN" sz="2400" b="1"/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/>
              <a:t>                                 临时性中心静脉留置导管；</a:t>
            </a:r>
            <a:endParaRPr lang="zh-CN" altLang="en-US" sz="2400" b="1">
              <a:solidFill>
                <a:schemeClr val="tx2"/>
              </a:solidFill>
            </a:endParaRPr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>
                <a:solidFill>
                  <a:srgbClr val="A2243F"/>
                </a:solidFill>
                <a:ea typeface="幼圆" panose="02010509060101010101" pitchFamily="49" charset="-122"/>
              </a:rPr>
              <a:t>半永久性血管通路</a:t>
            </a:r>
            <a:r>
              <a:rPr lang="zh-CN" altLang="en-US" sz="2400" b="1">
                <a:solidFill>
                  <a:srgbClr val="E6DD24"/>
                </a:solidFill>
              </a:rPr>
              <a:t>    </a:t>
            </a:r>
            <a:r>
              <a:rPr lang="zh-CN" altLang="en-US" sz="2400" b="1"/>
              <a:t>带 </a:t>
            </a:r>
            <a:r>
              <a:rPr lang="en-US" altLang="zh-CN" sz="2400" b="1"/>
              <a:t>cuff</a:t>
            </a:r>
            <a:r>
              <a:rPr lang="zh-CN" altLang="en-US" sz="2400" b="1"/>
              <a:t>（涤纶套）长期性中心静 留置导管；</a:t>
            </a:r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>
                <a:latin typeface="Tahoma" panose="020b0604030504040204" pitchFamily="34" charset="0"/>
                <a:ea typeface="幼圆" panose="02010509060101010101" pitchFamily="49" charset="-122"/>
              </a:rPr>
              <a:t>                                血管通路装置（</a:t>
            </a:r>
            <a:r>
              <a:rPr lang="zh-CN" altLang="en-US" sz="2400" b="1"/>
              <a:t> </a:t>
            </a:r>
            <a:r>
              <a:rPr lang="en-US" altLang="zh-CN" sz="2400">
                <a:latin typeface="Tahoma" panose="020b0604030504040204" pitchFamily="34" charset="0"/>
              </a:rPr>
              <a:t>VAD</a:t>
            </a:r>
            <a:r>
              <a:rPr lang="zh-CN" altLang="en-US" sz="2400" b="1">
                <a:latin typeface="Tahoma" panose="020b0604030504040204" pitchFamily="34" charset="0"/>
              </a:rPr>
              <a:t>）</a:t>
            </a:r>
            <a:r>
              <a:rPr lang="zh-CN" altLang="en-US" sz="2400">
                <a:latin typeface="Tahoma" panose="020b0604030504040204" pitchFamily="34" charset="0"/>
              </a:rPr>
              <a:t>；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>
                <a:solidFill>
                  <a:srgbClr val="A2243F"/>
                </a:solidFill>
                <a:ea typeface="幼圆" panose="02010509060101010101" pitchFamily="49" charset="-122"/>
              </a:rPr>
              <a:t>永久性血管通路</a:t>
            </a:r>
            <a:r>
              <a:rPr lang="zh-CN" altLang="en-US" sz="2400" b="1">
                <a:solidFill>
                  <a:srgbClr val="E6DD24"/>
                </a:solidFill>
              </a:rPr>
              <a:t>       </a:t>
            </a:r>
            <a:r>
              <a:rPr lang="zh-CN" altLang="en-US" sz="2400" b="1"/>
              <a:t>自体动静脉血管       内瘘；</a:t>
            </a:r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/>
              <a:t>                                   </a:t>
            </a:r>
            <a:r>
              <a:rPr lang="en-US" altLang="zh-CN" sz="2400">
                <a:latin typeface="Tahoma" panose="020b0604030504040204" pitchFamily="34" charset="0"/>
              </a:rPr>
              <a:t>AVG</a:t>
            </a:r>
            <a:r>
              <a:rPr lang="zh-CN" altLang="en-US" sz="2400" b="1"/>
              <a:t>；</a:t>
            </a:r>
          </a:p>
          <a:p>
            <a:pPr eaLnBrk="1" hangingPunct="1">
              <a:lnSpc>
                <a:spcPct val="125000"/>
              </a:lnSpc>
              <a:buFontTx/>
              <a:buNone/>
            </a:pPr>
            <a:r>
              <a:rPr lang="zh-CN" altLang="en-US" sz="2400" b="1">
                <a:solidFill>
                  <a:srgbClr val="E6DD24"/>
                </a:solidFill>
              </a:rPr>
              <a:t> </a:t>
            </a:r>
          </a:p>
        </p:txBody>
      </p:sp>
      <p:sp>
        <p:nvSpPr>
          <p:cNvPr id="6147" name="PB3"/>
          <p:cNvSpPr/>
          <p:nvPr/>
        </p:nvSpPr>
        <p:spPr>
          <a:xfrm>
            <a:off x="0" y="6839712"/>
            <a:ext cx="66907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6148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血管通路-PPT课件全文共41页，当前为第3页。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20CED14-0E4F-76DA-4CAF-9F2DD7EF0831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357188" y="357188"/>
            <a:ext cx="8643937" cy="6121400"/>
          </a:xfrm>
        </p:spPr>
        <p:txBody>
          <a:bodyPr/>
          <a:lstStyle/>
          <a:p>
            <a:pPr marL="0" indent="0" eaLnBrk="1" hangingPunct="1">
              <a:lnSpc>
                <a:spcPct val="155000"/>
              </a:lnSpc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</a:rPr>
              <a:t>一、</a:t>
            </a:r>
            <a:r>
              <a:rPr lang="zh-CN" altLang="en-US" sz="2800" b="1">
                <a:solidFill>
                  <a:srgbClr val="FF0000"/>
                </a:solidFill>
              </a:rPr>
              <a:t>临时性血管通路：  </a:t>
            </a:r>
          </a:p>
          <a:p>
            <a:pPr marL="0" indent="0" eaLnBrk="1" hangingPunct="1">
              <a:lnSpc>
                <a:spcPct val="155000"/>
              </a:lnSpc>
              <a:buFontTx/>
              <a:buNone/>
            </a:pPr>
            <a:r>
              <a:rPr lang="zh-CN" altLang="en-US" sz="2000" b="1">
                <a:solidFill>
                  <a:srgbClr val="FF0000"/>
                </a:solidFill>
              </a:rPr>
              <a:t>            </a:t>
            </a:r>
            <a:r>
              <a:rPr lang="zh-CN" altLang="en-US" sz="2000" b="1">
                <a:solidFill>
                  <a:srgbClr val="A2243F"/>
                </a:solidFill>
              </a:rPr>
              <a:t>能快速建立、即刻使用的血管通路。</a:t>
            </a:r>
          </a:p>
          <a:p>
            <a:pPr marL="0" indent="0" eaLnBrk="1" hangingPunct="1">
              <a:lnSpc>
                <a:spcPct val="155000"/>
              </a:lnSpc>
              <a:buFontTx/>
              <a:buNone/>
            </a:pPr>
            <a:r>
              <a:rPr lang="zh-CN" altLang="en-US" sz="2000" b="1"/>
              <a:t>适用：</a:t>
            </a:r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急性肾功能衰竭，严重水、电解质、酸碱失衡，</a:t>
            </a:r>
            <a:r>
              <a:rPr lang="en-US" altLang="zh-CN" sz="2000" b="1"/>
              <a:t>MODS/MOF</a:t>
            </a:r>
            <a:r>
              <a:rPr lang="zh-CN" altLang="en-US" sz="2000" b="1"/>
              <a:t>；</a:t>
            </a:r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急性中毒；</a:t>
            </a:r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慢性肾功能衰竭还没有建立永久性血管通路或内瘘血管尚未成熟；</a:t>
            </a:r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latin typeface="宋体" panose="02010600030101010101" pitchFamily="2" charset="-122"/>
              </a:rPr>
              <a:t> 动静脉内瘘失功，或其它原因（感染或栓塞等）暂时不能使用；</a:t>
            </a:r>
            <a:endParaRPr lang="zh-CN" altLang="en-US" sz="2000" b="1"/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腹膜透析患者因腹透管感染或腹膜失功，或病情需要的临时血液</a:t>
            </a:r>
          </a:p>
          <a:p>
            <a:pPr marL="0" indent="0" eaLnBrk="1" hangingPunct="1">
              <a:lnSpc>
                <a:spcPct val="150000"/>
              </a:lnSpc>
              <a:buFontTx/>
              <a:buNone/>
            </a:pPr>
            <a:r>
              <a:rPr lang="zh-CN" altLang="en-US" sz="2000" b="1"/>
              <a:t>    透析替代过渡；</a:t>
            </a:r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肾移植排异等病情发生，需要临时性血液透析、</a:t>
            </a:r>
            <a:r>
              <a:rPr lang="en-US" altLang="zh-CN" sz="2000" b="1"/>
              <a:t>CEBP </a:t>
            </a:r>
            <a:r>
              <a:rPr lang="zh-CN" altLang="en-US" sz="2000" b="1"/>
              <a:t>替代过渡；</a:t>
            </a:r>
          </a:p>
          <a:p>
            <a:pPr marL="0" indent="0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latin typeface="宋体" panose="02010600030101010101" pitchFamily="2" charset="-122"/>
              </a:rPr>
              <a:t> 其它紧急或临时性体外循环血液净化治疗：</a:t>
            </a:r>
            <a:r>
              <a:rPr lang="zh-CN" altLang="en-US" sz="2000" b="1"/>
              <a:t> </a:t>
            </a:r>
            <a:r>
              <a:rPr lang="en-US" altLang="zh-CN" sz="2000" b="1">
                <a:latin typeface="Tahoma" panose="020b0604030504040204" pitchFamily="34" charset="0"/>
              </a:rPr>
              <a:t>CEBP</a:t>
            </a:r>
            <a:r>
              <a:rPr lang="zh-CN" altLang="en-US" sz="2000" b="1">
                <a:latin typeface="Tahoma" panose="020b0604030504040204" pitchFamily="34" charset="0"/>
              </a:rPr>
              <a:t>、</a:t>
            </a:r>
            <a:r>
              <a:rPr lang="en-US" altLang="zh-CN" sz="2000" b="1">
                <a:latin typeface="Tahoma" panose="020b0604030504040204" pitchFamily="34" charset="0"/>
              </a:rPr>
              <a:t>HP</a:t>
            </a:r>
            <a:r>
              <a:rPr lang="zh-CN" altLang="en-US" sz="2000" b="1">
                <a:latin typeface="Tahoma" panose="020b0604030504040204" pitchFamily="34" charset="0"/>
              </a:rPr>
              <a:t>、</a:t>
            </a:r>
            <a:r>
              <a:rPr lang="en-US" altLang="zh-CN" sz="2000" b="1">
                <a:latin typeface="Tahoma" panose="020b0604030504040204" pitchFamily="34" charset="0"/>
              </a:rPr>
              <a:t>TPE</a:t>
            </a:r>
            <a:r>
              <a:rPr lang="zh-CN" altLang="en-US" sz="2000" b="1">
                <a:latin typeface="Tahoma" panose="020b0604030504040204" pitchFamily="34" charset="0"/>
              </a:rPr>
              <a:t>、</a:t>
            </a:r>
            <a:r>
              <a:rPr lang="en-US" altLang="zh-CN" sz="2000" b="1">
                <a:latin typeface="Tahoma" panose="020b0604030504040204" pitchFamily="34" charset="0"/>
              </a:rPr>
              <a:t>IA </a:t>
            </a:r>
            <a:r>
              <a:rPr lang="zh-CN" altLang="en-US" sz="2000" b="1"/>
              <a:t>等。</a:t>
            </a:r>
          </a:p>
        </p:txBody>
      </p:sp>
      <p:sp>
        <p:nvSpPr>
          <p:cNvPr id="7171" name="PB4"/>
          <p:cNvSpPr/>
          <p:nvPr/>
        </p:nvSpPr>
        <p:spPr>
          <a:xfrm>
            <a:off x="0" y="6839712"/>
            <a:ext cx="89209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172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ADC4518-E040-9A3D-91BE-F989CF67F8AE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857250" y="714375"/>
            <a:ext cx="8001000" cy="5040313"/>
          </a:xfrm>
        </p:spPr>
        <p:txBody>
          <a:bodyPr/>
          <a:lstStyle/>
          <a:p>
            <a:pPr marL="0" indent="0">
              <a:lnSpc>
                <a:spcPct val="200000"/>
              </a:lnSpc>
              <a:buFontTx/>
              <a:buNone/>
            </a:pP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 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直接动静脉穿刺</a:t>
            </a:r>
          </a:p>
          <a:p>
            <a:pPr marL="0" indent="0">
              <a:lnSpc>
                <a:spcPct val="200000"/>
              </a:lnSpc>
              <a:buFont typeface="Wingdings" panose="05000000000000000000" pitchFamily="2" charset="2"/>
              <a:buChar char="n"/>
            </a:pPr>
            <a:r>
              <a:rPr lang="zh-CN" altLang="en-US" sz="2000"/>
              <a:t>  </a:t>
            </a:r>
            <a:r>
              <a:rPr lang="zh-CN" altLang="en-US" sz="2000" b="1"/>
              <a:t>多选用周围动静脉，如足背动脉、挠动脉、股静脉、大隐静脉等；</a:t>
            </a:r>
          </a:p>
          <a:p>
            <a:pPr marL="0" indent="0">
              <a:lnSpc>
                <a:spcPct val="16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重复性及稳定性差，血流量不足；</a:t>
            </a:r>
          </a:p>
          <a:p>
            <a:pPr marL="0" indent="0">
              <a:lnSpc>
                <a:spcPct val="16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病人多感痛苦或恐惧；  护士精神压力大；</a:t>
            </a:r>
          </a:p>
          <a:p>
            <a:pPr marL="0" indent="0">
              <a:lnSpc>
                <a:spcPct val="16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拔针后止血困难、血肿，且易损伤血管或周围组织、神经等；</a:t>
            </a:r>
          </a:p>
          <a:p>
            <a:pPr marL="0" indent="0">
              <a:lnSpc>
                <a:spcPct val="16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  严重影响以后动静脉内瘘的建立；</a:t>
            </a:r>
          </a:p>
          <a:p>
            <a:pPr marL="0" indent="0">
              <a:lnSpc>
                <a:spcPct val="16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FF0000"/>
                </a:solidFill>
              </a:rPr>
              <a:t>  </a:t>
            </a:r>
            <a:r>
              <a:rPr lang="zh-CN" altLang="en-US" sz="2400" b="1">
                <a:solidFill>
                  <a:srgbClr val="FF0000"/>
                </a:solidFill>
                <a:ea typeface="幼圆" panose="02010509060101010101" pitchFamily="49" charset="-122"/>
              </a:rPr>
              <a:t>强烈建议避免使用。</a:t>
            </a:r>
          </a:p>
        </p:txBody>
      </p:sp>
      <p:pic>
        <p:nvPicPr>
          <p:cNvPr id="8195" name="Picture 12" descr="TACK">
            <a:extLst>
              <a:ext uri="{FF2B5EF4-FFF2-40B4-BE49-F238E27FC236}">
                <a16:creationId xmlns:a16="http://schemas.microsoft.com/office/drawing/2014/main" id="{6E8A4D14-9FFF-86FD-E66F-70EABE5B4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8" y="4857750"/>
            <a:ext cx="217487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PB5"/>
          <p:cNvSpPr/>
          <p:nvPr/>
        </p:nvSpPr>
        <p:spPr>
          <a:xfrm>
            <a:off x="0" y="6839712"/>
            <a:ext cx="111512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197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2C3B96F-39E2-1E5D-E4B3-BDA0CCD43780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0" y="428625"/>
            <a:ext cx="9144000" cy="5256213"/>
          </a:xfrm>
        </p:spPr>
        <p:txBody>
          <a:bodyPr/>
          <a:lstStyle/>
          <a:p>
            <a:pPr marL="0" indent="0">
              <a:lnSpc>
                <a:spcPct val="220000"/>
              </a:lnSpc>
              <a:buFontTx/>
              <a:buNone/>
            </a:pP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2. 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经皮穿刺中心静脉临时性置管 </a:t>
            </a: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(/</a:t>
            </a:r>
            <a:r>
              <a:rPr lang="en-US" altLang="zh-CN" sz="2800" b="1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no cuffed</a:t>
            </a: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) 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首选。</a:t>
            </a:r>
          </a:p>
          <a:p>
            <a:pPr marL="0" indent="0">
              <a:lnSpc>
                <a:spcPct val="220000"/>
              </a:lnSpc>
              <a:buFont typeface="Wingdings" panose="05000000000000000000" pitchFamily="2" charset="2"/>
              <a:buChar char="n"/>
            </a:pPr>
            <a:r>
              <a:rPr lang="zh-CN" altLang="en-US" sz="2000" b="1"/>
              <a:t>单腔、双导管类型腔、三腔导管。</a:t>
            </a:r>
          </a:p>
          <a:p>
            <a:pPr marL="0" indent="0">
              <a:lnSpc>
                <a:spcPct val="185000"/>
              </a:lnSpc>
              <a:buFontTx/>
              <a:buNone/>
            </a:pPr>
            <a:r>
              <a:rPr lang="zh-CN" altLang="en-US" sz="2000" b="1">
                <a:solidFill>
                  <a:srgbClr val="FF9900"/>
                </a:solidFill>
              </a:rPr>
              <a:t>单腔导管</a:t>
            </a:r>
            <a:r>
              <a:rPr lang="en-US" altLang="zh-CN" sz="2000" b="1">
                <a:solidFill>
                  <a:srgbClr val="FF9900"/>
                </a:solidFill>
              </a:rPr>
              <a:t>:</a:t>
            </a:r>
            <a:r>
              <a:rPr lang="en-US" altLang="zh-CN" sz="2000" b="1"/>
              <a:t>  </a:t>
            </a:r>
            <a:r>
              <a:rPr lang="zh-CN" altLang="en-US" sz="2000" b="1"/>
              <a:t>用于单针透析，目前国内很少用；</a:t>
            </a:r>
          </a:p>
          <a:p>
            <a:pPr marL="0" indent="0">
              <a:lnSpc>
                <a:spcPct val="185000"/>
              </a:lnSpc>
              <a:buFontTx/>
              <a:buNone/>
            </a:pPr>
            <a:r>
              <a:rPr lang="zh-CN" altLang="en-US" sz="2000" b="1"/>
              <a:t>                   可以将单腔导管作为引出血液的通 路，另外找周围静脉做回路。</a:t>
            </a:r>
          </a:p>
          <a:p>
            <a:pPr marL="0" indent="0">
              <a:lnSpc>
                <a:spcPct val="185000"/>
              </a:lnSpc>
              <a:buFontTx/>
              <a:buNone/>
            </a:pPr>
            <a:r>
              <a:rPr lang="zh-CN" altLang="en-US" sz="2000" b="1">
                <a:solidFill>
                  <a:srgbClr val="FF9900"/>
                </a:solidFill>
              </a:rPr>
              <a:t>双腔导管</a:t>
            </a:r>
            <a:r>
              <a:rPr lang="en-US" altLang="zh-CN" sz="2000" b="1">
                <a:solidFill>
                  <a:srgbClr val="FF9900"/>
                </a:solidFill>
              </a:rPr>
              <a:t>:</a:t>
            </a:r>
            <a:r>
              <a:rPr lang="en-US" altLang="zh-CN" sz="2000" b="1"/>
              <a:t>  </a:t>
            </a:r>
            <a:r>
              <a:rPr lang="zh-CN" altLang="en-US" sz="2000" b="1"/>
              <a:t>相对单针透析，再循环量减少，</a:t>
            </a:r>
            <a:r>
              <a:rPr lang="zh-CN" altLang="en-US" sz="2000" b="1">
                <a:solidFill>
                  <a:schemeClr val="hlink"/>
                </a:solidFill>
                <a:ea typeface="幼圆" panose="02010509060101010101" pitchFamily="49" charset="-122"/>
              </a:rPr>
              <a:t>目前最为常用</a:t>
            </a:r>
            <a:r>
              <a:rPr lang="zh-CN" altLang="en-US" sz="2000" b="1"/>
              <a:t>。</a:t>
            </a:r>
          </a:p>
          <a:p>
            <a:pPr marL="0" indent="0">
              <a:lnSpc>
                <a:spcPct val="185000"/>
              </a:lnSpc>
              <a:buFontTx/>
              <a:buNone/>
            </a:pPr>
            <a:r>
              <a:rPr lang="zh-CN" altLang="en-US" sz="2000" b="1">
                <a:solidFill>
                  <a:srgbClr val="FF9900"/>
                </a:solidFill>
              </a:rPr>
              <a:t>三腔导管：</a:t>
            </a:r>
            <a:r>
              <a:rPr lang="zh-CN" altLang="en-US" sz="2000" b="1"/>
              <a:t>因为感染机会的增加，不推荐使用。</a:t>
            </a:r>
          </a:p>
          <a:p>
            <a:pPr marL="0" indent="0" algn="ctr">
              <a:lnSpc>
                <a:spcPct val="190000"/>
              </a:lnSpc>
              <a:buFontTx/>
              <a:buNone/>
            </a:pPr>
            <a:endParaRPr lang="zh-CN" altLang="en-US" sz="2800" b="1"/>
          </a:p>
        </p:txBody>
      </p:sp>
      <p:pic>
        <p:nvPicPr>
          <p:cNvPr id="9219" name="Picture 4">
            <a:extLst>
              <a:ext uri="{FF2B5EF4-FFF2-40B4-BE49-F238E27FC236}">
                <a16:creationId xmlns:a16="http://schemas.microsoft.com/office/drawing/2014/main" id="{A341A06A-D5D1-F93D-FF2B-53B5996D0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4438" y="5072063"/>
            <a:ext cx="6500812" cy="139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PB6"/>
          <p:cNvSpPr/>
          <p:nvPr/>
        </p:nvSpPr>
        <p:spPr>
          <a:xfrm>
            <a:off x="0" y="6839712"/>
            <a:ext cx="133814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9221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D7ED2C14-B8EB-D730-CF42-CE6AC28390FF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755650" y="620713"/>
            <a:ext cx="7993063" cy="2016125"/>
          </a:xfrm>
        </p:spPr>
        <p:txBody>
          <a:bodyPr/>
          <a:lstStyle/>
          <a:p>
            <a:pPr marL="609600" indent="-609600">
              <a:lnSpc>
                <a:spcPct val="110000"/>
              </a:lnSpc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</a:t>
            </a:r>
            <a:r>
              <a:rPr lang="zh-CN" altLang="en-US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常用置管部位的选择</a:t>
            </a:r>
            <a:r>
              <a:rPr lang="zh-CN" altLang="en-US" sz="4400" b="1">
                <a:solidFill>
                  <a:srgbClr val="FF0000"/>
                </a:solidFill>
                <a:latin typeface="宋体" panose="02010600030101010101" pitchFamily="2" charset="-122"/>
              </a:rPr>
              <a:t>  </a:t>
            </a:r>
          </a:p>
          <a:p>
            <a:pPr marL="609600" indent="-609600" algn="ctr">
              <a:lnSpc>
                <a:spcPct val="110000"/>
              </a:lnSpc>
              <a:buFontTx/>
              <a:buNone/>
            </a:pPr>
            <a:r>
              <a:rPr lang="zh-CN" altLang="en-US">
                <a:latin typeface="宋体" panose="02010600030101010101" pitchFamily="2" charset="-122"/>
              </a:rPr>
              <a:t> </a:t>
            </a:r>
          </a:p>
        </p:txBody>
      </p:sp>
      <p:pic>
        <p:nvPicPr>
          <p:cNvPr id="10243" name="Picture 3">
            <a:extLst>
              <a:ext uri="{FF2B5EF4-FFF2-40B4-BE49-F238E27FC236}">
                <a16:creationId xmlns:a16="http://schemas.microsoft.com/office/drawing/2014/main" id="{A70F26DB-DDF9-B0AC-A09C-5228D301C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0875" y="3571875"/>
            <a:ext cx="1822450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>
            <a:extLst>
              <a:ext uri="{FF2B5EF4-FFF2-40B4-BE49-F238E27FC236}">
                <a16:creationId xmlns:a16="http://schemas.microsoft.com/office/drawing/2014/main" id="{62CF49FB-B711-962E-1872-36A45A3E4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0500" y="3214688"/>
            <a:ext cx="3024188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>
            <a:extLst>
              <a:ext uri="{FF2B5EF4-FFF2-40B4-BE49-F238E27FC236}">
                <a16:creationId xmlns:a16="http://schemas.microsoft.com/office/drawing/2014/main" id="{E3A33A9B-5BB2-5B56-9E9C-987A3B426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8688" y="2214563"/>
            <a:ext cx="3382962" cy="330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PB7"/>
          <p:cNvSpPr/>
          <p:nvPr/>
        </p:nvSpPr>
        <p:spPr>
          <a:xfrm>
            <a:off x="0" y="6839712"/>
            <a:ext cx="156117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247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灯片编号占位符 4">
            <a:extLst>
              <a:ext uri="{FF2B5EF4-FFF2-40B4-BE49-F238E27FC236}">
                <a16:creationId xmlns:a16="http://schemas.microsoft.com/office/drawing/2014/main" id="{BBF5CDEB-4D42-6FB3-935F-4898C56257B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53D483EE-86C9-4CAE-A623-05A1D3EF4BDE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8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E53E251F-4DBD-FD88-4E85-7B33C5BC47F6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827088" y="549275"/>
            <a:ext cx="3816350" cy="531813"/>
          </a:xfrm>
        </p:spPr>
        <p:txBody>
          <a:bodyPr/>
          <a:lstStyle/>
          <a:p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导管尖端理想位置</a:t>
            </a:r>
          </a:p>
        </p:txBody>
      </p:sp>
      <p:grpSp>
        <p:nvGrpSpPr>
          <p:cNvPr id="11268" name="Group 4">
            <a:extLst>
              <a:ext uri="{FF2B5EF4-FFF2-40B4-BE49-F238E27FC236}">
                <a16:creationId xmlns:a16="http://schemas.microsoft.com/office/drawing/2014/main" id="{BDF76E10-4D86-2775-8A20-9E3681C43285}"/>
              </a:ext>
            </a:extLst>
          </p:cNvPr>
          <p:cNvGrpSpPr/>
          <p:nvPr/>
        </p:nvGrpSpPr>
        <p:grpSpPr>
          <a:xfrm>
            <a:off x="2555875" y="1628775"/>
            <a:ext cx="3384550" cy="4321175"/>
            <a:chExt cx="1429" cy="2664"/>
          </a:xfrm>
        </p:grpSpPr>
        <p:pic>
          <p:nvPicPr>
            <p:cNvPr id="11269" name="Picture 4" descr="gesamtzug">
              <a:extLst>
                <a:ext uri="{FF2B5EF4-FFF2-40B4-BE49-F238E27FC236}">
                  <a16:creationId xmlns:a16="http://schemas.microsoft.com/office/drawing/2014/main" id="{C34BA036-3078-22B0-AEAA-774A669072A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429" cy="26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70" name="AutoShape 5">
              <a:extLst>
                <a:ext uri="{FF2B5EF4-FFF2-40B4-BE49-F238E27FC236}">
                  <a16:creationId xmlns:a16="http://schemas.microsoft.com/office/drawing/2014/main" id="{294AED32-3CEF-EE91-7092-74738B100B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5" y="950"/>
              <a:ext cx="48" cy="48"/>
            </a:xfrm>
            <a:custGeom>
              <a:gdLst>
                <a:gd name="T0" fmla="*/ 24 w 48"/>
                <a:gd name="T1" fmla="*/ 0 h 48"/>
                <a:gd name="T2" fmla="*/ 0 w 48"/>
                <a:gd name="T3" fmla="*/ 18 h 48"/>
                <a:gd name="T4" fmla="*/ 9 w 48"/>
                <a:gd name="T5" fmla="*/ 48 h 48"/>
                <a:gd name="T6" fmla="*/ 39 w 48"/>
                <a:gd name="T7" fmla="*/ 48 h 48"/>
                <a:gd name="T8" fmla="*/ 48 w 48"/>
                <a:gd name="T9" fmla="*/ 18 h 48"/>
                <a:gd name="T10" fmla="*/ 17694720 60000 65536"/>
                <a:gd name="T11" fmla="*/ 11796480 60000 65536"/>
                <a:gd name="T12" fmla="*/ 5898240 60000 65536"/>
                <a:gd name="T13" fmla="*/ 5898240 60000 65536"/>
                <a:gd name="T14" fmla="*/ 0 60000 65536"/>
                <a:gd name="T15" fmla="*/ 15 w 48"/>
                <a:gd name="T16" fmla="*/ 18 h 48"/>
                <a:gd name="T17" fmla="*/ 33 w 48"/>
                <a:gd name="T18" fmla="*/ 37 h 4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8" h="48">
                  <a:moveTo>
                    <a:pt x="0" y="18"/>
                  </a:moveTo>
                  <a:lnTo>
                    <a:pt x="18" y="18"/>
                  </a:lnTo>
                  <a:lnTo>
                    <a:pt x="24" y="0"/>
                  </a:lnTo>
                  <a:lnTo>
                    <a:pt x="30" y="18"/>
                  </a:lnTo>
                  <a:lnTo>
                    <a:pt x="48" y="18"/>
                  </a:lnTo>
                  <a:lnTo>
                    <a:pt x="33" y="30"/>
                  </a:lnTo>
                  <a:lnTo>
                    <a:pt x="39" y="48"/>
                  </a:lnTo>
                  <a:lnTo>
                    <a:pt x="24" y="37"/>
                  </a:lnTo>
                  <a:lnTo>
                    <a:pt x="9" y="48"/>
                  </a:lnTo>
                  <a:lnTo>
                    <a:pt x="15" y="30"/>
                  </a:lnTo>
                  <a:close/>
                </a:path>
              </a:pathLst>
            </a:custGeom>
            <a:solidFill>
              <a:srgbClr val="FFFFFF"/>
            </a:solidFill>
            <a:ln w="3175" cmpd="sng">
              <a:solidFill>
                <a:schemeClr val="bg2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30000"/>
                </a:spcBef>
              </a:pPr>
              <a:endParaRPr lang="de-DE" altLang="en-US" sz="2000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endParaRPr>
            </a:p>
          </p:txBody>
        </p:sp>
        <p:sp>
          <p:nvSpPr>
            <p:cNvPr id="11271" name="AutoShape 6">
              <a:extLst>
                <a:ext uri="{FF2B5EF4-FFF2-40B4-BE49-F238E27FC236}">
                  <a16:creationId xmlns:a16="http://schemas.microsoft.com/office/drawing/2014/main" id="{69AD7EC0-9F45-9CD1-B8E8-F8636F028F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4" y="1968"/>
              <a:ext cx="48" cy="48"/>
            </a:xfrm>
            <a:custGeom>
              <a:gdLst>
                <a:gd name="T0" fmla="*/ 24 w 48"/>
                <a:gd name="T1" fmla="*/ 0 h 48"/>
                <a:gd name="T2" fmla="*/ 0 w 48"/>
                <a:gd name="T3" fmla="*/ 18 h 48"/>
                <a:gd name="T4" fmla="*/ 9 w 48"/>
                <a:gd name="T5" fmla="*/ 48 h 48"/>
                <a:gd name="T6" fmla="*/ 39 w 48"/>
                <a:gd name="T7" fmla="*/ 48 h 48"/>
                <a:gd name="T8" fmla="*/ 48 w 48"/>
                <a:gd name="T9" fmla="*/ 18 h 48"/>
                <a:gd name="T10" fmla="*/ 17694720 60000 65536"/>
                <a:gd name="T11" fmla="*/ 11796480 60000 65536"/>
                <a:gd name="T12" fmla="*/ 5898240 60000 65536"/>
                <a:gd name="T13" fmla="*/ 5898240 60000 65536"/>
                <a:gd name="T14" fmla="*/ 0 60000 65536"/>
                <a:gd name="T15" fmla="*/ 15 w 48"/>
                <a:gd name="T16" fmla="*/ 18 h 48"/>
                <a:gd name="T17" fmla="*/ 33 w 48"/>
                <a:gd name="T18" fmla="*/ 37 h 4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8" h="48">
                  <a:moveTo>
                    <a:pt x="0" y="18"/>
                  </a:moveTo>
                  <a:lnTo>
                    <a:pt x="18" y="18"/>
                  </a:lnTo>
                  <a:lnTo>
                    <a:pt x="24" y="0"/>
                  </a:lnTo>
                  <a:lnTo>
                    <a:pt x="30" y="18"/>
                  </a:lnTo>
                  <a:lnTo>
                    <a:pt x="48" y="18"/>
                  </a:lnTo>
                  <a:lnTo>
                    <a:pt x="33" y="30"/>
                  </a:lnTo>
                  <a:lnTo>
                    <a:pt x="39" y="48"/>
                  </a:lnTo>
                  <a:lnTo>
                    <a:pt x="24" y="37"/>
                  </a:lnTo>
                  <a:lnTo>
                    <a:pt x="9" y="48"/>
                  </a:lnTo>
                  <a:lnTo>
                    <a:pt x="15" y="30"/>
                  </a:lnTo>
                  <a:close/>
                </a:path>
              </a:pathLst>
            </a:custGeom>
            <a:solidFill>
              <a:srgbClr val="FFFFFF"/>
            </a:solidFill>
            <a:ln w="3175" cmpd="sng">
              <a:solidFill>
                <a:schemeClr val="bg2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30000"/>
                </a:spcBef>
              </a:pPr>
              <a:endParaRPr lang="de-DE" altLang="en-US" sz="2000"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endParaRPr>
            </a:p>
          </p:txBody>
        </p:sp>
        <p:sp>
          <p:nvSpPr>
            <p:cNvPr id="11272" name="Oval 7">
              <a:extLst>
                <a:ext uri="{FF2B5EF4-FFF2-40B4-BE49-F238E27FC236}">
                  <a16:creationId xmlns:a16="http://schemas.microsoft.com/office/drawing/2014/main" id="{CA9A2EB3-A7DE-1D26-B5DA-CC408E443B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4" y="1945"/>
              <a:ext cx="96" cy="96"/>
            </a:xfrm>
            <a:prstGeom prst="ellipse">
              <a:avLst/>
            </a:prstGeom>
            <a:noFill/>
            <a:ln w="12700" cmpd="sng">
              <a:solidFill>
                <a:schemeClr val="bg2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1273" name="Oval 8">
              <a:extLst>
                <a:ext uri="{FF2B5EF4-FFF2-40B4-BE49-F238E27FC236}">
                  <a16:creationId xmlns:a16="http://schemas.microsoft.com/office/drawing/2014/main" id="{15BE1C24-EF1F-916C-B5B8-050276D7BA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2" y="927"/>
              <a:ext cx="96" cy="96"/>
            </a:xfrm>
            <a:prstGeom prst="ellipse">
              <a:avLst/>
            </a:prstGeom>
            <a:noFill/>
            <a:ln w="12700" cmpd="sng">
              <a:solidFill>
                <a:schemeClr val="bg2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hlink"/>
                  </a:solidFill>
                  <a:latin typeface="Garamond" panose="02020404030301010803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pic>
        <p:nvPicPr>
          <p:cNvPr id="11274" name="Picture 9" descr="herz2">
            <a:extLst>
              <a:ext uri="{FF2B5EF4-FFF2-40B4-BE49-F238E27FC236}">
                <a16:creationId xmlns:a16="http://schemas.microsoft.com/office/drawing/2014/main" id="{D4BCF569-2CE7-B37F-5676-C46DBD307855}"/>
              </a:ext>
            </a:extLst>
          </p:cNvPr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963" y="1557338"/>
            <a:ext cx="2511425" cy="2808287"/>
          </a:xfrm>
          <a:solidFill>
            <a:srgbClr val="FF66FF"/>
          </a:solidFill>
        </p:spPr>
      </p:pic>
      <p:sp>
        <p:nvSpPr>
          <p:cNvPr id="11275" name="Text Box 10">
            <a:extLst>
              <a:ext uri="{FF2B5EF4-FFF2-40B4-BE49-F238E27FC236}">
                <a16:creationId xmlns:a16="http://schemas.microsoft.com/office/drawing/2014/main" id="{A6EA5D7D-E142-578A-9D6E-4F3CBE593A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1484313"/>
            <a:ext cx="2133600" cy="1320800"/>
          </a:xfrm>
          <a:prstGeom prst="rect">
            <a:avLst/>
          </a:prstGeom>
          <a:solidFill>
            <a:srgbClr val="FFCC99"/>
          </a:solidFill>
          <a:ln w="9525" cmpd="sng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颈内、锁骨下置管理想位置</a:t>
            </a:r>
            <a:r>
              <a:rPr lang="en-US" altLang="zh-CN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ea typeface="黑体" panose="02010609060101010101" pitchFamily="49" charset="-122"/>
              </a:rPr>
              <a:t>—</a:t>
            </a:r>
            <a:r>
              <a:rPr lang="zh-CN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上腔静脉与</a:t>
            </a:r>
            <a:r>
              <a:rPr lang="en-US" altLang="zh-CN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RA</a:t>
            </a:r>
            <a:r>
              <a:rPr lang="zh-CN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交界上</a:t>
            </a:r>
            <a:r>
              <a:rPr lang="en-US" altLang="zh-CN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1-2cm</a:t>
            </a:r>
          </a:p>
        </p:txBody>
      </p:sp>
      <p:sp>
        <p:nvSpPr>
          <p:cNvPr id="11276" name="Text Box 11">
            <a:extLst>
              <a:ext uri="{FF2B5EF4-FFF2-40B4-BE49-F238E27FC236}">
                <a16:creationId xmlns:a16="http://schemas.microsoft.com/office/drawing/2014/main" id="{D94725FD-2B2A-609E-84C4-B0E6FE2F61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4365625"/>
            <a:ext cx="2286000" cy="711200"/>
          </a:xfrm>
          <a:prstGeom prst="rect">
            <a:avLst/>
          </a:prstGeom>
          <a:solidFill>
            <a:srgbClr val="FFCC99"/>
          </a:solidFill>
          <a:ln w="9525" cmpd="sng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股经脉置管理想位置</a:t>
            </a:r>
            <a:r>
              <a:rPr lang="en-US" altLang="zh-CN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-</a:t>
            </a:r>
            <a:r>
              <a:rPr lang="zh-CN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下腔静脉内</a:t>
            </a:r>
          </a:p>
        </p:txBody>
      </p:sp>
      <p:sp>
        <p:nvSpPr>
          <p:cNvPr id="11277" name="Line 12">
            <a:extLst>
              <a:ext uri="{FF2B5EF4-FFF2-40B4-BE49-F238E27FC236}">
                <a16:creationId xmlns:a16="http://schemas.microsoft.com/office/drawing/2014/main" id="{DA78F560-3180-72BB-DACB-5C35F072C90E}"/>
              </a:ext>
            </a:extLst>
          </p:cNvPr>
          <p:cNvSpPr>
            <a:spLocks noChangeShapeType="1"/>
          </p:cNvSpPr>
          <p:nvPr/>
        </p:nvSpPr>
        <p:spPr bwMode="auto">
          <a:xfrm>
            <a:off x="2195513" y="2565400"/>
            <a:ext cx="1800225" cy="576263"/>
          </a:xfrm>
          <a:prstGeom prst="line">
            <a:avLst/>
          </a:prstGeom>
          <a:noFill/>
          <a:ln w="57150" cmpd="sng">
            <a:solidFill>
              <a:srgbClr val="008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8" name="Line 13">
            <a:extLst>
              <a:ext uri="{FF2B5EF4-FFF2-40B4-BE49-F238E27FC236}">
                <a16:creationId xmlns:a16="http://schemas.microsoft.com/office/drawing/2014/main" id="{9883E996-8385-29F1-FABA-DE5D9CEEC5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71775" y="4868863"/>
            <a:ext cx="1223963" cy="0"/>
          </a:xfrm>
          <a:prstGeom prst="line">
            <a:avLst/>
          </a:prstGeom>
          <a:noFill/>
          <a:ln w="57150" cmpd="sng">
            <a:solidFill>
              <a:srgbClr val="008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9" name="Line 14">
            <a:extLst>
              <a:ext uri="{FF2B5EF4-FFF2-40B4-BE49-F238E27FC236}">
                <a16:creationId xmlns:a16="http://schemas.microsoft.com/office/drawing/2014/main" id="{19C623F8-24F4-CAC1-0E17-5933737B7C6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877050" y="3213100"/>
            <a:ext cx="214313" cy="1943100"/>
          </a:xfrm>
          <a:prstGeom prst="line">
            <a:avLst/>
          </a:prstGeom>
          <a:noFill/>
          <a:ln w="57150" cmpd="sng">
            <a:solidFill>
              <a:srgbClr val="008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80" name="PB8"/>
          <p:cNvSpPr/>
          <p:nvPr/>
        </p:nvSpPr>
        <p:spPr>
          <a:xfrm>
            <a:off x="0" y="6839712"/>
            <a:ext cx="178419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1281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C741A96-FD5D-7924-1C98-893E91167B4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04800" y="609600"/>
            <a:ext cx="8458200" cy="990600"/>
          </a:xfrm>
        </p:spPr>
        <p:txBody>
          <a:bodyPr/>
          <a:lstStyle/>
          <a:p>
            <a:pPr eaLnBrk="1" hangingPunct="1"/>
            <a:r>
              <a:rPr lang="zh-CN" altLang="zh-CN" sz="3200" b="1">
                <a:solidFill>
                  <a:srgbClr val="F9201B"/>
                </a:solidFill>
              </a:rPr>
              <a:t>股静脉、锁骨下静脉、颈内静脉插管比较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77C28804-0662-DAD7-AB1B-C0EB80B67429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28600" y="1676400"/>
            <a:ext cx="8736013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3000"/>
              <a:t>	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400"/>
              <a:t>                    </a:t>
            </a:r>
            <a:r>
              <a:rPr lang="zh-CN" altLang="en-US" sz="2800" b="1"/>
              <a:t>股静脉       锁骨下静脉	      颈内静脉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/>
              <a:t> 保留时间      </a:t>
            </a:r>
            <a:r>
              <a:rPr lang="en-US" altLang="zh-CN" sz="2400" b="1">
                <a:latin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</a:rPr>
              <a:t>周	              </a:t>
            </a:r>
            <a:r>
              <a:rPr lang="en-US" altLang="zh-CN" sz="2400" b="1">
                <a:latin typeface="Times New Roman" panose="02020603050405020304" pitchFamily="18" charset="0"/>
              </a:rPr>
              <a:t>? (</a:t>
            </a:r>
            <a:r>
              <a:rPr lang="zh-CN" altLang="en-US" sz="2400" b="1">
                <a:latin typeface="Times New Roman" panose="02020603050405020304" pitchFamily="18" charset="0"/>
              </a:rPr>
              <a:t>数周</a:t>
            </a:r>
            <a:r>
              <a:rPr lang="en-US" altLang="zh-CN" sz="2400" b="1">
                <a:latin typeface="Times New Roman" panose="02020603050405020304" pitchFamily="18" charset="0"/>
              </a:rPr>
              <a:t>)                     6</a:t>
            </a:r>
            <a:r>
              <a:rPr lang="zh-CN" altLang="en-US" sz="2400" b="1">
                <a:latin typeface="Times New Roman" panose="02020603050405020304" pitchFamily="18" charset="0"/>
              </a:rPr>
              <a:t>周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</a:rPr>
              <a:t> 活动受限       受限	              不受限	</a:t>
            </a:r>
            <a:r>
              <a:rPr lang="zh-CN" altLang="en-US" sz="2400" b="1"/>
              <a:t>      不受限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/>
              <a:t> 透析地点     住院	           可门诊	      可门诊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/>
              <a:t> 技术难度      易	            难	                 中等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/>
              <a:t> 并发症       轻</a:t>
            </a:r>
            <a:r>
              <a:rPr lang="zh-CN" altLang="en-US" sz="2400" b="1">
                <a:latin typeface="宋体" panose="02010600030101010101" pitchFamily="2" charset="-122"/>
              </a:rPr>
              <a:t>、</a:t>
            </a:r>
            <a:r>
              <a:rPr lang="zh-CN" altLang="en-US" sz="2400" b="1"/>
              <a:t>少          严重</a:t>
            </a:r>
            <a:r>
              <a:rPr lang="zh-CN" altLang="en-US" sz="2400" b="1">
                <a:latin typeface="宋体" panose="02010600030101010101" pitchFamily="2" charset="-122"/>
              </a:rPr>
              <a:t>、</a:t>
            </a:r>
            <a:r>
              <a:rPr lang="zh-CN" altLang="en-US" sz="2400" b="1"/>
              <a:t>血气胸</a:t>
            </a:r>
            <a:r>
              <a:rPr lang="zh-CN" altLang="en-US" sz="2400" b="1">
                <a:latin typeface="宋体" panose="02010600030101010101" pitchFamily="2" charset="-122"/>
              </a:rPr>
              <a:t>     </a:t>
            </a:r>
            <a:r>
              <a:rPr lang="zh-CN" altLang="en-US" sz="2400" b="1"/>
              <a:t>较轻</a:t>
            </a:r>
            <a:r>
              <a:rPr lang="zh-CN" altLang="en-US" sz="2400" b="1">
                <a:latin typeface="宋体" panose="02010600030101010101" pitchFamily="2" charset="-122"/>
              </a:rPr>
              <a:t>、</a:t>
            </a:r>
            <a:r>
              <a:rPr lang="zh-CN" altLang="en-US" sz="2400" b="1"/>
              <a:t>血气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/>
              <a:t> 感染率         高	           低	                    低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400" b="1"/>
              <a:t> 血流量         低	         较高	</a:t>
            </a:r>
            <a:r>
              <a:rPr lang="zh-CN" altLang="en-US" sz="3000" b="1"/>
              <a:t>               </a:t>
            </a:r>
            <a:r>
              <a:rPr lang="zh-CN" altLang="en-US" sz="2400" b="1"/>
              <a:t>高   </a:t>
            </a:r>
            <a:r>
              <a:rPr lang="zh-CN" altLang="en-US" sz="3000"/>
              <a:t>			</a:t>
            </a:r>
          </a:p>
        </p:txBody>
      </p:sp>
      <p:sp>
        <p:nvSpPr>
          <p:cNvPr id="12292" name="Line 4">
            <a:extLst>
              <a:ext uri="{FF2B5EF4-FFF2-40B4-BE49-F238E27FC236}">
                <a16:creationId xmlns:a16="http://schemas.microsoft.com/office/drawing/2014/main" id="{8C5EE7DA-998C-206C-1FED-A88A2515A4D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989138"/>
            <a:ext cx="8305800" cy="0"/>
          </a:xfrm>
          <a:prstGeom prst="line">
            <a:avLst/>
          </a:prstGeom>
          <a:noFill/>
          <a:ln w="38100" cmpd="sng">
            <a:solidFill>
              <a:srgbClr val="FF33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93" name="Line 5">
            <a:extLst>
              <a:ext uri="{FF2B5EF4-FFF2-40B4-BE49-F238E27FC236}">
                <a16:creationId xmlns:a16="http://schemas.microsoft.com/office/drawing/2014/main" id="{2B28ADA7-F6D3-AFD5-070A-7B63A050E853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2636838"/>
            <a:ext cx="8305800" cy="0"/>
          </a:xfrm>
          <a:prstGeom prst="line">
            <a:avLst/>
          </a:prstGeom>
          <a:noFill/>
          <a:ln w="38100" cmpd="sng">
            <a:solidFill>
              <a:srgbClr val="FF33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94" name="Line 6">
            <a:extLst>
              <a:ext uri="{FF2B5EF4-FFF2-40B4-BE49-F238E27FC236}">
                <a16:creationId xmlns:a16="http://schemas.microsoft.com/office/drawing/2014/main" id="{AE27BFD5-AE09-171C-5CF7-CFA55DEAF46E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" y="6248400"/>
            <a:ext cx="8153400" cy="0"/>
          </a:xfrm>
          <a:prstGeom prst="line">
            <a:avLst/>
          </a:prstGeom>
          <a:noFill/>
          <a:ln w="38100" cmpd="sng">
            <a:solidFill>
              <a:srgbClr val="FF33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95" name="PB9"/>
          <p:cNvSpPr/>
          <p:nvPr/>
        </p:nvSpPr>
        <p:spPr>
          <a:xfrm>
            <a:off x="0" y="6839712"/>
            <a:ext cx="200721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2296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灯片编号占位符 4">
            <a:extLst>
              <a:ext uri="{FF2B5EF4-FFF2-40B4-BE49-F238E27FC236}">
                <a16:creationId xmlns:a16="http://schemas.microsoft.com/office/drawing/2014/main" id="{0CBB4FB9-B288-C8E2-BB09-8E1CBFD66C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34AB006D-69FB-459E-B9FC-94D1BDAA8D2A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10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F48342A8-7F18-50F8-5E76-3634ADE18AAB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517525" y="836613"/>
            <a:ext cx="5735638" cy="863600"/>
          </a:xfrm>
        </p:spPr>
        <p:txBody>
          <a:bodyPr/>
          <a:lstStyle/>
          <a:p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. 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临时性血管通路的使用策略</a:t>
            </a:r>
            <a:r>
              <a:rPr lang="zh-CN" altLang="en-US" sz="2800" b="1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879555F2-B721-7CF7-BB45-E81AC556F3A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331913" y="1916113"/>
            <a:ext cx="6049962" cy="3455987"/>
          </a:xfrm>
        </p:spPr>
        <p:txBody>
          <a:bodyPr/>
          <a:lstStyle/>
          <a:p>
            <a:pPr>
              <a:lnSpc>
                <a:spcPct val="185000"/>
              </a:lnSpc>
            </a:pPr>
            <a:r>
              <a:rPr lang="zh-CN" altLang="zh-CN" sz="2400" b="1">
                <a:latin typeface="宋体" panose="02010600030101010101" pitchFamily="2" charset="-122"/>
              </a:rPr>
              <a:t>已不使用动静脉外瘘；</a:t>
            </a:r>
          </a:p>
          <a:p>
            <a:pPr>
              <a:lnSpc>
                <a:spcPct val="185000"/>
              </a:lnSpc>
            </a:pPr>
            <a:r>
              <a:rPr lang="zh-CN" altLang="zh-CN" sz="2400" b="1">
                <a:latin typeface="宋体" panose="02010600030101010101" pitchFamily="2" charset="-122"/>
              </a:rPr>
              <a:t>避免动静脉直接穿刺；</a:t>
            </a:r>
          </a:p>
          <a:p>
            <a:pPr>
              <a:lnSpc>
                <a:spcPct val="185000"/>
              </a:lnSpc>
            </a:pPr>
            <a:r>
              <a:rPr lang="zh-CN" altLang="zh-CN" sz="2400" b="1">
                <a:latin typeface="宋体" panose="02010600030101010101" pitchFamily="2" charset="-122"/>
              </a:rPr>
              <a:t>提倡使用中心静脉插管；</a:t>
            </a:r>
          </a:p>
          <a:p>
            <a:pPr>
              <a:lnSpc>
                <a:spcPct val="185000"/>
              </a:lnSpc>
            </a:pPr>
            <a:r>
              <a:rPr lang="zh-CN" altLang="zh-CN" sz="2400" b="1">
                <a:latin typeface="宋体" panose="02010600030101010101" pitchFamily="2" charset="-122"/>
              </a:rPr>
              <a:t>尽量避免锁骨下静脉插管；</a:t>
            </a:r>
          </a:p>
          <a:p>
            <a:pPr>
              <a:lnSpc>
                <a:spcPct val="185000"/>
              </a:lnSpc>
            </a:pPr>
            <a:r>
              <a:rPr lang="zh-CN" altLang="zh-CN" sz="2400" b="1">
                <a:latin typeface="宋体" panose="02010600030101010101" pitchFamily="2" charset="-122"/>
              </a:rPr>
              <a:t>右侧颈内静脉为首选的常用插管部位</a:t>
            </a:r>
            <a:r>
              <a:rPr lang="zh-CN" altLang="zh-CN" sz="2000">
                <a:latin typeface="宋体" panose="02010600030101010101" pitchFamily="2" charset="-122"/>
              </a:rPr>
              <a:t>。</a:t>
            </a:r>
          </a:p>
        </p:txBody>
      </p:sp>
      <p:sp>
        <p:nvSpPr>
          <p:cNvPr id="13317" name="PB10"/>
          <p:cNvSpPr/>
          <p:nvPr/>
        </p:nvSpPr>
        <p:spPr>
          <a:xfrm>
            <a:off x="0" y="6839712"/>
            <a:ext cx="223024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3318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血管通路-PPT课件全文共41页，当前为第10页。</a:t>
            </a:r>
          </a:p>
        </p:txBody>
      </p:sp>
    </p:spTree>
  </p:cSld>
  <p:clrMapOvr>
    <a:masterClrMapping/>
  </p:clrMapOvr>
  <p:transition advClick="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3">
            <a:extLst>
              <a:ext uri="{FF2B5EF4-FFF2-40B4-BE49-F238E27FC236}">
                <a16:creationId xmlns:a16="http://schemas.microsoft.com/office/drawing/2014/main" id="{55A42E9C-F508-3BC5-2535-C83BE388335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28625" y="1285875"/>
            <a:ext cx="8301038" cy="481171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zh-CN" altLang="en-US" b="1">
                <a:solidFill>
                  <a:srgbClr val="FF0000"/>
                </a:solidFill>
                <a:ea typeface="幼圆" panose="02010509060101010101" pitchFamily="49" charset="-122"/>
              </a:rPr>
              <a:t>二、半永久性血管通路</a:t>
            </a:r>
            <a:r>
              <a:rPr lang="zh-CN" altLang="en-US" b="1">
                <a:solidFill>
                  <a:srgbClr val="FF0000"/>
                </a:solidFill>
              </a:rPr>
              <a:t> </a:t>
            </a:r>
            <a:endParaRPr lang="en-US" altLang="zh-CN" b="1">
              <a:solidFill>
                <a:srgbClr val="FF0000"/>
              </a:solidFill>
            </a:endParaRPr>
          </a:p>
          <a:p>
            <a:pPr marL="609600" indent="-609600">
              <a:lnSpc>
                <a:spcPct val="170000"/>
              </a:lnSpc>
              <a:buFontTx/>
              <a:buNone/>
            </a:pPr>
            <a:r>
              <a:rPr lang="zh-CN" altLang="en-US" sz="2400" b="1">
                <a:solidFill>
                  <a:schemeClr val="tx2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血管通路装置  </a:t>
            </a:r>
            <a:r>
              <a:rPr lang="fr-FR" altLang="en-US" sz="2400">
                <a:latin typeface="Tahoma" panose="020b0604030504040204" pitchFamily="34" charset="0"/>
                <a:ea typeface="幼圆" panose="02010509060101010101" pitchFamily="49" charset="-122"/>
              </a:rPr>
              <a:t>Vascular Access Device</a:t>
            </a:r>
            <a:r>
              <a:rPr lang="zh-CN" altLang="en-US" sz="2400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（</a:t>
            </a:r>
            <a:r>
              <a:rPr lang="fr-FR" altLang="en-US" sz="2400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 VAD</a:t>
            </a:r>
            <a:r>
              <a:rPr lang="zh-CN" altLang="en-US" sz="2400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）  </a:t>
            </a:r>
            <a:endParaRPr lang="zh-CN" altLang="en-US" sz="2400" b="1">
              <a:solidFill>
                <a:srgbClr val="FF0000"/>
              </a:solidFill>
              <a:latin typeface="Tahoma" panose="020b0604030504040204" pitchFamily="34" charset="0"/>
              <a:ea typeface="幼圆" panose="02010509060101010101" pitchFamily="49" charset="-122"/>
            </a:endParaRPr>
          </a:p>
          <a:p>
            <a:pPr marL="609600" indent="-609600" eaLnBrk="1" hangingPunct="1">
              <a:buFontTx/>
              <a:buNone/>
            </a:pPr>
            <a:r>
              <a:rPr lang="zh-CN" altLang="en-US" sz="2400" b="1">
                <a:latin typeface="宋体" panose="02010600030101010101" pitchFamily="2" charset="-122"/>
              </a:rPr>
              <a:t>隧道带</a:t>
            </a:r>
            <a:r>
              <a:rPr lang="en-US" altLang="zh-CN" sz="2400" b="1">
                <a:latin typeface="宋体" panose="02010600030101010101" pitchFamily="2" charset="-122"/>
              </a:rPr>
              <a:t>Cuff</a:t>
            </a:r>
            <a:r>
              <a:rPr lang="zh-CN" altLang="en-US" sz="2400" b="1">
                <a:latin typeface="宋体" panose="02010600030101010101" pitchFamily="2" charset="-122"/>
              </a:rPr>
              <a:t>的中心静脉置管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graphicFrame>
        <p:nvGraphicFramePr>
          <p:cNvPr id="14339" name="Object 3">
            <a:extLst>
              <a:ext uri="{FF2B5EF4-FFF2-40B4-BE49-F238E27FC236}">
                <a16:creationId xmlns:a16="http://schemas.microsoft.com/office/drawing/2014/main" id="{CF8E75A7-3419-D2C3-5FAA-15225D89FA4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071563" y="3714750"/>
          <a:ext cx="1974850" cy="2449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3810317" imgH="5067617" progId="">
                  <p:embed/>
                </p:oleObj>
              </mc:Choice>
              <mc:Fallback>
                <p:oleObj r:id="rId2" imgW="3810317" imgH="5067617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071563" y="3714750"/>
                        <a:ext cx="1974850" cy="2449513"/>
                      </a:xfrm>
                      <a:prstGeom prst="rect">
                        <a:avLst/>
                      </a:prstGeom>
                      <a:noFill/>
                      <a:ln w="12700" cap="sq" cmpd="sng">
                        <a:solidFill>
                          <a:srgbClr val="FFFF00"/>
                        </a:solidFill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340" name="Picture 8" descr="pc-撕脱鞘">
            <a:extLst>
              <a:ext uri="{FF2B5EF4-FFF2-40B4-BE49-F238E27FC236}">
                <a16:creationId xmlns:a16="http://schemas.microsoft.com/office/drawing/2014/main" id="{38CE6F5B-CA86-53CE-BEA4-AC66071AD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00438" y="3714750"/>
            <a:ext cx="2357437" cy="250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9" descr="Duall-Lumen Catheter">
            <a:extLst>
              <a:ext uri="{FF2B5EF4-FFF2-40B4-BE49-F238E27FC236}">
                <a16:creationId xmlns:a16="http://schemas.microsoft.com/office/drawing/2014/main" id="{E5E6D716-CB94-0FF6-6FB5-F81207964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3750" y="1928813"/>
            <a:ext cx="1500188" cy="109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4" descr="permcath-R">
            <a:extLst>
              <a:ext uri="{FF2B5EF4-FFF2-40B4-BE49-F238E27FC236}">
                <a16:creationId xmlns:a16="http://schemas.microsoft.com/office/drawing/2014/main" id="{AB644868-54F4-84A9-3A7A-E83263200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5063" y="3714750"/>
            <a:ext cx="2397125" cy="2397125"/>
          </a:xfrm>
          <a:prstGeom prst="rect">
            <a:avLst/>
          </a:prstGeom>
          <a:noFill/>
          <a:ln w="9525" cmpd="sng">
            <a:solidFill>
              <a:srgbClr val="FFFF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3" name="PB11"/>
          <p:cNvSpPr/>
          <p:nvPr/>
        </p:nvSpPr>
        <p:spPr>
          <a:xfrm>
            <a:off x="0" y="6839712"/>
            <a:ext cx="245326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4344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6F596D8-3A54-7B5D-527A-4DB9A36F6126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285750" y="549275"/>
            <a:ext cx="8501063" cy="1582738"/>
          </a:xfrm>
        </p:spPr>
        <p:txBody>
          <a:bodyPr/>
          <a:lstStyle/>
          <a:p>
            <a:pPr marL="0" indent="0">
              <a:lnSpc>
                <a:spcPct val="170000"/>
              </a:lnSpc>
              <a:buFontTx/>
              <a:buNone/>
            </a:pPr>
            <a:r>
              <a:rPr lang="zh-CN" altLang="en-US" sz="2800">
                <a:solidFill>
                  <a:schemeClr val="hlink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血管通路装置  </a:t>
            </a:r>
            <a:r>
              <a:rPr lang="fr-FR" altLang="en-US" sz="2800">
                <a:latin typeface="Tahoma" panose="020b0604030504040204" pitchFamily="34" charset="0"/>
                <a:ea typeface="幼圆" panose="02010509060101010101" pitchFamily="49" charset="-122"/>
              </a:rPr>
              <a:t>Vascular Access Device</a:t>
            </a:r>
            <a:r>
              <a:rPr lang="zh-CN" altLang="en-US" sz="2800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（</a:t>
            </a:r>
            <a:r>
              <a:rPr lang="fr-FR" altLang="en-US" sz="2800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 VAD</a:t>
            </a:r>
            <a:r>
              <a:rPr lang="zh-CN" altLang="en-US" sz="2800">
                <a:solidFill>
                  <a:srgbClr val="FF0000"/>
                </a:solidFill>
                <a:latin typeface="Tahoma" panose="020b0604030504040204" pitchFamily="34" charset="0"/>
                <a:ea typeface="幼圆" panose="02010509060101010101" pitchFamily="49" charset="-122"/>
              </a:rPr>
              <a:t>）  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ea typeface="幼圆" panose="02010509060101010101" pitchFamily="49" charset="-122"/>
            </a:endParaRPr>
          </a:p>
          <a:p>
            <a:pPr marL="0" indent="0">
              <a:lnSpc>
                <a:spcPct val="170000"/>
              </a:lnSpc>
              <a:buFontTx/>
              <a:buNone/>
            </a:pPr>
            <a:endParaRPr lang="zh-CN" altLang="en-US" sz="2400">
              <a:latin typeface="Tahoma" panose="020b0604030504040204" pitchFamily="34" charset="0"/>
              <a:ea typeface="幼圆" panose="02010509060101010101" pitchFamily="49" charset="-122"/>
            </a:endParaRP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D68FBD8E-0F8E-A2E6-CBF7-328FE8D87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" y="857250"/>
            <a:ext cx="8786813" cy="468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0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endParaRPr lang="en-US" altLang="zh-CN" sz="20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  <a:p>
            <a:pPr eaLnBrk="1" hangingPunct="1">
              <a:lnSpc>
                <a:spcPct val="20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●   </a:t>
            </a: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一种完全埋置于皮下的血液透析通路（</a:t>
            </a: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subcutaneous access  devices</a:t>
            </a: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）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; </a:t>
            </a: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</a:p>
          <a:p>
            <a:pPr eaLnBrk="1" hangingPunct="1">
              <a:lnSpc>
                <a:spcPct val="20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●   </a:t>
            </a: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此类通路仍需要在皮肤定点反复穿刺，而且也需要肝素封管，因此仍然  不可避免的存在感染与血栓形成等问题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,</a:t>
            </a: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。</a:t>
            </a:r>
          </a:p>
          <a:p>
            <a:pPr eaLnBrk="1" hangingPunct="1">
              <a:lnSpc>
                <a:spcPct val="20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●   </a:t>
            </a: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</a:rPr>
              <a:t> 装置复杂，费用高。</a:t>
            </a:r>
          </a:p>
        </p:txBody>
      </p:sp>
      <p:pic>
        <p:nvPicPr>
          <p:cNvPr id="15364" name="Picture 11" descr="1">
            <a:extLst>
              <a:ext uri="{FF2B5EF4-FFF2-40B4-BE49-F238E27FC236}">
                <a16:creationId xmlns:a16="http://schemas.microsoft.com/office/drawing/2014/main" id="{A36EFCDC-DB41-D797-D31D-258D033C2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7188" y="4357688"/>
            <a:ext cx="2857500" cy="207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13" descr="lifesite">
            <a:extLst>
              <a:ext uri="{FF2B5EF4-FFF2-40B4-BE49-F238E27FC236}">
                <a16:creationId xmlns:a16="http://schemas.microsoft.com/office/drawing/2014/main" id="{E2815BE8-C48C-FF60-7BCD-1066F087F5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14750" y="4500563"/>
            <a:ext cx="1006475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12" descr="lifesite va">
            <a:extLst>
              <a:ext uri="{FF2B5EF4-FFF2-40B4-BE49-F238E27FC236}">
                <a16:creationId xmlns:a16="http://schemas.microsoft.com/office/drawing/2014/main" id="{3BFCB0BB-6978-A5C1-430C-BFA8A091F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0688" y="4500563"/>
            <a:ext cx="266382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7" name="PB12"/>
          <p:cNvSpPr/>
          <p:nvPr/>
        </p:nvSpPr>
        <p:spPr>
          <a:xfrm>
            <a:off x="0" y="6839712"/>
            <a:ext cx="267629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5368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灯片编号占位符 2">
            <a:extLst>
              <a:ext uri="{FF2B5EF4-FFF2-40B4-BE49-F238E27FC236}">
                <a16:creationId xmlns:a16="http://schemas.microsoft.com/office/drawing/2014/main" id="{4A76F29F-7D62-9374-7333-B6E8060E1F4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5C0287B7-FACF-4863-8749-87203206FFFB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13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8EE5E1C3-5BE9-3164-0020-C3628B87AFA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73238"/>
            <a:ext cx="7742237" cy="4114800"/>
          </a:xfrm>
        </p:spPr>
        <p:txBody>
          <a:bodyPr/>
          <a:lstStyle/>
          <a:p>
            <a:pPr>
              <a:lnSpc>
                <a:spcPct val="18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latin typeface="宋体" panose="02010600030101010101" pitchFamily="2" charset="-122"/>
              </a:rPr>
              <a:t>近</a:t>
            </a:r>
            <a:r>
              <a:rPr lang="en-US" altLang="zh-CN" sz="2400">
                <a:latin typeface="宋体" panose="02010600030101010101" pitchFamily="2" charset="-122"/>
              </a:rPr>
              <a:t>10</a:t>
            </a:r>
            <a:r>
              <a:rPr lang="zh-CN" altLang="en-US" sz="2400">
                <a:latin typeface="宋体" panose="02010600030101010101" pitchFamily="2" charset="-122"/>
              </a:rPr>
              <a:t>年来血管通路进展较快，最为显著的是长期性留置中心静脉导管（</a:t>
            </a:r>
            <a:r>
              <a:rPr lang="en-US" altLang="zh-CN" sz="2400">
                <a:latin typeface="宋体" panose="02010600030101010101" pitchFamily="2" charset="-122"/>
              </a:rPr>
              <a:t>cuffed</a:t>
            </a:r>
            <a:r>
              <a:rPr lang="zh-CN" altLang="en-US" sz="2400">
                <a:latin typeface="宋体" panose="02010600030101010101" pitchFamily="2" charset="-122"/>
              </a:rPr>
              <a:t>）在各国使用均有所增加。</a:t>
            </a:r>
          </a:p>
          <a:p>
            <a:pPr>
              <a:lnSpc>
                <a:spcPct val="2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sz="2400" b="1">
                <a:latin typeface="宋体" panose="02010600030101010101" pitchFamily="2" charset="-122"/>
              </a:rPr>
              <a:t>总体仍以自体</a:t>
            </a:r>
            <a:r>
              <a:rPr lang="en-US" altLang="zh-CN" sz="2400" b="1">
                <a:latin typeface="宋体" panose="02010600030101010101" pitchFamily="2" charset="-122"/>
              </a:rPr>
              <a:t>AV</a:t>
            </a:r>
            <a:r>
              <a:rPr lang="zh-CN" altLang="en-US" sz="2400" b="1">
                <a:latin typeface="宋体" panose="02010600030101010101" pitchFamily="2" charset="-122"/>
              </a:rPr>
              <a:t>内瘘为主，但存在明显国家和地区差异。</a:t>
            </a:r>
          </a:p>
        </p:txBody>
      </p:sp>
      <p:sp>
        <p:nvSpPr>
          <p:cNvPr id="17412" name="PB13"/>
          <p:cNvSpPr/>
          <p:nvPr/>
        </p:nvSpPr>
        <p:spPr>
          <a:xfrm>
            <a:off x="0" y="6839712"/>
            <a:ext cx="289931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7413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灯片编号占位符 2">
            <a:extLst>
              <a:ext uri="{FF2B5EF4-FFF2-40B4-BE49-F238E27FC236}">
                <a16:creationId xmlns:a16="http://schemas.microsoft.com/office/drawing/2014/main" id="{F9A3DD2F-3F55-B2BD-4165-6FEE8FBB2ED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B650C837-0EA3-436D-87C2-28B70FF3D877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14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8435" name="Rectangle 27">
            <a:extLst>
              <a:ext uri="{FF2B5EF4-FFF2-40B4-BE49-F238E27FC236}">
                <a16:creationId xmlns:a16="http://schemas.microsoft.com/office/drawing/2014/main" id="{54C4DBD9-C219-F366-1E06-180A982C87B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14313" y="404813"/>
            <a:ext cx="8572500" cy="1079500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110000"/>
              </a:lnSpc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长期血管通路组成</a:t>
            </a:r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DOPPS Ⅰ(96-99) Ⅱ(02-03) Ⅲ(04-06)-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来自</a:t>
            </a:r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ASN2006</a:t>
            </a:r>
          </a:p>
        </p:txBody>
      </p:sp>
      <p:graphicFrame>
        <p:nvGraphicFramePr>
          <p:cNvPr id="18436" name="Object 5">
            <a:extLst>
              <a:ext uri="{FF2B5EF4-FFF2-40B4-BE49-F238E27FC236}">
                <a16:creationId xmlns:a16="http://schemas.microsoft.com/office/drawing/2014/main" id="{F38EA83C-0E9C-9DB3-3049-4EC1DA4F9EC5}"/>
              </a:ext>
            </a:extLst>
          </p:cNvPr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582613" y="1628775"/>
          <a:ext cx="7510462" cy="3805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6966000" imgH="4275000" progId="Excel.Chart.8">
                  <p:embed/>
                </p:oleObj>
              </mc:Choice>
              <mc:Fallback>
                <p:oleObj r:id="rId2" imgW="6966000" imgH="42750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82613" y="1628775"/>
                        <a:ext cx="7510462" cy="3805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7" name="Line 10">
            <a:extLst>
              <a:ext uri="{FF2B5EF4-FFF2-40B4-BE49-F238E27FC236}">
                <a16:creationId xmlns:a16="http://schemas.microsoft.com/office/drawing/2014/main" id="{231CEE65-B6B8-73DC-876B-085CB1F8B91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43313" y="1785938"/>
            <a:ext cx="0" cy="4176712"/>
          </a:xfrm>
          <a:prstGeom prst="line">
            <a:avLst/>
          </a:prstGeom>
          <a:noFill/>
          <a:ln w="38100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8" name="Line 11">
            <a:extLst>
              <a:ext uri="{FF2B5EF4-FFF2-40B4-BE49-F238E27FC236}">
                <a16:creationId xmlns:a16="http://schemas.microsoft.com/office/drawing/2014/main" id="{325E8199-B86A-312A-8C11-81B4ED469C2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179638" y="1700213"/>
            <a:ext cx="0" cy="4249737"/>
          </a:xfrm>
          <a:prstGeom prst="line">
            <a:avLst/>
          </a:prstGeom>
          <a:noFill/>
          <a:ln w="38100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9" name="Line 12">
            <a:extLst>
              <a:ext uri="{FF2B5EF4-FFF2-40B4-BE49-F238E27FC236}">
                <a16:creationId xmlns:a16="http://schemas.microsoft.com/office/drawing/2014/main" id="{A961C333-0A55-7A04-5C35-3B74F364BD1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038725" y="1773238"/>
            <a:ext cx="0" cy="4248150"/>
          </a:xfrm>
          <a:prstGeom prst="line">
            <a:avLst/>
          </a:prstGeom>
          <a:noFill/>
          <a:ln w="38100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0" name="Line 13">
            <a:extLst>
              <a:ext uri="{FF2B5EF4-FFF2-40B4-BE49-F238E27FC236}">
                <a16:creationId xmlns:a16="http://schemas.microsoft.com/office/drawing/2014/main" id="{3A0DB154-6C44-4E7E-5942-C4E087C8DF8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99225" y="1773238"/>
            <a:ext cx="0" cy="4248150"/>
          </a:xfrm>
          <a:prstGeom prst="line">
            <a:avLst/>
          </a:prstGeom>
          <a:noFill/>
          <a:ln w="38100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1" name="Text Box 15">
            <a:extLst>
              <a:ext uri="{FF2B5EF4-FFF2-40B4-BE49-F238E27FC236}">
                <a16:creationId xmlns:a16="http://schemas.microsoft.com/office/drawing/2014/main" id="{B310B7E7-83CA-11BA-7B4A-39FA4CFA68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2613" y="5445125"/>
            <a:ext cx="183515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   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日本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2156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1723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1124</a:t>
            </a:r>
          </a:p>
        </p:txBody>
      </p:sp>
      <p:sp>
        <p:nvSpPr>
          <p:cNvPr id="18442" name="Text Box 16">
            <a:extLst>
              <a:ext uri="{FF2B5EF4-FFF2-40B4-BE49-F238E27FC236}">
                <a16:creationId xmlns:a16="http://schemas.microsoft.com/office/drawing/2014/main" id="{507499A0-4DBC-D3B9-BC59-63D4411887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5500688"/>
            <a:ext cx="1836738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意大利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556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541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414</a:t>
            </a:r>
          </a:p>
        </p:txBody>
      </p:sp>
      <p:sp>
        <p:nvSpPr>
          <p:cNvPr id="18443" name="Text Box 17">
            <a:extLst>
              <a:ext uri="{FF2B5EF4-FFF2-40B4-BE49-F238E27FC236}">
                <a16:creationId xmlns:a16="http://schemas.microsoft.com/office/drawing/2014/main" id="{5C4679B1-72F0-DE34-6D58-8B35BFD804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3313" y="5429250"/>
            <a:ext cx="1462087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 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德国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476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537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347</a:t>
            </a:r>
          </a:p>
        </p:txBody>
      </p:sp>
      <p:sp>
        <p:nvSpPr>
          <p:cNvPr id="18444" name="Text Box 18">
            <a:extLst>
              <a:ext uri="{FF2B5EF4-FFF2-40B4-BE49-F238E27FC236}">
                <a16:creationId xmlns:a16="http://schemas.microsoft.com/office/drawing/2014/main" id="{6137CF5E-5C35-E435-6C58-513CA86C31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7163" y="5445125"/>
            <a:ext cx="1262062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法国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538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484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48</a:t>
            </a:r>
          </a:p>
        </p:txBody>
      </p:sp>
      <p:sp>
        <p:nvSpPr>
          <p:cNvPr id="18445" name="Text Box 19">
            <a:extLst>
              <a:ext uri="{FF2B5EF4-FFF2-40B4-BE49-F238E27FC236}">
                <a16:creationId xmlns:a16="http://schemas.microsoft.com/office/drawing/2014/main" id="{4DB5010C-8AD4-965D-5BFF-BFB5B981B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9250" y="5445125"/>
            <a:ext cx="1835150" cy="7239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西班牙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458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575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399</a:t>
            </a:r>
          </a:p>
        </p:txBody>
      </p:sp>
      <p:sp>
        <p:nvSpPr>
          <p:cNvPr id="18446" name="Text Box 22">
            <a:extLst>
              <a:ext uri="{FF2B5EF4-FFF2-40B4-BE49-F238E27FC236}">
                <a16:creationId xmlns:a16="http://schemas.microsoft.com/office/drawing/2014/main" id="{BE455309-2A79-B194-271D-A4CDD82E0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1338" y="1844675"/>
            <a:ext cx="684212" cy="336550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导管</a:t>
            </a:r>
          </a:p>
        </p:txBody>
      </p:sp>
      <p:sp>
        <p:nvSpPr>
          <p:cNvPr id="18447" name="Text Box 23">
            <a:extLst>
              <a:ext uri="{FF2B5EF4-FFF2-40B4-BE49-F238E27FC236}">
                <a16:creationId xmlns:a16="http://schemas.microsoft.com/office/drawing/2014/main" id="{DC530D25-CE14-DE98-00FA-DAEA7A6AB4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5313" y="2857500"/>
            <a:ext cx="630237" cy="338138"/>
          </a:xfrm>
          <a:prstGeom prst="rect">
            <a:avLst/>
          </a:prstGeom>
          <a:solidFill>
            <a:srgbClr val="99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16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AVF</a:t>
            </a:r>
          </a:p>
        </p:txBody>
      </p:sp>
      <p:sp>
        <p:nvSpPr>
          <p:cNvPr id="18448" name="Text Box 24">
            <a:extLst>
              <a:ext uri="{FF2B5EF4-FFF2-40B4-BE49-F238E27FC236}">
                <a16:creationId xmlns:a16="http://schemas.microsoft.com/office/drawing/2014/main" id="{58C7C609-3157-F718-1368-FE16CF9F9E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1338" y="2420938"/>
            <a:ext cx="684212" cy="336550"/>
          </a:xfrm>
          <a:prstGeom prst="rect">
            <a:avLst/>
          </a:prstGeom>
          <a:solidFill>
            <a:srgbClr val="74225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16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AVG</a:t>
            </a:r>
          </a:p>
        </p:txBody>
      </p:sp>
      <p:sp>
        <p:nvSpPr>
          <p:cNvPr id="18449" name="PB14"/>
          <p:cNvSpPr/>
          <p:nvPr/>
        </p:nvSpPr>
        <p:spPr>
          <a:xfrm>
            <a:off x="0" y="6839712"/>
            <a:ext cx="312234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8450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灯片编号占位符 2">
            <a:extLst>
              <a:ext uri="{FF2B5EF4-FFF2-40B4-BE49-F238E27FC236}">
                <a16:creationId xmlns:a16="http://schemas.microsoft.com/office/drawing/2014/main" id="{1A8EA597-A90B-47BA-27A6-A33E672054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8F45A279-66B5-4B70-AE33-5542556ADB2B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15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9459" name="Rectangle 6">
            <a:extLst>
              <a:ext uri="{FF2B5EF4-FFF2-40B4-BE49-F238E27FC236}">
                <a16:creationId xmlns:a16="http://schemas.microsoft.com/office/drawing/2014/main" id="{819E5873-96BF-AA8C-0665-4506B004E51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4175" y="333375"/>
            <a:ext cx="8259763" cy="1079500"/>
          </a:xfrm>
          <a:solidFill>
            <a:schemeClr val="bg1"/>
          </a:solidFill>
        </p:spPr>
        <p:txBody>
          <a:bodyPr/>
          <a:lstStyle/>
          <a:p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长期血管通路组成</a:t>
            </a:r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DOPPS Ⅰ(96-99) Ⅱ(02-03) Ⅲ(04-06)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来自</a:t>
            </a:r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ASN2006</a:t>
            </a:r>
          </a:p>
        </p:txBody>
      </p:sp>
      <p:graphicFrame>
        <p:nvGraphicFramePr>
          <p:cNvPr id="19460" name="Object 5">
            <a:extLst>
              <a:ext uri="{FF2B5EF4-FFF2-40B4-BE49-F238E27FC236}">
                <a16:creationId xmlns:a16="http://schemas.microsoft.com/office/drawing/2014/main" id="{36F24E62-A716-98B1-581F-354E55F1515F}"/>
              </a:ext>
            </a:extLst>
          </p:cNvPr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450850" y="1558925"/>
          <a:ext cx="7512050" cy="4013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5526000" imgH="3645000" progId="Excel.Chart.8">
                  <p:embed/>
                </p:oleObj>
              </mc:Choice>
              <mc:Fallback>
                <p:oleObj r:id="rId2" imgW="5526000" imgH="36450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850" y="1558925"/>
                        <a:ext cx="7512050" cy="4013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1" name="Line 8">
            <a:extLst>
              <a:ext uri="{FF2B5EF4-FFF2-40B4-BE49-F238E27FC236}">
                <a16:creationId xmlns:a16="http://schemas.microsoft.com/office/drawing/2014/main" id="{9EA88C9B-31FF-2EA3-23C4-25D4C2F5A43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378075" y="1628775"/>
            <a:ext cx="0" cy="4679950"/>
          </a:xfrm>
          <a:prstGeom prst="line">
            <a:avLst/>
          </a:prstGeom>
          <a:noFill/>
          <a:ln w="38100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2" name="Line 9">
            <a:extLst>
              <a:ext uri="{FF2B5EF4-FFF2-40B4-BE49-F238E27FC236}">
                <a16:creationId xmlns:a16="http://schemas.microsoft.com/office/drawing/2014/main" id="{78FF3661-4873-557C-887A-F9828F14E57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173538" y="1700213"/>
            <a:ext cx="0" cy="4537075"/>
          </a:xfrm>
          <a:prstGeom prst="line">
            <a:avLst/>
          </a:prstGeom>
          <a:noFill/>
          <a:ln w="28575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3" name="Line 10">
            <a:extLst>
              <a:ext uri="{FF2B5EF4-FFF2-40B4-BE49-F238E27FC236}">
                <a16:creationId xmlns:a16="http://schemas.microsoft.com/office/drawing/2014/main" id="{3BC823D9-298E-45D1-7B47-EEB77FAAD3E3}"/>
              </a:ext>
            </a:extLst>
          </p:cNvPr>
          <p:cNvSpPr>
            <a:spLocks noChangeShapeType="1"/>
          </p:cNvSpPr>
          <p:nvPr/>
        </p:nvSpPr>
        <p:spPr bwMode="auto">
          <a:xfrm>
            <a:off x="5969000" y="1700213"/>
            <a:ext cx="65088" cy="4537075"/>
          </a:xfrm>
          <a:prstGeom prst="line">
            <a:avLst/>
          </a:prstGeom>
          <a:noFill/>
          <a:ln w="28575" cmpd="sng">
            <a:solidFill>
              <a:srgbClr val="008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4" name="Text Box 11">
            <a:extLst>
              <a:ext uri="{FF2B5EF4-FFF2-40B4-BE49-F238E27FC236}">
                <a16:creationId xmlns:a16="http://schemas.microsoft.com/office/drawing/2014/main" id="{6C0E6F14-DBC1-FEB7-7B2E-4711D8CDDF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2613" y="5589588"/>
            <a:ext cx="18351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  </a:t>
            </a:r>
            <a:r>
              <a:rPr lang="zh-CN" alt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英国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432</a:t>
            </a:r>
            <a:r>
              <a:rPr lang="zh-CN" alt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502</a:t>
            </a:r>
            <a:r>
              <a:rPr lang="zh-CN" alt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188</a:t>
            </a:r>
          </a:p>
        </p:txBody>
      </p:sp>
      <p:sp>
        <p:nvSpPr>
          <p:cNvPr id="19465" name="Text Box 12">
            <a:extLst>
              <a:ext uri="{FF2B5EF4-FFF2-40B4-BE49-F238E27FC236}">
                <a16:creationId xmlns:a16="http://schemas.microsoft.com/office/drawing/2014/main" id="{68FDF463-9330-FC93-3D9E-1F006FCD77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4775" y="5589588"/>
            <a:ext cx="18351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 </a:t>
            </a:r>
            <a:r>
              <a:rPr lang="zh-CN" alt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瑞典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0</a:t>
            </a:r>
            <a:r>
              <a:rPr lang="zh-CN" alt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534</a:t>
            </a:r>
            <a:r>
              <a:rPr lang="zh-CN" alt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317</a:t>
            </a:r>
          </a:p>
        </p:txBody>
      </p:sp>
      <p:sp>
        <p:nvSpPr>
          <p:cNvPr id="19466" name="Text Box 13">
            <a:extLst>
              <a:ext uri="{FF2B5EF4-FFF2-40B4-BE49-F238E27FC236}">
                <a16:creationId xmlns:a16="http://schemas.microsoft.com/office/drawing/2014/main" id="{47D66A37-D035-9DBD-0AA9-7C432EC6CE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1975" y="5589588"/>
            <a:ext cx="1835150" cy="76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</a:t>
            </a: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加拿大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0</a:t>
            </a: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546</a:t>
            </a: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319</a:t>
            </a:r>
          </a:p>
        </p:txBody>
      </p:sp>
      <p:sp>
        <p:nvSpPr>
          <p:cNvPr id="19467" name="Text Box 14">
            <a:extLst>
              <a:ext uri="{FF2B5EF4-FFF2-40B4-BE49-F238E27FC236}">
                <a16:creationId xmlns:a16="http://schemas.microsoft.com/office/drawing/2014/main" id="{B73A40D8-826C-EB51-6F7E-7C895FD794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67438" y="5589588"/>
            <a:ext cx="1835150" cy="7635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   </a:t>
            </a: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美国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3752</a:t>
            </a: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2159</a:t>
            </a: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－</a:t>
            </a:r>
            <a:r>
              <a:rPr lang="en-US" altLang="zh-CN" sz="16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903</a:t>
            </a:r>
          </a:p>
        </p:txBody>
      </p:sp>
      <p:sp>
        <p:nvSpPr>
          <p:cNvPr id="19468" name="Text Box 22">
            <a:extLst>
              <a:ext uri="{FF2B5EF4-FFF2-40B4-BE49-F238E27FC236}">
                <a16:creationId xmlns:a16="http://schemas.microsoft.com/office/drawing/2014/main" id="{C4379AC8-126D-6A90-2DA5-1467B54DB5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94663" y="2060575"/>
            <a:ext cx="684212" cy="336550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16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导管</a:t>
            </a:r>
          </a:p>
        </p:txBody>
      </p:sp>
      <p:sp>
        <p:nvSpPr>
          <p:cNvPr id="19469" name="Text Box 23">
            <a:extLst>
              <a:ext uri="{FF2B5EF4-FFF2-40B4-BE49-F238E27FC236}">
                <a16:creationId xmlns:a16="http://schemas.microsoft.com/office/drawing/2014/main" id="{6187F4C5-CD29-537F-E2C3-2F118445FD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3875" y="3071813"/>
            <a:ext cx="684213" cy="336550"/>
          </a:xfrm>
          <a:prstGeom prst="rect">
            <a:avLst/>
          </a:prstGeom>
          <a:solidFill>
            <a:srgbClr val="99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16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AVF</a:t>
            </a:r>
          </a:p>
        </p:txBody>
      </p:sp>
      <p:sp>
        <p:nvSpPr>
          <p:cNvPr id="19470" name="Text Box 24">
            <a:extLst>
              <a:ext uri="{FF2B5EF4-FFF2-40B4-BE49-F238E27FC236}">
                <a16:creationId xmlns:a16="http://schemas.microsoft.com/office/drawing/2014/main" id="{BDBA77BE-9C6D-DCA2-EF37-CC2CABDD7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3875" y="2571750"/>
            <a:ext cx="684213" cy="336550"/>
          </a:xfrm>
          <a:prstGeom prst="rect">
            <a:avLst/>
          </a:prstGeom>
          <a:solidFill>
            <a:srgbClr val="74225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16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AVG</a:t>
            </a:r>
          </a:p>
        </p:txBody>
      </p:sp>
      <p:sp>
        <p:nvSpPr>
          <p:cNvPr id="19471" name="PB15"/>
          <p:cNvSpPr/>
          <p:nvPr/>
        </p:nvSpPr>
        <p:spPr>
          <a:xfrm>
            <a:off x="0" y="6839712"/>
            <a:ext cx="334536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9472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灯片编号占位符 2">
            <a:extLst>
              <a:ext uri="{FF2B5EF4-FFF2-40B4-BE49-F238E27FC236}">
                <a16:creationId xmlns:a16="http://schemas.microsoft.com/office/drawing/2014/main" id="{E52C5D43-B3DE-3193-665B-7E1F5D42AE0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9327ABEA-0FBA-4B77-BB72-AFCE628926DF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16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AB648DB7-2F8E-BFAB-9121-364A5D45C44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71500" y="620713"/>
            <a:ext cx="5786438" cy="1143000"/>
          </a:xfrm>
        </p:spPr>
        <p:txBody>
          <a:bodyPr anchor="t"/>
          <a:lstStyle/>
          <a:p>
            <a:pPr algn="l"/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隧道带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Cuff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的中心静脉置管</a:t>
            </a:r>
            <a:b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</a:br>
            <a:r>
              <a:rPr lang="en-US" altLang="zh-CN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1.</a:t>
            </a:r>
            <a:r>
              <a:rPr lang="zh-CN" altLang="en-US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长期性导管的发展</a:t>
            </a:r>
          </a:p>
        </p:txBody>
      </p:sp>
      <p:pic>
        <p:nvPicPr>
          <p:cNvPr id="20484" name="Picture 4" descr="tesio_bio">
            <a:extLst>
              <a:ext uri="{FF2B5EF4-FFF2-40B4-BE49-F238E27FC236}">
                <a16:creationId xmlns:a16="http://schemas.microsoft.com/office/drawing/2014/main" id="{9AC7806C-1EE6-1712-ABE7-8DCAFED15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27438" y="4262438"/>
            <a:ext cx="174625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 descr="Ash-MAXID Tips">
            <a:extLst>
              <a:ext uri="{FF2B5EF4-FFF2-40B4-BE49-F238E27FC236}">
                <a16:creationId xmlns:a16="http://schemas.microsoft.com/office/drawing/2014/main" id="{5F525984-D752-7A21-91CB-17E1A629F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6013" y="3213100"/>
            <a:ext cx="174783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Rectangle 6">
            <a:extLst>
              <a:ext uri="{FF2B5EF4-FFF2-40B4-BE49-F238E27FC236}">
                <a16:creationId xmlns:a16="http://schemas.microsoft.com/office/drawing/2014/main" id="{37270306-15A7-1E83-087A-FD6F8F5E2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8688" y="2357438"/>
            <a:ext cx="18923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zh-CN" altLang="en-US" b="1"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</a:rPr>
              <a:t> </a:t>
            </a:r>
            <a:r>
              <a:rPr lang="en-US" altLang="zh-CN" sz="18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Staggered Tip</a:t>
            </a:r>
          </a:p>
        </p:txBody>
      </p:sp>
      <p:sp>
        <p:nvSpPr>
          <p:cNvPr id="20487" name="Rectangle 7">
            <a:extLst>
              <a:ext uri="{FF2B5EF4-FFF2-40B4-BE49-F238E27FC236}">
                <a16:creationId xmlns:a16="http://schemas.microsoft.com/office/drawing/2014/main" id="{F3B4C466-5AB7-16AF-8C0E-F60931713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4350" y="4414838"/>
            <a:ext cx="541338" cy="519112"/>
          </a:xfrm>
          <a:prstGeom prst="rect">
            <a:avLst/>
          </a:prstGeom>
          <a:solidFill>
            <a:srgbClr val="FF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→</a:t>
            </a:r>
          </a:p>
        </p:txBody>
      </p:sp>
      <p:sp>
        <p:nvSpPr>
          <p:cNvPr id="20488" name="Rectangle 8">
            <a:extLst>
              <a:ext uri="{FF2B5EF4-FFF2-40B4-BE49-F238E27FC236}">
                <a16:creationId xmlns:a16="http://schemas.microsoft.com/office/drawing/2014/main" id="{7F077985-8F44-D248-1FB4-847523FAAE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0838" y="1600200"/>
            <a:ext cx="992187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Split Tip</a:t>
            </a:r>
          </a:p>
        </p:txBody>
      </p:sp>
      <p:sp>
        <p:nvSpPr>
          <p:cNvPr id="20489" name="Rectangle 9">
            <a:extLst>
              <a:ext uri="{FF2B5EF4-FFF2-40B4-BE49-F238E27FC236}">
                <a16:creationId xmlns:a16="http://schemas.microsoft.com/office/drawing/2014/main" id="{614622C1-1AC6-9BE0-B535-2F5491E844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8400" y="3789363"/>
            <a:ext cx="1685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Dual Catheter</a:t>
            </a:r>
          </a:p>
        </p:txBody>
      </p:sp>
      <p:sp>
        <p:nvSpPr>
          <p:cNvPr id="20490" name="Rectangle 10">
            <a:extLst>
              <a:ext uri="{FF2B5EF4-FFF2-40B4-BE49-F238E27FC236}">
                <a16:creationId xmlns:a16="http://schemas.microsoft.com/office/drawing/2014/main" id="{27A8E2F4-59C3-4097-8688-EA4949D300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4350" y="2967038"/>
            <a:ext cx="541338" cy="519112"/>
          </a:xfrm>
          <a:prstGeom prst="rect">
            <a:avLst/>
          </a:prstGeom>
          <a:solidFill>
            <a:srgbClr val="FF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→</a:t>
            </a:r>
          </a:p>
        </p:txBody>
      </p:sp>
      <p:sp>
        <p:nvSpPr>
          <p:cNvPr id="20491" name="Rectangle 11">
            <a:extLst>
              <a:ext uri="{FF2B5EF4-FFF2-40B4-BE49-F238E27FC236}">
                <a16:creationId xmlns:a16="http://schemas.microsoft.com/office/drawing/2014/main" id="{8CB515DA-3364-0657-F12B-66603B11AE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5963" y="3716338"/>
            <a:ext cx="550862" cy="528637"/>
          </a:xfrm>
          <a:prstGeom prst="rect">
            <a:avLst/>
          </a:prstGeom>
          <a:solidFill>
            <a:srgbClr val="FF00FF"/>
          </a:solidFill>
          <a:ln w="9525" cmpd="sng">
            <a:solidFill>
              <a:srgbClr val="FF00FF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→</a:t>
            </a:r>
          </a:p>
        </p:txBody>
      </p:sp>
      <p:sp>
        <p:nvSpPr>
          <p:cNvPr id="20492" name="Rectangle 12">
            <a:extLst>
              <a:ext uri="{FF2B5EF4-FFF2-40B4-BE49-F238E27FC236}">
                <a16:creationId xmlns:a16="http://schemas.microsoft.com/office/drawing/2014/main" id="{E413819E-7027-6DA3-5CB5-D5A48C4302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8125" y="2205038"/>
            <a:ext cx="19208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Spiral</a:t>
            </a:r>
            <a:r>
              <a:rPr lang="zh-CN" altLang="en-US" sz="14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－</a:t>
            </a:r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Z Tip</a:t>
            </a:r>
          </a:p>
          <a:p>
            <a:r>
              <a:rPr lang="en-US" altLang="zh-CN" sz="14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(Tal PALINDROME)</a:t>
            </a:r>
          </a:p>
        </p:txBody>
      </p:sp>
      <p:pic>
        <p:nvPicPr>
          <p:cNvPr id="20493" name="Picture 15" descr="split tip">
            <a:extLst>
              <a:ext uri="{FF2B5EF4-FFF2-40B4-BE49-F238E27FC236}">
                <a16:creationId xmlns:a16="http://schemas.microsoft.com/office/drawing/2014/main" id="{75C9838C-C2CA-5C84-6303-47CA647A4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5375" y="2060575"/>
            <a:ext cx="2160588" cy="153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4" name="Picture 16" descr="tal palindrome">
            <a:extLst>
              <a:ext uri="{FF2B5EF4-FFF2-40B4-BE49-F238E27FC236}">
                <a16:creationId xmlns:a16="http://schemas.microsoft.com/office/drawing/2014/main" id="{17B43D35-490B-5B53-3677-A2F0DC3A4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688" y="2924175"/>
            <a:ext cx="2024062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5" name="PB16"/>
          <p:cNvSpPr/>
          <p:nvPr/>
        </p:nvSpPr>
        <p:spPr>
          <a:xfrm>
            <a:off x="0" y="6839712"/>
            <a:ext cx="35683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496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血管通路-PPT课件全文共41页，当前为第16页。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15">
            <a:extLst>
              <a:ext uri="{FF2B5EF4-FFF2-40B4-BE49-F238E27FC236}">
                <a16:creationId xmlns:a16="http://schemas.microsoft.com/office/drawing/2014/main" id="{4BD45418-0C36-F4D6-A4D3-C03DB60141B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6553200" y="6254750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fld id="{605EC303-B1BD-4A77-B47F-B7DFABB59D5E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r" eaLnBrk="1" hangingPunct="1"/>
              <a:t>17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0D50E74E-7370-FD86-6911-53E9A5B42541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827088" y="333375"/>
            <a:ext cx="7416800" cy="3455988"/>
          </a:xfrm>
        </p:spPr>
        <p:txBody>
          <a:bodyPr/>
          <a:lstStyle/>
          <a:p>
            <a:pPr marL="0" indent="0">
              <a:lnSpc>
                <a:spcPct val="180000"/>
              </a:lnSpc>
              <a:buFontTx/>
              <a:buNone/>
            </a:pPr>
            <a:r>
              <a:rPr lang="zh-CN" altLang="en-US" sz="2400">
                <a:solidFill>
                  <a:srgbClr val="FFCC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2. </a:t>
            </a:r>
            <a:r>
              <a:rPr lang="zh-CN" altLang="en-US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带</a:t>
            </a:r>
            <a:r>
              <a:rPr lang="en-US" altLang="zh-CN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Cuff</a:t>
            </a:r>
            <a:r>
              <a:rPr lang="zh-CN" altLang="en-US" sz="24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导管主要套件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　</a:t>
            </a:r>
          </a:p>
          <a:p>
            <a:pPr marL="0" indent="0">
              <a:lnSpc>
                <a:spcPct val="180000"/>
              </a:lnSpc>
              <a:buFontTx/>
              <a:buNone/>
            </a:pPr>
            <a:r>
              <a:rPr lang="zh-CN" altLang="en-US" sz="1200" b="1">
                <a:solidFill>
                  <a:srgbClr val="FFCC66"/>
                </a:solidFill>
                <a:ea typeface="黑体" panose="02010609060101010101" pitchFamily="49" charset="-122"/>
              </a:rPr>
              <a:t>    </a:t>
            </a:r>
            <a:r>
              <a:rPr lang="zh-CN" altLang="en-US" sz="1000" b="1">
                <a:solidFill>
                  <a:srgbClr val="FFCC66"/>
                </a:solidFill>
                <a:ea typeface="黑体" panose="02010609060101010101" pitchFamily="49" charset="-122"/>
              </a:rPr>
              <a:t>● </a:t>
            </a:r>
            <a:r>
              <a:rPr lang="zh-CN" altLang="en-US" sz="2000" b="1">
                <a:solidFill>
                  <a:srgbClr val="FFCC66"/>
                </a:solidFill>
                <a:ea typeface="黑体" panose="02010609060101010101" pitchFamily="49" charset="-122"/>
              </a:rPr>
              <a:t>  </a:t>
            </a:r>
            <a:r>
              <a:rPr lang="zh-CN" altLang="en-US" sz="2000" b="1">
                <a:latin typeface="宋体" panose="02010600030101010101" pitchFamily="2" charset="-122"/>
              </a:rPr>
              <a:t>软质导管</a:t>
            </a:r>
            <a:r>
              <a:rPr lang="en-US" altLang="zh-CN" sz="2000" b="1"/>
              <a:t>(silicone )</a:t>
            </a:r>
            <a:r>
              <a:rPr lang="zh-CN" altLang="en-US" sz="2000" b="1">
                <a:latin typeface="宋体" panose="02010600030101010101" pitchFamily="2" charset="-122"/>
              </a:rPr>
              <a:t>　涤纶套</a:t>
            </a:r>
            <a:r>
              <a:rPr lang="en-US" altLang="zh-CN" sz="2000" b="1"/>
              <a:t>Cuff </a:t>
            </a:r>
            <a:r>
              <a:rPr lang="en-US" altLang="zh-CN" sz="2000" b="1">
                <a:latin typeface="宋体" panose="02010600030101010101" pitchFamily="2" charset="-122"/>
              </a:rPr>
              <a:t> </a:t>
            </a:r>
            <a:r>
              <a:rPr lang="zh-CN" altLang="en-US" sz="2000" b="1">
                <a:latin typeface="宋体" panose="02010600030101010101" pitchFamily="2" charset="-122"/>
              </a:rPr>
              <a:t>缝合翼</a:t>
            </a:r>
          </a:p>
          <a:p>
            <a:pPr marL="0" indent="0">
              <a:lnSpc>
                <a:spcPct val="145000"/>
              </a:lnSpc>
              <a:buFontTx/>
              <a:buNone/>
            </a:pPr>
            <a:r>
              <a:rPr lang="zh-CN" altLang="en-US" sz="2000">
                <a:latin typeface="宋体" panose="02010600030101010101" pitchFamily="2" charset="-122"/>
              </a:rPr>
              <a:t>    附件</a:t>
            </a:r>
            <a:r>
              <a:rPr lang="en-US" altLang="zh-CN" sz="2000">
                <a:latin typeface="宋体" panose="02010600030101010101" pitchFamily="2" charset="-122"/>
              </a:rPr>
              <a:t>:  </a:t>
            </a:r>
            <a:r>
              <a:rPr lang="zh-CN" altLang="en-US" sz="2000" b="1">
                <a:solidFill>
                  <a:srgbClr val="A2243F"/>
                </a:solidFill>
                <a:latin typeface="宋体" panose="02010600030101010101" pitchFamily="2" charset="-122"/>
              </a:rPr>
              <a:t>隧道通条   </a:t>
            </a:r>
            <a:r>
              <a:rPr lang="zh-CN" altLang="en-US" sz="2000">
                <a:latin typeface="宋体" panose="02010600030101010101" pitchFamily="2" charset="-122"/>
              </a:rPr>
              <a:t>扩张器   </a:t>
            </a:r>
            <a:r>
              <a:rPr lang="zh-CN" altLang="en-US" sz="2000" b="1">
                <a:solidFill>
                  <a:srgbClr val="A2243F"/>
                </a:solidFill>
                <a:latin typeface="宋体" panose="02010600030101010101" pitchFamily="2" charset="-122"/>
              </a:rPr>
              <a:t>撕脱鞘</a:t>
            </a:r>
            <a:r>
              <a:rPr lang="en-US" altLang="zh-CN" sz="2000">
                <a:latin typeface="宋体" panose="02010600030101010101" pitchFamily="2" charset="-122"/>
              </a:rPr>
              <a:t>. </a:t>
            </a:r>
            <a:r>
              <a:rPr lang="en-US" altLang="zh-CN" sz="2000"/>
              <a:t>etc.</a:t>
            </a:r>
            <a:r>
              <a:rPr lang="en-US" altLang="zh-CN" sz="2000">
                <a:latin typeface="宋体" panose="02010600030101010101" pitchFamily="2" charset="-122"/>
              </a:rPr>
              <a:t> </a:t>
            </a:r>
          </a:p>
          <a:p>
            <a:pPr marL="0" indent="0" algn="ctr"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FF6600"/>
                </a:solidFill>
                <a:ea typeface="黑体" panose="02010609060101010101" pitchFamily="49" charset="-122"/>
              </a:rPr>
              <a:t>　　　　　</a:t>
            </a:r>
          </a:p>
        </p:txBody>
      </p:sp>
      <p:pic>
        <p:nvPicPr>
          <p:cNvPr id="21508" name="Picture 3" descr="IMG_5901">
            <a:extLst>
              <a:ext uri="{FF2B5EF4-FFF2-40B4-BE49-F238E27FC236}">
                <a16:creationId xmlns:a16="http://schemas.microsoft.com/office/drawing/2014/main" id="{F818923B-CC65-B1E9-DA64-3124C748C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913" y="2420938"/>
            <a:ext cx="2736850" cy="205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4" descr="IMG_5906">
            <a:extLst>
              <a:ext uri="{FF2B5EF4-FFF2-40B4-BE49-F238E27FC236}">
                <a16:creationId xmlns:a16="http://schemas.microsoft.com/office/drawing/2014/main" id="{56FBB8D4-4E1F-57BD-5AFF-99ACE4399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7813" y="2071688"/>
            <a:ext cx="223202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0" name="Line 5">
            <a:extLst>
              <a:ext uri="{FF2B5EF4-FFF2-40B4-BE49-F238E27FC236}">
                <a16:creationId xmlns:a16="http://schemas.microsoft.com/office/drawing/2014/main" id="{5FE28F47-3B3A-848B-C8F3-2D82DED527C4}"/>
              </a:ext>
            </a:extLst>
          </p:cNvPr>
          <p:cNvSpPr>
            <a:spLocks noChangeShapeType="1"/>
          </p:cNvSpPr>
          <p:nvPr/>
        </p:nvSpPr>
        <p:spPr bwMode="auto">
          <a:xfrm>
            <a:off x="3000375" y="2214563"/>
            <a:ext cx="2749550" cy="719137"/>
          </a:xfrm>
          <a:prstGeom prst="line">
            <a:avLst/>
          </a:prstGeom>
          <a:noFill/>
          <a:ln w="38100" cmpd="sng">
            <a:solidFill>
              <a:srgbClr val="CCFF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511" name="Picture 6">
            <a:extLst>
              <a:ext uri="{FF2B5EF4-FFF2-40B4-BE49-F238E27FC236}">
                <a16:creationId xmlns:a16="http://schemas.microsoft.com/office/drawing/2014/main" id="{E4E4B1B9-11E5-138C-CDCC-8FB5D31A9F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1214438" y="4643438"/>
            <a:ext cx="2447925" cy="145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long term Catheter-parts.wmv">
            <a:hlinkClick action="ppaction://media"/>
            <a:extLst>
              <a:ext uri="{FF2B5EF4-FFF2-40B4-BE49-F238E27FC236}">
                <a16:creationId xmlns:a16="http://schemas.microsoft.com/office/drawing/2014/main" id="{55B2E0CB-0234-FD90-DB27-E37A5AF4795F}"/>
              </a:ext>
            </a:extLst>
          </p:cNvPr>
          <p:cNvPicPr>
            <a:picLocks noRot="1" noChangeAspect="1" noChangeArrowheads="1"/>
          </p:cNvPicPr>
          <p:nvPr>
            <a:videoFile r:link="rId6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0625" y="4000500"/>
            <a:ext cx="3048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3" name="Line 10">
            <a:extLst>
              <a:ext uri="{FF2B5EF4-FFF2-40B4-BE49-F238E27FC236}">
                <a16:creationId xmlns:a16="http://schemas.microsoft.com/office/drawing/2014/main" id="{112143A8-CFD9-8CA9-AAF2-CCED329CC6E9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0463" y="2133600"/>
            <a:ext cx="796925" cy="2663825"/>
          </a:xfrm>
          <a:prstGeom prst="line">
            <a:avLst/>
          </a:prstGeom>
          <a:noFill/>
          <a:ln w="57150" cmpd="sng">
            <a:solidFill>
              <a:srgbClr val="99FF33"/>
            </a:solidFill>
            <a:prstDash val="lgDash"/>
            <a:round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14" name="PB17"/>
          <p:cNvSpPr/>
          <p:nvPr/>
        </p:nvSpPr>
        <p:spPr>
          <a:xfrm>
            <a:off x="0" y="6839712"/>
            <a:ext cx="37914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515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40" fill="hold"/>
                                        <p:tgtEl>
                                          <p:spTgt spid="215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5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15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12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21512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72CC040D-FC18-B78C-FFCE-BC95D045B46B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715963" y="404813"/>
            <a:ext cx="7778750" cy="5976937"/>
          </a:xfrm>
        </p:spPr>
        <p:txBody>
          <a:bodyPr/>
          <a:lstStyle/>
          <a:p>
            <a:pPr marL="0" indent="0">
              <a:lnSpc>
                <a:spcPct val="155000"/>
              </a:lnSpc>
              <a:buFontTx/>
              <a:buNone/>
            </a:pP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、</a:t>
            </a: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适用选择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⑴．肢体血管条件差，无法建立自体动静脉内瘘；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⑵．动静脉内瘘失败或动静脉内瘘成熟较为缓慢；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⑶．预计生存期较短的患者；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⑷．肾移植前过渡期血透患者；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⑸．患有严重的动脉血管病变、静脉闭塞患者；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⑹．低血压而不能维持</a:t>
            </a:r>
            <a:r>
              <a:rPr lang="en-US" altLang="zh-CN" sz="2000" b="1"/>
              <a:t>AVF</a:t>
            </a:r>
            <a:r>
              <a:rPr lang="zh-CN" altLang="en-US" sz="2000" b="1"/>
              <a:t>瘘管血流量的患者；心功能较差不能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        耐受动静脉内瘘分流的患者；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zh-CN" altLang="en-US" sz="2000" b="1"/>
              <a:t> ⑺</a:t>
            </a:r>
            <a:r>
              <a:rPr lang="en-US" altLang="zh-CN" sz="2000" b="1"/>
              <a:t>. </a:t>
            </a:r>
            <a:r>
              <a:rPr lang="zh-CN" altLang="en-US" sz="2000" b="1"/>
              <a:t>部分腹膜透析患者，暂停腹透，需用血液透析替代过渡；</a:t>
            </a:r>
          </a:p>
          <a:p>
            <a:pPr marL="0" indent="0">
              <a:lnSpc>
                <a:spcPct val="155000"/>
              </a:lnSpc>
              <a:buFontTx/>
              <a:buNone/>
            </a:pPr>
            <a:r>
              <a:rPr lang="en-US" altLang="zh-CN" sz="2000" b="1">
                <a:latin typeface="宋体" panose="02010600030101010101" pitchFamily="2" charset="-122"/>
              </a:rPr>
              <a:t>(8).</a:t>
            </a:r>
            <a:r>
              <a:rPr lang="zh-CN" altLang="en-US" sz="2000" b="1"/>
              <a:t>每日透析患者。</a:t>
            </a:r>
            <a:endParaRPr lang="zh-CN" altLang="en-US" sz="2000" b="1">
              <a:latin typeface="宋体" panose="02010600030101010101" pitchFamily="2" charset="-122"/>
            </a:endParaRPr>
          </a:p>
          <a:p>
            <a:pPr marL="0" indent="0" algn="ctr">
              <a:buFontTx/>
              <a:buNone/>
            </a:pPr>
            <a:endParaRPr lang="zh-CN" altLang="en-US" sz="2400" b="1"/>
          </a:p>
        </p:txBody>
      </p:sp>
      <p:sp>
        <p:nvSpPr>
          <p:cNvPr id="22531" name="PB18"/>
          <p:cNvSpPr/>
          <p:nvPr/>
        </p:nvSpPr>
        <p:spPr>
          <a:xfrm>
            <a:off x="0" y="6839712"/>
            <a:ext cx="401443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532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血管通路-PPT课件全文共41页，当前为第18页。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灯片编号占位符 4">
            <a:extLst>
              <a:ext uri="{FF2B5EF4-FFF2-40B4-BE49-F238E27FC236}">
                <a16:creationId xmlns:a16="http://schemas.microsoft.com/office/drawing/2014/main" id="{856DA0BE-E5BB-90D7-44D3-8BC1FBFE7FF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fld id="{C4EBC785-B35B-47AA-A831-839B57FD6E45}" type="slidenum">
              <a:rPr lang="zh-CN" altLang="en-US" sz="1400">
                <a:solidFill>
                  <a:schemeClr val="tx1"/>
                </a:solidFill>
                <a:latin typeface="Arial" pitchFamily="34" charset="0"/>
              </a:rPr>
              <a:pPr algn="ctr" eaLnBrk="1" hangingPunct="1"/>
              <a:t>19</a:t>
            </a:fld>
            <a:endParaRPr lang="en-US" altLang="zh-CN" sz="14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DCAFE9D2-881C-3C21-3E5A-1DE29CE1F82F}"/>
              </a:ext>
            </a:extLst>
          </p:cNvPr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1476375" y="620713"/>
            <a:ext cx="3467100" cy="1368425"/>
          </a:xfrm>
        </p:spPr>
        <p:txBody>
          <a:bodyPr/>
          <a:lstStyle/>
          <a:p>
            <a:pPr algn="l"/>
            <a:r>
              <a:rPr lang="en-US" altLang="zh-CN" sz="2800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4</a:t>
            </a:r>
            <a:r>
              <a:rPr lang="zh-CN" altLang="en-US" sz="2800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、</a:t>
            </a:r>
            <a:r>
              <a:rPr lang="en-US" altLang="zh-CN" sz="2400">
                <a:solidFill>
                  <a:srgbClr val="FFFF66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. 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病人的评估</a:t>
            </a: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:</a:t>
            </a:r>
          </a:p>
        </p:txBody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00C91C3E-DC22-BD87-4D4C-030108124B6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47813" y="1700213"/>
            <a:ext cx="5543550" cy="4525962"/>
          </a:xfrm>
        </p:spPr>
        <p:txBody>
          <a:bodyPr/>
          <a:lstStyle/>
          <a:p>
            <a:pPr>
              <a:lnSpc>
                <a:spcPct val="180000"/>
              </a:lnSpc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zh-CN" altLang="zh-CN" sz="2000" b="1">
                <a:latin typeface="Times New Roman" panose="02020603050405020304" pitchFamily="18" charset="0"/>
              </a:rPr>
              <a:t>中央静脉、</a:t>
            </a:r>
            <a:r>
              <a:rPr lang="zh-CN" altLang="zh-CN" sz="2000" b="1">
                <a:latin typeface="幼圆" panose="02010509060101010101" pitchFamily="49" charset="-122"/>
                <a:sym typeface="Monotype Sorts"/>
              </a:rPr>
              <a:t>外周静脉</a:t>
            </a:r>
            <a:r>
              <a:rPr lang="zh-CN" altLang="zh-CN" sz="2000" b="1">
                <a:latin typeface="Times New Roman" panose="02020603050405020304" pitchFamily="18" charset="0"/>
              </a:rPr>
              <a:t>插管史；</a:t>
            </a:r>
          </a:p>
          <a:p>
            <a:pPr>
              <a:lnSpc>
                <a:spcPct val="180000"/>
              </a:lnSpc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zh-CN" altLang="zh-CN" sz="2000" b="1">
                <a:latin typeface="Times New Roman" panose="02020603050405020304" pitchFamily="18" charset="0"/>
                <a:sym typeface="Monotype Sorts"/>
              </a:rPr>
              <a:t>对水肿的评估和侧支静脉检查；</a:t>
            </a:r>
            <a:endParaRPr lang="zh-CN" altLang="zh-CN" sz="2000" b="1">
              <a:latin typeface="Times New Roman" panose="02020603050405020304" pitchFamily="18" charset="0"/>
            </a:endParaRPr>
          </a:p>
          <a:p>
            <a:pPr>
              <a:lnSpc>
                <a:spcPct val="180000"/>
              </a:lnSpc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zh-CN" altLang="zh-CN" sz="2000" b="1">
                <a:latin typeface="宋体" panose="02010600030101010101" pitchFamily="2" charset="-122"/>
              </a:rPr>
              <a:t>上肢、胸部、颈部手术或外伤史；</a:t>
            </a:r>
          </a:p>
          <a:p>
            <a:pPr>
              <a:lnSpc>
                <a:spcPct val="180000"/>
              </a:lnSpc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zh-CN" altLang="zh-CN" sz="2000" b="1">
                <a:latin typeface="宋体" panose="02010600030101010101" pitchFamily="2" charset="-122"/>
                <a:sym typeface="Monotype Sorts"/>
              </a:rPr>
              <a:t>心瓣膜病变或修复手术病史；</a:t>
            </a:r>
          </a:p>
          <a:p>
            <a:pPr>
              <a:lnSpc>
                <a:spcPct val="180000"/>
              </a:lnSpc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zh-CN" altLang="zh-CN" sz="2000" b="1">
                <a:latin typeface="宋体" panose="02010600030101010101" pitchFamily="2" charset="-122"/>
                <a:sym typeface="Monotype Sorts"/>
              </a:rPr>
              <a:t>起博器使用史；</a:t>
            </a:r>
          </a:p>
          <a:p>
            <a:pPr>
              <a:lnSpc>
                <a:spcPct val="180000"/>
              </a:lnSpc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zh-CN" altLang="zh-CN" sz="2000" b="1">
                <a:latin typeface="宋体" panose="02010600030101010101" pitchFamily="2" charset="-122"/>
                <a:sym typeface="Monotype Sorts"/>
              </a:rPr>
              <a:t>抗凝治疗或凝血功能异常；</a:t>
            </a:r>
          </a:p>
          <a:p>
            <a:pPr>
              <a:lnSpc>
                <a:spcPct val="145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None/>
            </a:pPr>
            <a:endParaRPr lang="zh-CN" altLang="zh-CN" b="1">
              <a:latin typeface="Times New Roman" panose="02020603050405020304" pitchFamily="18" charset="0"/>
              <a:sym typeface="Monotype Sorts"/>
            </a:endParaRPr>
          </a:p>
        </p:txBody>
      </p:sp>
      <p:sp>
        <p:nvSpPr>
          <p:cNvPr id="24581" name="PB19"/>
          <p:cNvSpPr/>
          <p:nvPr/>
        </p:nvSpPr>
        <p:spPr>
          <a:xfrm>
            <a:off x="0" y="6839712"/>
            <a:ext cx="42374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4582" name="PageNumberTextBox1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血管通路-PPT课件全文共41页，当前为第19页。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86BEB7BD-675D-FAC8-6F4C-D2F4D1CD1B05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900113" y="881063"/>
            <a:ext cx="7885112" cy="5356225"/>
          </a:xfrm>
        </p:spPr>
        <p:txBody>
          <a:bodyPr/>
          <a:lstStyle/>
          <a:p>
            <a:pPr marL="0" indent="0">
              <a:lnSpc>
                <a:spcPct val="210000"/>
              </a:lnSpc>
              <a:buFontTx/>
              <a:buNone/>
            </a:pPr>
            <a:r>
              <a:rPr lang="en-US" altLang="zh-CN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5</a:t>
            </a:r>
            <a:r>
              <a:rPr lang="zh-CN" altLang="en-US" sz="2800" b="1">
                <a:solidFill>
                  <a:srgbClr val="FF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、相对禁忌症</a:t>
            </a:r>
          </a:p>
          <a:p>
            <a:pPr marL="0" indent="0">
              <a:lnSpc>
                <a:spcPct val="210000"/>
              </a:lnSpc>
              <a:buFontTx/>
              <a:buNone/>
            </a:pPr>
            <a:r>
              <a:rPr lang="zh-CN" altLang="en-US" sz="2000" b="1"/>
              <a:t>⑴．手术置管部位的皮肤或软组织存在破损、感染、皮疹、血肿、肿瘤；</a:t>
            </a:r>
          </a:p>
          <a:p>
            <a:pPr marL="0" indent="0">
              <a:lnSpc>
                <a:spcPct val="210000"/>
              </a:lnSpc>
              <a:buFontTx/>
              <a:buNone/>
            </a:pPr>
            <a:r>
              <a:rPr lang="zh-CN" altLang="en-US" sz="2000" b="1"/>
              <a:t>⑵．患者不能配合，不能平卧；</a:t>
            </a:r>
          </a:p>
          <a:p>
            <a:pPr marL="0" indent="0">
              <a:lnSpc>
                <a:spcPct val="210000"/>
              </a:lnSpc>
              <a:buFontTx/>
              <a:buNone/>
            </a:pPr>
            <a:r>
              <a:rPr lang="zh-CN" altLang="en-US" sz="2000" b="1"/>
              <a:t>⑶．有严重出血倾向；</a:t>
            </a:r>
          </a:p>
          <a:p>
            <a:pPr marL="0" indent="0">
              <a:lnSpc>
                <a:spcPct val="210000"/>
              </a:lnSpc>
              <a:buFontTx/>
              <a:buNone/>
            </a:pPr>
            <a:r>
              <a:rPr lang="zh-CN" altLang="en-US" sz="2000" b="1"/>
              <a:t>⑷．存在颈内静脉解剖变异或严重狭窄等；</a:t>
            </a:r>
          </a:p>
          <a:p>
            <a:pPr marL="0" indent="0">
              <a:lnSpc>
                <a:spcPct val="210000"/>
              </a:lnSpc>
              <a:buFontTx/>
              <a:buNone/>
            </a:pPr>
            <a:r>
              <a:rPr lang="zh-CN" altLang="en-US" sz="2000" b="1"/>
              <a:t>⑸．既往在预定插管血管有血栓形成史、外伤或血管 科手术史。</a:t>
            </a:r>
          </a:p>
        </p:txBody>
      </p:sp>
      <p:sp>
        <p:nvSpPr>
          <p:cNvPr id="25603" name="PB20"/>
          <p:cNvSpPr/>
          <p:nvPr/>
        </p:nvSpPr>
        <p:spPr>
          <a:xfrm>
            <a:off x="0" y="6839712"/>
            <a:ext cx="446048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5604" name="PageNumberTextBox2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400" kern="1200">
                <a:solidFill>
                  <a:schemeClr val="hlink"/>
                </a:solidFill>
                <a:latin typeface="Garamond" panose="02020404030301010803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血管通路-PPT课件全文共41页，当前为第20页。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https://d.book118.com/536031020110010050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zh-CN" sz="4400" b="0" i="0" u="none" strike="noStrike" cap="none" normalizeH="0" baseline="0" smtClean="0">
            <a:ln>
              <a:noFill/>
            </a:ln>
            <a:solidFill>
              <a:schemeClr val="hlink"/>
            </a:solidFill>
            <a:effectLst/>
            <a:latin typeface="Garamond" panose="02020404030301010803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zh-CN" sz="4400" b="0" i="0" u="none" strike="noStrike" cap="none" normalizeH="0" baseline="0" smtClean="0">
            <a:ln>
              <a:noFill/>
            </a:ln>
            <a:solidFill>
              <a:schemeClr val="hlink"/>
            </a:solidFill>
            <a:effectLst/>
            <a:latin typeface="Garamond" panose="02020404030301010803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4">
      <vt:lpstr>Arial</vt:lpstr>
      <vt:lpstr>Calibri</vt:lpstr>
      <vt:lpstr>宋体</vt:lpstr>
      <vt:lpstr>Garamond</vt:lpstr>
      <vt:lpstr>Monotype Sorts</vt:lpstr>
      <vt:lpstr>Tahoma</vt:lpstr>
      <vt:lpstr>Times New Roman</vt:lpstr>
      <vt:lpstr>幼圆</vt:lpstr>
      <vt:lpstr>Wingdings</vt:lpstr>
      <vt:lpstr>黑体</vt:lpstr>
      <vt:lpstr>等线 Light</vt:lpstr>
      <vt:lpstr>等线</vt:lpstr>
      <vt:lpstr>Office Theme</vt:lpstr>
      <vt:lpstr>PowerPoint Presentation</vt:lpstr>
      <vt:lpstr>血管通路的标准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导管尖端理想位置</vt:lpstr>
      <vt:lpstr>股静脉、锁骨下静脉、颈内静脉插管比较</vt:lpstr>
      <vt:lpstr>. 临时性血管通路的使用策略 </vt:lpstr>
      <vt:lpstr>PowerPoint Presentation</vt:lpstr>
      <vt:lpstr>PowerPoint Presentation</vt:lpstr>
      <vt:lpstr>PowerPoint Presentation</vt:lpstr>
      <vt:lpstr>长期血管通路组成DOPPS Ⅰ(96-99) Ⅱ(02-03) Ⅲ(04-06)-来自ASN2006</vt:lpstr>
      <vt:lpstr>长期血管通路组成DOPPS Ⅰ(96-99) Ⅱ(02-03) Ⅲ(04-06)来自ASN2006</vt:lpstr>
      <vt:lpstr>隧道带Cuff的中心静脉置管1.长期性导管的发展</vt:lpstr>
      <vt:lpstr>PowerPoint Presentation</vt:lpstr>
      <vt:lpstr>PowerPoint Presentation</vt:lpstr>
      <vt:lpstr>4、. 病人的评估: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2024-09-15T16:15:17.118</cp:lastPrinted>
  <dcterms:created xsi:type="dcterms:W3CDTF">2024-09-15T08:15:17Z</dcterms:created>
  <dcterms:modified xsi:type="dcterms:W3CDTF">2024-09-15T08:15:18Z</dcterms:modified>
</cp:coreProperties>
</file>