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18259-6979-4966-85C8-68A87F0AB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74850-728E-495F-8CA2-E273FF753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69960-2A96-4357-93DB-396FCCC24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AF36E-8C3F-4FE9-8CB1-1C7175E70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AE6933-F469-473C-BEF9-89DC7857F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D3B2AC-5315-44DC-9825-2ED2B4F1A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6ECF32-1BD7-437C-A72B-FF8A1E5F2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27E57-9A58-4D46-A894-F9878FDD5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86C91-54E0-41BD-9FE9-F67F99E07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DCC7E-98DA-4902-9543-38B722F2F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052CC-B66C-4F2F-9652-29428EE61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1594485"/>
            <a:ext cx="7772400" cy="10801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800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image" Target="../media/image2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7429500" y="0"/>
            <a:ext cx="1664563" cy="803672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1" y="0"/>
            <a:ext cx="7858126" cy="80367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31153" y="160468"/>
            <a:ext cx="16510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83539" y="1049417"/>
            <a:ext cx="6311900" cy="17678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04859" y="4826238"/>
            <a:ext cx="241300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200" b="0" i="0">
                <a:solidFill>
                  <a:srgbClr val="898989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25033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69900" y="1219200"/>
            <a:ext cx="4027404" cy="256222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461000" y="1206500"/>
            <a:ext cx="2971800" cy="256222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562757" y="3923210"/>
            <a:ext cx="18434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0">
                <a:latin typeface="微软雅黑"/>
                <a:cs typeface="微软雅黑"/>
              </a:rPr>
              <a:t>AlphaGo</a:t>
            </a:r>
            <a:r>
              <a:rPr sz="2000" spc="-20">
                <a:latin typeface="微软雅黑"/>
                <a:cs typeface="微软雅黑"/>
              </a:rPr>
              <a:t>与柯洁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1</a:t>
            </a:fld>
          </a:p>
        </p:txBody>
      </p:sp>
      <p:sp>
        <p:nvSpPr>
          <p:cNvPr id="5" name="object 5"/>
          <p:cNvSpPr txBox="1"/>
          <p:nvPr/>
        </p:nvSpPr>
        <p:spPr>
          <a:xfrm>
            <a:off x="5442828" y="3899581"/>
            <a:ext cx="289496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微软雅黑"/>
                <a:cs typeface="微软雅黑"/>
              </a:rPr>
              <a:t>第一个公民机器人 索菲娅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31153" y="160468"/>
            <a:ext cx="3683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科技史上的两件大事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7543" y="4443957"/>
            <a:ext cx="7962900" cy="576580"/>
          </a:xfrm>
          <a:prstGeom prst="rect">
            <a:avLst/>
          </a:prstGeom>
          <a:solidFill>
            <a:srgbClr val="0F6FC6"/>
          </a:solidFill>
          <a:ln w="25400">
            <a:solidFill>
              <a:srgbClr val="005091"/>
            </a:solidFill>
          </a:ln>
        </p:spPr>
        <p:txBody>
          <a:bodyPr vert="horz" wrap="square" lIns="0" tIns="125730" rIns="0" bIns="0" rtlCol="0">
            <a:spAutoFit/>
          </a:bodyPr>
          <a:lstStyle/>
          <a:p>
            <a:pPr marL="297815">
              <a:lnSpc>
                <a:spcPct val="100000"/>
              </a:lnSpc>
              <a:spcBef>
                <a:spcPts val="990"/>
              </a:spcBef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深度学习、蒙特卡罗树搜索、语音识别、图像识别、机器翻译</a:t>
            </a:r>
            <a:r>
              <a:rPr sz="2000" spc="-25">
                <a:solidFill>
                  <a:srgbClr val="FFFFFF"/>
                </a:solidFill>
                <a:latin typeface="宋体"/>
                <a:cs typeface="宋体"/>
              </a:rPr>
              <a:t>……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31153" y="-70999"/>
            <a:ext cx="8312150" cy="4224655"/>
          </a:xfrm>
          <a:prstGeom prst="rect">
            <a:avLst/>
          </a:prstGeom>
        </p:spPr>
        <p:txBody>
          <a:bodyPr vert="horz" wrap="square" lIns="0" tIns="2438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回顾算法的作用</a:t>
            </a:r>
            <a:endParaRPr sz="3200">
              <a:latin typeface="微软雅黑"/>
              <a:cs typeface="微软雅黑"/>
            </a:endParaRPr>
          </a:p>
          <a:p>
            <a:pPr marL="653415">
              <a:lnSpc>
                <a:spcPct val="100000"/>
              </a:lnSpc>
              <a:spcBef>
                <a:spcPts val="1825"/>
              </a:spcBef>
            </a:pPr>
            <a:r>
              <a:rPr sz="3200">
                <a:latin typeface="微软雅黑"/>
                <a:cs typeface="微软雅黑"/>
              </a:rPr>
              <a:t>算法是</a:t>
            </a:r>
            <a:r>
              <a:rPr sz="3200">
                <a:solidFill>
                  <a:srgbClr val="FF3300"/>
                </a:solidFill>
                <a:latin typeface="微软雅黑"/>
                <a:cs typeface="微软雅黑"/>
              </a:rPr>
              <a:t>对解决问题的精确描述</a:t>
            </a:r>
            <a:r>
              <a:rPr sz="3200" spc="-50"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900">
              <a:latin typeface="微软雅黑"/>
              <a:cs typeface="微软雅黑"/>
            </a:endParaRPr>
          </a:p>
          <a:p>
            <a:pPr marL="311150" marR="5080" indent="266700">
              <a:lnSpc>
                <a:spcPct val="100000"/>
              </a:lnSpc>
            </a:pPr>
            <a:r>
              <a:rPr sz="3200">
                <a:latin typeface="微软雅黑"/>
                <a:cs typeface="微软雅黑"/>
              </a:rPr>
              <a:t>算法的目的</a:t>
            </a:r>
            <a:r>
              <a:rPr sz="3200" spc="-5">
                <a:solidFill>
                  <a:srgbClr val="FF3300"/>
                </a:solidFill>
                <a:latin typeface="微软雅黑"/>
                <a:cs typeface="微软雅黑"/>
              </a:rPr>
              <a:t>是对问题进行求解，不同的问题</a:t>
            </a:r>
            <a:r>
              <a:rPr sz="3200" spc="-10">
                <a:solidFill>
                  <a:srgbClr val="FF3300"/>
                </a:solidFill>
                <a:latin typeface="微软雅黑"/>
                <a:cs typeface="微软雅黑"/>
              </a:rPr>
              <a:t>可以用不同的算法。</a:t>
            </a:r>
            <a:endParaRPr sz="3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600">
              <a:latin typeface="微软雅黑"/>
              <a:cs typeface="微软雅黑"/>
            </a:endParaRPr>
          </a:p>
          <a:p>
            <a:pPr marL="577215">
              <a:lnSpc>
                <a:spcPct val="100000"/>
              </a:lnSpc>
            </a:pPr>
            <a:r>
              <a:rPr sz="3200" spc="-5">
                <a:latin typeface="微软雅黑"/>
                <a:cs typeface="微软雅黑"/>
              </a:rPr>
              <a:t>算法在生活中无处不在。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31153" y="160468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FFFFFF"/>
                </a:solidFill>
                <a:latin typeface="微软雅黑"/>
                <a:cs typeface="微软雅黑"/>
              </a:rPr>
              <a:t>找钥匙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723766" y="824384"/>
            <a:ext cx="4279900" cy="3609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spc="-5">
                <a:latin typeface="微软雅黑"/>
                <a:cs typeface="微软雅黑"/>
              </a:rPr>
              <a:t>小明家的新房刚装修好，爸爸给他一大串外形相</a:t>
            </a:r>
            <a:r>
              <a:rPr sz="2800" spc="-50">
                <a:latin typeface="微软雅黑"/>
                <a:cs typeface="微软雅黑"/>
              </a:rPr>
              <a:t> </a:t>
            </a:r>
            <a:r>
              <a:rPr sz="2800" spc="-5">
                <a:latin typeface="微软雅黑"/>
                <a:cs typeface="微软雅黑"/>
              </a:rPr>
              <a:t>似的新钥匙，让小明把</a:t>
            </a:r>
            <a:r>
              <a:rPr sz="2800" spc="-50">
                <a:latin typeface="微软雅黑"/>
                <a:cs typeface="微软雅黑"/>
              </a:rPr>
              <a:t> </a:t>
            </a:r>
            <a:r>
              <a:rPr sz="2800" spc="-5">
                <a:latin typeface="微软雅黑"/>
                <a:cs typeface="微软雅黑"/>
              </a:rPr>
              <a:t>能够打开自己房门的钥</a:t>
            </a:r>
            <a:r>
              <a:rPr sz="2800" spc="-50">
                <a:latin typeface="微软雅黑"/>
                <a:cs typeface="微软雅黑"/>
              </a:rPr>
              <a:t> </a:t>
            </a:r>
            <a:r>
              <a:rPr sz="2800" spc="-10">
                <a:latin typeface="微软雅黑"/>
                <a:cs typeface="微软雅黑"/>
              </a:rPr>
              <a:t>匙都找出来。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sz="2550">
              <a:latin typeface="微软雅黑"/>
              <a:cs typeface="微软雅黑"/>
            </a:endParaRPr>
          </a:p>
          <a:p>
            <a:pPr marL="354965" marR="360680" indent="-342265">
              <a:lnSpc>
                <a:spcPct val="100000"/>
              </a:lnSpc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0000"/>
                </a:solidFill>
                <a:latin typeface="微软雅黑"/>
                <a:cs typeface="微软雅黑"/>
              </a:rPr>
              <a:t>小明该如何找到真正的</a:t>
            </a:r>
            <a:r>
              <a:rPr sz="2800" b="1" spc="-20">
                <a:solidFill>
                  <a:srgbClr val="FF0000"/>
                </a:solidFill>
                <a:latin typeface="微软雅黑"/>
                <a:cs typeface="微软雅黑"/>
              </a:rPr>
              <a:t>钥匙？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85800" y="1219200"/>
            <a:ext cx="3252786" cy="3234455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31153" y="160468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FFFFFF"/>
                </a:solidFill>
                <a:latin typeface="微软雅黑"/>
                <a:cs typeface="微软雅黑"/>
              </a:rPr>
              <a:t>吃喜糖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795202" y="824384"/>
            <a:ext cx="4279900" cy="31832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spc="-5">
                <a:latin typeface="微软雅黑"/>
                <a:cs typeface="微软雅黑"/>
              </a:rPr>
              <a:t>现在每家每户结婚都会</a:t>
            </a:r>
            <a:r>
              <a:rPr sz="2800" spc="-50">
                <a:latin typeface="微软雅黑"/>
                <a:cs typeface="微软雅黑"/>
              </a:rPr>
              <a:t> </a:t>
            </a:r>
            <a:r>
              <a:rPr sz="2800" spc="-5">
                <a:latin typeface="微软雅黑"/>
                <a:cs typeface="微软雅黑"/>
              </a:rPr>
              <a:t>发喜糖，而且品种很多，</a:t>
            </a:r>
            <a:r>
              <a:rPr sz="2800" spc="-10">
                <a:latin typeface="微软雅黑"/>
                <a:cs typeface="微软雅黑"/>
              </a:rPr>
              <a:t>五花八门。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sz="2550">
              <a:latin typeface="微软雅黑"/>
              <a:cs typeface="微软雅黑"/>
            </a:endParaRPr>
          </a:p>
          <a:p>
            <a:pPr marL="355600" marR="360680" indent="-342900" algn="just">
              <a:lnSpc>
                <a:spcPct val="100000"/>
              </a:lnSpc>
              <a:buSzPct val="101785"/>
              <a:buFont typeface="Arial"/>
              <a:buChar char="•"/>
              <a:tabLst>
                <a:tab pos="355600"/>
              </a:tabLst>
            </a:pPr>
            <a:r>
              <a:rPr sz="2800" b="1" spc="-5">
                <a:solidFill>
                  <a:srgbClr val="FF0000"/>
                </a:solidFill>
                <a:latin typeface="微软雅黑"/>
                <a:cs typeface="微软雅黑"/>
              </a:rPr>
              <a:t>这么多喜糖，如何把自己喜欢吃的喜糖都挑出</a:t>
            </a:r>
            <a:r>
              <a:rPr sz="2800" b="1" spc="-20">
                <a:solidFill>
                  <a:srgbClr val="FF0000"/>
                </a:solidFill>
                <a:latin typeface="微软雅黑"/>
                <a:cs typeface="微软雅黑"/>
              </a:rPr>
              <a:t>来呢？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1275556"/>
            <a:ext cx="3427412" cy="2693193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1153" y="160468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总结以上两个问题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999865" y="824384"/>
            <a:ext cx="49911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>
                <a:latin typeface="微软雅黑"/>
                <a:cs typeface="微软雅黑"/>
              </a:rPr>
              <a:t>找钥匙问题：</a:t>
            </a:r>
            <a:r>
              <a:rPr sz="2800" b="1">
                <a:solidFill>
                  <a:srgbClr val="FF3300"/>
                </a:solidFill>
                <a:latin typeface="微软雅黑"/>
                <a:cs typeface="微软雅黑"/>
              </a:rPr>
              <a:t>一个一个</a:t>
            </a:r>
            <a:r>
              <a:rPr sz="2800" spc="-20">
                <a:latin typeface="微软雅黑"/>
                <a:cs typeface="微软雅黑"/>
              </a:rPr>
              <a:t>去试，</a:t>
            </a:r>
            <a:r>
              <a:rPr sz="2800">
                <a:latin typeface="微软雅黑"/>
                <a:cs typeface="微软雅黑"/>
              </a:rPr>
              <a:t>直到把所有</a:t>
            </a:r>
            <a:r>
              <a:rPr sz="2800" b="1">
                <a:solidFill>
                  <a:srgbClr val="FF3300"/>
                </a:solidFill>
                <a:latin typeface="微软雅黑"/>
                <a:cs typeface="微软雅黑"/>
              </a:rPr>
              <a:t>适合的钥匙都</a:t>
            </a:r>
            <a:r>
              <a:rPr sz="2800" spc="-50">
                <a:latin typeface="微软雅黑"/>
                <a:cs typeface="微软雅黑"/>
              </a:rPr>
              <a:t>找 </a:t>
            </a:r>
            <a:r>
              <a:rPr sz="2800" spc="-15">
                <a:latin typeface="微软雅黑"/>
                <a:cs typeface="微软雅黑"/>
              </a:rPr>
              <a:t>到为止。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999865" y="3214016"/>
            <a:ext cx="49911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spc="-5">
                <a:latin typeface="微软雅黑"/>
                <a:cs typeface="微软雅黑"/>
              </a:rPr>
              <a:t>吃喜糖问题：把喜糖倒出来，</a:t>
            </a:r>
            <a:r>
              <a:rPr sz="2800" b="1">
                <a:solidFill>
                  <a:srgbClr val="FF3300"/>
                </a:solidFill>
                <a:latin typeface="微软雅黑"/>
                <a:cs typeface="微软雅黑"/>
              </a:rPr>
              <a:t>一颗一颗</a:t>
            </a:r>
            <a:r>
              <a:rPr sz="2800">
                <a:latin typeface="微软雅黑"/>
                <a:cs typeface="微软雅黑"/>
              </a:rPr>
              <a:t>地挑，挑出</a:t>
            </a:r>
            <a:r>
              <a:rPr sz="2800" b="1" spc="-20">
                <a:solidFill>
                  <a:srgbClr val="FF3300"/>
                </a:solidFill>
                <a:latin typeface="微软雅黑"/>
                <a:cs typeface="微软雅黑"/>
              </a:rPr>
              <a:t>自己喜</a:t>
            </a:r>
            <a:r>
              <a:rPr sz="2800" b="1" spc="-50">
                <a:solidFill>
                  <a:srgbClr val="FF3300"/>
                </a:solidFill>
                <a:latin typeface="微软雅黑"/>
                <a:cs typeface="微软雅黑"/>
              </a:rPr>
              <a:t> </a:t>
            </a:r>
            <a:r>
              <a:rPr sz="2800" b="1" spc="-10">
                <a:solidFill>
                  <a:srgbClr val="FF3300"/>
                </a:solidFill>
                <a:latin typeface="微软雅黑"/>
                <a:cs typeface="微软雅黑"/>
              </a:rPr>
              <a:t>欢的喜糖。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1193800" y="838200"/>
            <a:ext cx="2009775" cy="2002656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1117600" y="3111500"/>
            <a:ext cx="2168525" cy="1789388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算法思想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1153" y="824384"/>
            <a:ext cx="8547100" cy="27273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183515" indent="-342265">
              <a:lnSpc>
                <a:spcPct val="100000"/>
              </a:lnSpc>
              <a:spcBef>
                <a:spcPts val="100"/>
              </a:spcBef>
              <a:buSzPct val="101785"/>
              <a:buFont typeface="Arial"/>
              <a:buChar char="•"/>
              <a:tabLst>
                <a:tab pos="354965"/>
                <a:tab pos="355600"/>
                <a:tab pos="4444365"/>
              </a:tabLst>
            </a:pPr>
            <a:r>
              <a:rPr sz="2800">
                <a:latin typeface="微软雅黑"/>
                <a:cs typeface="微软雅黑"/>
              </a:rPr>
              <a:t>把问题的所有的可能解</a:t>
            </a:r>
            <a:r>
              <a:rPr sz="2800" b="1" spc="-50">
                <a:solidFill>
                  <a:srgbClr val="FF0000"/>
                </a:solidFill>
                <a:latin typeface="微软雅黑"/>
                <a:cs typeface="微软雅黑"/>
              </a:rPr>
              <a:t>一</a:t>
            </a:r>
            <a:r>
              <a:rPr sz="2800" b="1">
                <a:solidFill>
                  <a:srgbClr val="FF0000"/>
                </a:solidFill>
                <a:latin typeface="微软雅黑"/>
                <a:cs typeface="微软雅黑"/>
              </a:rPr>
              <a:t>	一地罗列</a:t>
            </a:r>
            <a:r>
              <a:rPr sz="2800">
                <a:latin typeface="微软雅黑"/>
                <a:cs typeface="微软雅黑"/>
              </a:rPr>
              <a:t>出来，并</a:t>
            </a:r>
            <a:r>
              <a:rPr sz="2800" b="1">
                <a:solidFill>
                  <a:srgbClr val="FF0000"/>
                </a:solidFill>
                <a:latin typeface="微软雅黑"/>
                <a:cs typeface="微软雅黑"/>
              </a:rPr>
              <a:t>对每</a:t>
            </a:r>
            <a:r>
              <a:rPr sz="2800" b="1" spc="-50">
                <a:solidFill>
                  <a:srgbClr val="FF0000"/>
                </a:solidFill>
                <a:latin typeface="微软雅黑"/>
                <a:cs typeface="微软雅黑"/>
              </a:rPr>
              <a:t>一</a:t>
            </a:r>
            <a:r>
              <a:rPr sz="2800" b="1">
                <a:solidFill>
                  <a:srgbClr val="FF0000"/>
                </a:solidFill>
                <a:latin typeface="微软雅黑"/>
                <a:cs typeface="微软雅黑"/>
              </a:rPr>
              <a:t>个可能解进行判断</a:t>
            </a:r>
            <a:r>
              <a:rPr sz="2800">
                <a:latin typeface="微软雅黑"/>
                <a:cs typeface="微软雅黑"/>
              </a:rPr>
              <a:t>，以确定是否是问题的</a:t>
            </a:r>
            <a:r>
              <a:rPr sz="2800" b="1">
                <a:solidFill>
                  <a:srgbClr val="FF0000"/>
                </a:solidFill>
                <a:latin typeface="微软雅黑"/>
                <a:cs typeface="微软雅黑"/>
              </a:rPr>
              <a:t>真正解</a:t>
            </a:r>
            <a:r>
              <a:rPr sz="2800" spc="-50"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sz="2550">
              <a:latin typeface="微软雅黑"/>
              <a:cs typeface="微软雅黑"/>
            </a:endParaRPr>
          </a:p>
          <a:p>
            <a:pPr marL="354965" indent="-342265">
              <a:lnSpc>
                <a:spcPct val="100000"/>
              </a:lnSpc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>
                <a:latin typeface="微软雅黑"/>
                <a:cs typeface="微软雅黑"/>
              </a:rPr>
              <a:t>这种算法就叫做</a:t>
            </a:r>
            <a:r>
              <a:rPr sz="2800">
                <a:latin typeface="MS Gothic"/>
                <a:cs typeface="MS Gothic"/>
              </a:rPr>
              <a:t>“</a:t>
            </a:r>
            <a:r>
              <a:rPr sz="2800" b="1">
                <a:solidFill>
                  <a:srgbClr val="FF0000"/>
                </a:solidFill>
                <a:latin typeface="微软雅黑"/>
                <a:cs typeface="微软雅黑"/>
              </a:rPr>
              <a:t>枚举算法</a:t>
            </a:r>
            <a:r>
              <a:rPr sz="2800">
                <a:latin typeface="MS Gothic"/>
                <a:cs typeface="MS Gothic"/>
              </a:rPr>
              <a:t>”</a:t>
            </a:r>
            <a:r>
              <a:rPr sz="2800">
                <a:latin typeface="微软雅黑"/>
                <a:cs typeface="微软雅黑"/>
              </a:rPr>
              <a:t>，又称为</a:t>
            </a:r>
            <a:r>
              <a:rPr sz="2800">
                <a:latin typeface="MS Gothic"/>
                <a:cs typeface="MS Gothic"/>
              </a:rPr>
              <a:t>“</a:t>
            </a:r>
            <a:r>
              <a:rPr sz="2800">
                <a:latin typeface="微软雅黑"/>
                <a:cs typeface="微软雅黑"/>
              </a:rPr>
              <a:t>穷举法</a:t>
            </a:r>
            <a:r>
              <a:rPr sz="2800">
                <a:latin typeface="MS Gothic"/>
                <a:cs typeface="MS Gothic"/>
              </a:rPr>
              <a:t>”</a:t>
            </a:r>
            <a:r>
              <a:rPr sz="2800" spc="-50"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  <a:p>
            <a:pPr marL="731520">
              <a:lnSpc>
                <a:spcPct val="100000"/>
              </a:lnSpc>
              <a:spcBef>
                <a:spcPts val="3130"/>
              </a:spcBef>
            </a:pPr>
            <a:r>
              <a:rPr sz="2800" b="1" spc="-25">
                <a:solidFill>
                  <a:srgbClr val="FF3300"/>
                </a:solidFill>
                <a:latin typeface="Arial"/>
                <a:cs typeface="Arial"/>
              </a:rPr>
              <a:t>m</a:t>
            </a:r>
            <a:r>
              <a:rPr sz="2800" b="1" spc="-25">
                <a:solidFill>
                  <a:srgbClr val="FF3300"/>
                </a:solidFill>
                <a:latin typeface="Microsoft JhengHei"/>
                <a:cs typeface="Microsoft JhengHei"/>
              </a:rPr>
              <a:t>é</a:t>
            </a:r>
            <a:r>
              <a:rPr sz="2800" b="1" spc="-25">
                <a:solidFill>
                  <a:srgbClr val="FF3300"/>
                </a:solidFill>
                <a:latin typeface="Arial"/>
                <a:cs typeface="Arial"/>
              </a:rPr>
              <a:t>i</a:t>
            </a:r>
            <a:endParaRPr sz="28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" y="3619500"/>
            <a:ext cx="1204490" cy="103064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2490028" y="3756987"/>
            <a:ext cx="6197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10">
                <a:solidFill>
                  <a:srgbClr val="FF3300"/>
                </a:solidFill>
                <a:latin typeface="Microsoft JhengHei"/>
                <a:cs typeface="Microsoft JhengHei"/>
              </a:rPr>
              <a:t>一一列举，逐个检验</a:t>
            </a:r>
            <a:endParaRPr sz="5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" y="0"/>
            <a:ext cx="9094470" cy="4641215"/>
            <a:chOff x="1" y="0"/>
            <a:chExt cx="9094470" cy="4641215"/>
          </a:xfrm>
        </p:grpSpPr>
        <p:sp>
          <p:nvSpPr>
            <p:cNvPr id="3" name="object 3"/>
            <p:cNvSpPr/>
            <p:nvPr/>
          </p:nvSpPr>
          <p:spPr>
            <a:xfrm>
              <a:off x="6905625" y="4357687"/>
              <a:ext cx="76200" cy="283845"/>
            </a:xfrm>
            <a:custGeom>
              <a:rect l="l" t="t" r="r" b="b"/>
              <a:pathLst>
                <a:path w="76200" h="283845">
                  <a:moveTo>
                    <a:pt x="31750" y="249078"/>
                  </a:moveTo>
                  <a:lnTo>
                    <a:pt x="44450" y="249078"/>
                  </a:lnTo>
                  <a:lnTo>
                    <a:pt x="44450" y="0"/>
                  </a:lnTo>
                  <a:lnTo>
                    <a:pt x="31750" y="0"/>
                  </a:lnTo>
                  <a:lnTo>
                    <a:pt x="31750" y="249078"/>
                  </a:lnTo>
                  <a:close/>
                </a:path>
                <a:path w="76200" h="283845">
                  <a:moveTo>
                    <a:pt x="38100" y="283369"/>
                  </a:moveTo>
                  <a:lnTo>
                    <a:pt x="76200" y="207168"/>
                  </a:lnTo>
                  <a:lnTo>
                    <a:pt x="44450" y="207168"/>
                  </a:lnTo>
                  <a:lnTo>
                    <a:pt x="44450" y="249078"/>
                  </a:lnTo>
                  <a:lnTo>
                    <a:pt x="20955" y="249078"/>
                  </a:lnTo>
                  <a:lnTo>
                    <a:pt x="38100" y="283369"/>
                  </a:lnTo>
                  <a:close/>
                </a:path>
                <a:path w="76200" h="283845">
                  <a:moveTo>
                    <a:pt x="20955" y="249078"/>
                  </a:moveTo>
                  <a:lnTo>
                    <a:pt x="31750" y="249078"/>
                  </a:lnTo>
                  <a:lnTo>
                    <a:pt x="31750" y="207168"/>
                  </a:lnTo>
                  <a:lnTo>
                    <a:pt x="0" y="207168"/>
                  </a:lnTo>
                  <a:lnTo>
                    <a:pt x="20955" y="24907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162676" y="4098132"/>
              <a:ext cx="1571625" cy="331470"/>
            </a:xfrm>
            <a:custGeom>
              <a:rect l="l" t="t" r="r" b="b"/>
              <a:pathLst>
                <a:path w="1571625" h="331470">
                  <a:moveTo>
                    <a:pt x="1257300" y="330994"/>
                  </a:moveTo>
                  <a:lnTo>
                    <a:pt x="0" y="330994"/>
                  </a:lnTo>
                  <a:lnTo>
                    <a:pt x="314325" y="0"/>
                  </a:lnTo>
                  <a:lnTo>
                    <a:pt x="1571625" y="0"/>
                  </a:lnTo>
                  <a:lnTo>
                    <a:pt x="1257300" y="330994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162676" y="4098132"/>
              <a:ext cx="1571625" cy="331470"/>
            </a:xfrm>
            <a:custGeom>
              <a:rect l="l" t="t" r="r" b="b"/>
              <a:pathLst>
                <a:path w="1571625" h="331470">
                  <a:moveTo>
                    <a:pt x="0" y="330994"/>
                  </a:moveTo>
                  <a:lnTo>
                    <a:pt x="314325" y="0"/>
                  </a:lnTo>
                  <a:lnTo>
                    <a:pt x="1571625" y="0"/>
                  </a:lnTo>
                  <a:lnTo>
                    <a:pt x="1257300" y="330994"/>
                  </a:lnTo>
                  <a:lnTo>
                    <a:pt x="0" y="330994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6326188" y="4135359"/>
            <a:ext cx="1244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10">
                <a:latin typeface="宋体"/>
                <a:cs typeface="宋体"/>
              </a:rPr>
              <a:t>输出喜糖数目</a:t>
            </a:r>
            <a:endParaRPr sz="1600">
              <a:latin typeface="宋体"/>
              <a:cs typeface="宋体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535736" y="4612481"/>
            <a:ext cx="889000" cy="340995"/>
            <a:chOff x="6535736" y="4612481"/>
            <a:chExt cx="889000" cy="340995"/>
          </a:xfrm>
        </p:grpSpPr>
        <p:sp>
          <p:nvSpPr>
            <p:cNvPr id="8" name="object 8"/>
            <p:cNvSpPr/>
            <p:nvPr/>
          </p:nvSpPr>
          <p:spPr>
            <a:xfrm>
              <a:off x="6540499" y="4617243"/>
              <a:ext cx="879475" cy="331470"/>
            </a:xfrm>
            <a:custGeom>
              <a:rect l="l" t="t" r="r" b="b"/>
              <a:pathLst>
                <a:path w="879475" h="331470">
                  <a:moveTo>
                    <a:pt x="737985" y="330994"/>
                  </a:moveTo>
                  <a:lnTo>
                    <a:pt x="141489" y="330994"/>
                  </a:lnTo>
                  <a:lnTo>
                    <a:pt x="96767" y="322556"/>
                  </a:lnTo>
                  <a:lnTo>
                    <a:pt x="57927" y="299062"/>
                  </a:lnTo>
                  <a:lnTo>
                    <a:pt x="27299" y="263237"/>
                  </a:lnTo>
                  <a:lnTo>
                    <a:pt x="7213" y="217806"/>
                  </a:lnTo>
                  <a:lnTo>
                    <a:pt x="0" y="165496"/>
                  </a:lnTo>
                  <a:lnTo>
                    <a:pt x="7213" y="113187"/>
                  </a:lnTo>
                  <a:lnTo>
                    <a:pt x="27299" y="67756"/>
                  </a:lnTo>
                  <a:lnTo>
                    <a:pt x="57927" y="31931"/>
                  </a:lnTo>
                  <a:lnTo>
                    <a:pt x="96767" y="8437"/>
                  </a:lnTo>
                  <a:lnTo>
                    <a:pt x="141490" y="0"/>
                  </a:lnTo>
                  <a:lnTo>
                    <a:pt x="737985" y="0"/>
                  </a:lnTo>
                  <a:lnTo>
                    <a:pt x="782706" y="8437"/>
                  </a:lnTo>
                  <a:lnTo>
                    <a:pt x="821546" y="31931"/>
                  </a:lnTo>
                  <a:lnTo>
                    <a:pt x="852174" y="67756"/>
                  </a:lnTo>
                  <a:lnTo>
                    <a:pt x="872260" y="113187"/>
                  </a:lnTo>
                  <a:lnTo>
                    <a:pt x="879474" y="165497"/>
                  </a:lnTo>
                  <a:lnTo>
                    <a:pt x="872260" y="217807"/>
                  </a:lnTo>
                  <a:lnTo>
                    <a:pt x="852174" y="263237"/>
                  </a:lnTo>
                  <a:lnTo>
                    <a:pt x="821546" y="299062"/>
                  </a:lnTo>
                  <a:lnTo>
                    <a:pt x="782705" y="322556"/>
                  </a:lnTo>
                  <a:lnTo>
                    <a:pt x="737985" y="330994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40499" y="4617243"/>
              <a:ext cx="879475" cy="331470"/>
            </a:xfrm>
            <a:custGeom>
              <a:rect l="l" t="t" r="r" b="b"/>
              <a:pathLst>
                <a:path w="879475" h="331470">
                  <a:moveTo>
                    <a:pt x="141490" y="0"/>
                  </a:moveTo>
                  <a:lnTo>
                    <a:pt x="737985" y="0"/>
                  </a:lnTo>
                  <a:lnTo>
                    <a:pt x="782706" y="8437"/>
                  </a:lnTo>
                  <a:lnTo>
                    <a:pt x="821546" y="31931"/>
                  </a:lnTo>
                  <a:lnTo>
                    <a:pt x="852174" y="67756"/>
                  </a:lnTo>
                  <a:lnTo>
                    <a:pt x="872260" y="113187"/>
                  </a:lnTo>
                  <a:lnTo>
                    <a:pt x="879474" y="165496"/>
                  </a:lnTo>
                  <a:lnTo>
                    <a:pt x="872261" y="217806"/>
                  </a:lnTo>
                  <a:lnTo>
                    <a:pt x="852175" y="263237"/>
                  </a:lnTo>
                  <a:lnTo>
                    <a:pt x="821546" y="299062"/>
                  </a:lnTo>
                  <a:lnTo>
                    <a:pt x="782706" y="322556"/>
                  </a:lnTo>
                  <a:lnTo>
                    <a:pt x="737985" y="330994"/>
                  </a:lnTo>
                  <a:lnTo>
                    <a:pt x="141490" y="330994"/>
                  </a:lnTo>
                  <a:lnTo>
                    <a:pt x="96768" y="322556"/>
                  </a:lnTo>
                  <a:lnTo>
                    <a:pt x="57927" y="299062"/>
                  </a:lnTo>
                  <a:lnTo>
                    <a:pt x="27299" y="263237"/>
                  </a:lnTo>
                  <a:lnTo>
                    <a:pt x="7213" y="217807"/>
                  </a:lnTo>
                  <a:lnTo>
                    <a:pt x="0" y="165497"/>
                  </a:lnTo>
                  <a:lnTo>
                    <a:pt x="7213" y="113187"/>
                  </a:lnTo>
                  <a:lnTo>
                    <a:pt x="27299" y="67756"/>
                  </a:lnTo>
                  <a:lnTo>
                    <a:pt x="57927" y="31931"/>
                  </a:lnTo>
                  <a:lnTo>
                    <a:pt x="96767" y="8437"/>
                  </a:lnTo>
                  <a:lnTo>
                    <a:pt x="141489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6764337" y="4654471"/>
            <a:ext cx="431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25">
                <a:latin typeface="宋体"/>
                <a:cs typeface="宋体"/>
              </a:rPr>
              <a:t>结束</a:t>
            </a:r>
            <a:endParaRPr sz="1600">
              <a:latin typeface="宋体"/>
              <a:cs typeface="宋体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5757862" y="1235790"/>
            <a:ext cx="1239520" cy="2421890"/>
            <a:chOff x="5757862" y="1235790"/>
            <a:chExt cx="1239520" cy="2421890"/>
          </a:xfrm>
        </p:grpSpPr>
        <p:sp>
          <p:nvSpPr>
            <p:cNvPr id="12" name="object 12"/>
            <p:cNvSpPr/>
            <p:nvPr/>
          </p:nvSpPr>
          <p:spPr>
            <a:xfrm>
              <a:off x="6921071" y="1828764"/>
              <a:ext cx="76200" cy="282575"/>
            </a:xfrm>
            <a:custGeom>
              <a:rect l="l" t="t" r="r" b="b"/>
              <a:pathLst>
                <a:path w="76200" h="282575">
                  <a:moveTo>
                    <a:pt x="31750" y="206051"/>
                  </a:moveTo>
                  <a:lnTo>
                    <a:pt x="30592" y="71"/>
                  </a:lnTo>
                  <a:lnTo>
                    <a:pt x="43291" y="0"/>
                  </a:lnTo>
                  <a:lnTo>
                    <a:pt x="44449" y="205980"/>
                  </a:lnTo>
                  <a:lnTo>
                    <a:pt x="31750" y="206051"/>
                  </a:lnTo>
                  <a:close/>
                </a:path>
                <a:path w="76200" h="282575">
                  <a:moveTo>
                    <a:pt x="55415" y="247961"/>
                  </a:moveTo>
                  <a:lnTo>
                    <a:pt x="31985" y="247961"/>
                  </a:lnTo>
                  <a:lnTo>
                    <a:pt x="44684" y="247889"/>
                  </a:lnTo>
                  <a:lnTo>
                    <a:pt x="44449" y="205980"/>
                  </a:lnTo>
                  <a:lnTo>
                    <a:pt x="76199" y="205801"/>
                  </a:lnTo>
                  <a:lnTo>
                    <a:pt x="55415" y="247961"/>
                  </a:lnTo>
                  <a:close/>
                </a:path>
                <a:path w="76200" h="282575">
                  <a:moveTo>
                    <a:pt x="31985" y="247961"/>
                  </a:moveTo>
                  <a:lnTo>
                    <a:pt x="31750" y="206051"/>
                  </a:lnTo>
                  <a:lnTo>
                    <a:pt x="44449" y="205980"/>
                  </a:lnTo>
                  <a:lnTo>
                    <a:pt x="44684" y="247889"/>
                  </a:lnTo>
                  <a:lnTo>
                    <a:pt x="31985" y="247961"/>
                  </a:lnTo>
                  <a:close/>
                </a:path>
                <a:path w="76200" h="282575">
                  <a:moveTo>
                    <a:pt x="38529" y="282214"/>
                  </a:moveTo>
                  <a:lnTo>
                    <a:pt x="0" y="206230"/>
                  </a:lnTo>
                  <a:lnTo>
                    <a:pt x="31750" y="206051"/>
                  </a:lnTo>
                  <a:lnTo>
                    <a:pt x="31985" y="247961"/>
                  </a:lnTo>
                  <a:lnTo>
                    <a:pt x="55415" y="247961"/>
                  </a:lnTo>
                  <a:lnTo>
                    <a:pt x="38529" y="28221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762625" y="2972991"/>
              <a:ext cx="628650" cy="1270"/>
            </a:xfrm>
            <a:custGeom>
              <a:rect l="l" t="t" r="r" b="b"/>
              <a:pathLst>
                <a:path w="628650" h="1269">
                  <a:moveTo>
                    <a:pt x="628650" y="0"/>
                  </a:moveTo>
                  <a:lnTo>
                    <a:pt x="0" y="119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 flipH="1">
              <a:off x="5765800" y="1272778"/>
              <a:ext cx="0" cy="2380615"/>
            </a:xfrm>
            <a:custGeom>
              <a:rect l="l" t="t" r="r" b="b"/>
              <a:pathLst>
                <a:path h="2380615">
                  <a:moveTo>
                    <a:pt x="0" y="2380059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5764200" y="1235798"/>
              <a:ext cx="1219200" cy="2174240"/>
            </a:xfrm>
            <a:custGeom>
              <a:rect l="l" t="t" r="r" b="b"/>
              <a:pathLst>
                <a:path w="1219200" h="2174240">
                  <a:moveTo>
                    <a:pt x="1154125" y="38176"/>
                  </a:moveTo>
                  <a:lnTo>
                    <a:pt x="1077963" y="0"/>
                  </a:lnTo>
                  <a:lnTo>
                    <a:pt x="1077925" y="31750"/>
                  </a:lnTo>
                  <a:lnTo>
                    <a:pt x="12" y="30632"/>
                  </a:lnTo>
                  <a:lnTo>
                    <a:pt x="0" y="43332"/>
                  </a:lnTo>
                  <a:lnTo>
                    <a:pt x="1077912" y="44450"/>
                  </a:lnTo>
                  <a:lnTo>
                    <a:pt x="1077874" y="76200"/>
                  </a:lnTo>
                  <a:lnTo>
                    <a:pt x="1141463" y="44488"/>
                  </a:lnTo>
                  <a:lnTo>
                    <a:pt x="1154125" y="38176"/>
                  </a:lnTo>
                  <a:close/>
                </a:path>
                <a:path w="1219200" h="2174240">
                  <a:moveTo>
                    <a:pt x="1218780" y="2097747"/>
                  </a:moveTo>
                  <a:lnTo>
                    <a:pt x="1187030" y="2097925"/>
                  </a:lnTo>
                  <a:lnTo>
                    <a:pt x="1185862" y="1891944"/>
                  </a:lnTo>
                  <a:lnTo>
                    <a:pt x="1173175" y="1892020"/>
                  </a:lnTo>
                  <a:lnTo>
                    <a:pt x="1174330" y="2098001"/>
                  </a:lnTo>
                  <a:lnTo>
                    <a:pt x="1142580" y="2098179"/>
                  </a:lnTo>
                  <a:lnTo>
                    <a:pt x="1181112" y="2174163"/>
                  </a:lnTo>
                  <a:lnTo>
                    <a:pt x="1197991" y="2139899"/>
                  </a:lnTo>
                  <a:lnTo>
                    <a:pt x="1218780" y="2097747"/>
                  </a:lnTo>
                  <a:close/>
                </a:path>
                <a:path w="1219200" h="2174240">
                  <a:moveTo>
                    <a:pt x="1218780" y="1400035"/>
                  </a:moveTo>
                  <a:lnTo>
                    <a:pt x="1187030" y="1400213"/>
                  </a:lnTo>
                  <a:lnTo>
                    <a:pt x="1185862" y="1193050"/>
                  </a:lnTo>
                  <a:lnTo>
                    <a:pt x="1173175" y="1193114"/>
                  </a:lnTo>
                  <a:lnTo>
                    <a:pt x="1174330" y="1400289"/>
                  </a:lnTo>
                  <a:lnTo>
                    <a:pt x="1142580" y="1400467"/>
                  </a:lnTo>
                  <a:lnTo>
                    <a:pt x="1181112" y="1476451"/>
                  </a:lnTo>
                  <a:lnTo>
                    <a:pt x="1197991" y="1442199"/>
                  </a:lnTo>
                  <a:lnTo>
                    <a:pt x="1218780" y="140003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6033453" y="2796801"/>
            <a:ext cx="17272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Arial"/>
                <a:cs typeface="Arial"/>
              </a:rPr>
              <a:t>N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6373812" y="1393031"/>
            <a:ext cx="1141730" cy="528955"/>
            <a:chOff x="6373812" y="1393031"/>
            <a:chExt cx="1141730" cy="528955"/>
          </a:xfrm>
        </p:grpSpPr>
        <p:sp>
          <p:nvSpPr>
            <p:cNvPr id="18" name="object 18"/>
            <p:cNvSpPr/>
            <p:nvPr/>
          </p:nvSpPr>
          <p:spPr>
            <a:xfrm>
              <a:off x="6378574" y="1397794"/>
              <a:ext cx="1132205" cy="519430"/>
            </a:xfrm>
            <a:custGeom>
              <a:rect l="l" t="t" r="r" b="b"/>
              <a:pathLst>
                <a:path w="1132204" h="519430">
                  <a:moveTo>
                    <a:pt x="565944" y="519112"/>
                  </a:moveTo>
                  <a:lnTo>
                    <a:pt x="0" y="259556"/>
                  </a:lnTo>
                  <a:lnTo>
                    <a:pt x="565944" y="0"/>
                  </a:lnTo>
                  <a:lnTo>
                    <a:pt x="1131887" y="259556"/>
                  </a:lnTo>
                  <a:lnTo>
                    <a:pt x="565944" y="519112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6378574" y="1397794"/>
              <a:ext cx="1132205" cy="519430"/>
            </a:xfrm>
            <a:custGeom>
              <a:rect l="l" t="t" r="r" b="b"/>
              <a:pathLst>
                <a:path w="1132204" h="519430">
                  <a:moveTo>
                    <a:pt x="0" y="259556"/>
                  </a:moveTo>
                  <a:lnTo>
                    <a:pt x="565944" y="0"/>
                  </a:lnTo>
                  <a:lnTo>
                    <a:pt x="1131887" y="259556"/>
                  </a:lnTo>
                  <a:lnTo>
                    <a:pt x="565944" y="519112"/>
                  </a:lnTo>
                  <a:lnTo>
                    <a:pt x="0" y="25955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6464299" y="1549000"/>
            <a:ext cx="9607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宋体"/>
                <a:cs typeface="宋体"/>
              </a:rPr>
              <a:t>剩余喜糖</a:t>
            </a:r>
            <a:r>
              <a:rPr sz="1200" spc="-25">
                <a:latin typeface="Arial"/>
                <a:cs typeface="Arial"/>
              </a:rPr>
              <a:t>&gt;0</a:t>
            </a:r>
            <a:r>
              <a:rPr sz="1200" spc="-25">
                <a:latin typeface="宋体"/>
                <a:cs typeface="宋体"/>
              </a:rPr>
              <a:t>？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6472239" y="891778"/>
            <a:ext cx="889000" cy="504190"/>
            <a:chOff x="6472239" y="891778"/>
            <a:chExt cx="889000" cy="504190"/>
          </a:xfrm>
        </p:grpSpPr>
        <p:sp>
          <p:nvSpPr>
            <p:cNvPr id="22" name="object 22"/>
            <p:cNvSpPr/>
            <p:nvPr/>
          </p:nvSpPr>
          <p:spPr>
            <a:xfrm>
              <a:off x="6906785" y="1112008"/>
              <a:ext cx="76200" cy="283845"/>
            </a:xfrm>
            <a:custGeom>
              <a:rect l="l" t="t" r="r" b="b"/>
              <a:pathLst>
                <a:path w="76200" h="283844">
                  <a:moveTo>
                    <a:pt x="31750" y="207241"/>
                  </a:moveTo>
                  <a:lnTo>
                    <a:pt x="30589" y="71"/>
                  </a:lnTo>
                  <a:lnTo>
                    <a:pt x="43288" y="0"/>
                  </a:lnTo>
                  <a:lnTo>
                    <a:pt x="44449" y="207170"/>
                  </a:lnTo>
                  <a:lnTo>
                    <a:pt x="31750" y="207241"/>
                  </a:lnTo>
                  <a:close/>
                </a:path>
                <a:path w="76200" h="283844">
                  <a:moveTo>
                    <a:pt x="55414" y="249150"/>
                  </a:moveTo>
                  <a:lnTo>
                    <a:pt x="31984" y="249150"/>
                  </a:lnTo>
                  <a:lnTo>
                    <a:pt x="44684" y="249079"/>
                  </a:lnTo>
                  <a:lnTo>
                    <a:pt x="44449" y="207170"/>
                  </a:lnTo>
                  <a:lnTo>
                    <a:pt x="76199" y="206991"/>
                  </a:lnTo>
                  <a:lnTo>
                    <a:pt x="55414" y="249150"/>
                  </a:lnTo>
                  <a:close/>
                </a:path>
                <a:path w="76200" h="283844">
                  <a:moveTo>
                    <a:pt x="31984" y="249150"/>
                  </a:moveTo>
                  <a:lnTo>
                    <a:pt x="31750" y="207241"/>
                  </a:lnTo>
                  <a:lnTo>
                    <a:pt x="44449" y="207170"/>
                  </a:lnTo>
                  <a:lnTo>
                    <a:pt x="44684" y="249079"/>
                  </a:lnTo>
                  <a:lnTo>
                    <a:pt x="31984" y="249150"/>
                  </a:lnTo>
                  <a:close/>
                </a:path>
                <a:path w="76200" h="283844">
                  <a:moveTo>
                    <a:pt x="38527" y="283404"/>
                  </a:moveTo>
                  <a:lnTo>
                    <a:pt x="0" y="207419"/>
                  </a:lnTo>
                  <a:lnTo>
                    <a:pt x="31750" y="207241"/>
                  </a:lnTo>
                  <a:lnTo>
                    <a:pt x="31984" y="249150"/>
                  </a:lnTo>
                  <a:lnTo>
                    <a:pt x="55414" y="249150"/>
                  </a:lnTo>
                  <a:lnTo>
                    <a:pt x="38527" y="28340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6477001" y="896541"/>
              <a:ext cx="879475" cy="330200"/>
            </a:xfrm>
            <a:custGeom>
              <a:rect l="l" t="t" r="r" b="b"/>
              <a:pathLst>
                <a:path w="879475" h="330200">
                  <a:moveTo>
                    <a:pt x="141489" y="329803"/>
                  </a:moveTo>
                  <a:lnTo>
                    <a:pt x="96767" y="321396"/>
                  </a:lnTo>
                  <a:lnTo>
                    <a:pt x="57927" y="297986"/>
                  </a:lnTo>
                  <a:lnTo>
                    <a:pt x="27299" y="262289"/>
                  </a:lnTo>
                  <a:lnTo>
                    <a:pt x="7213" y="217022"/>
                  </a:lnTo>
                  <a:lnTo>
                    <a:pt x="0" y="164901"/>
                  </a:lnTo>
                  <a:lnTo>
                    <a:pt x="7213" y="112779"/>
                  </a:lnTo>
                  <a:lnTo>
                    <a:pt x="27299" y="67512"/>
                  </a:lnTo>
                  <a:lnTo>
                    <a:pt x="57927" y="31816"/>
                  </a:lnTo>
                  <a:lnTo>
                    <a:pt x="96768" y="8406"/>
                  </a:lnTo>
                  <a:lnTo>
                    <a:pt x="141488" y="0"/>
                  </a:lnTo>
                  <a:lnTo>
                    <a:pt x="737984" y="0"/>
                  </a:lnTo>
                  <a:lnTo>
                    <a:pt x="782705" y="8406"/>
                  </a:lnTo>
                  <a:lnTo>
                    <a:pt x="821545" y="31816"/>
                  </a:lnTo>
                  <a:lnTo>
                    <a:pt x="852174" y="67512"/>
                  </a:lnTo>
                  <a:lnTo>
                    <a:pt x="872260" y="112780"/>
                  </a:lnTo>
                  <a:lnTo>
                    <a:pt x="879473" y="164901"/>
                  </a:lnTo>
                  <a:lnTo>
                    <a:pt x="872259" y="217023"/>
                  </a:lnTo>
                  <a:lnTo>
                    <a:pt x="852173" y="262290"/>
                  </a:lnTo>
                  <a:lnTo>
                    <a:pt x="821545" y="297986"/>
                  </a:lnTo>
                  <a:lnTo>
                    <a:pt x="782704" y="321396"/>
                  </a:lnTo>
                  <a:lnTo>
                    <a:pt x="737984" y="329802"/>
                  </a:lnTo>
                  <a:lnTo>
                    <a:pt x="141489" y="329803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6477001" y="896540"/>
              <a:ext cx="879475" cy="330200"/>
            </a:xfrm>
            <a:custGeom>
              <a:rect l="l" t="t" r="r" b="b"/>
              <a:pathLst>
                <a:path w="879475" h="330200">
                  <a:moveTo>
                    <a:pt x="141489" y="0"/>
                  </a:moveTo>
                  <a:lnTo>
                    <a:pt x="737985" y="0"/>
                  </a:lnTo>
                  <a:lnTo>
                    <a:pt x="782705" y="8406"/>
                  </a:lnTo>
                  <a:lnTo>
                    <a:pt x="821545" y="31816"/>
                  </a:lnTo>
                  <a:lnTo>
                    <a:pt x="852174" y="67512"/>
                  </a:lnTo>
                  <a:lnTo>
                    <a:pt x="872260" y="112779"/>
                  </a:lnTo>
                  <a:lnTo>
                    <a:pt x="879473" y="164901"/>
                  </a:lnTo>
                  <a:lnTo>
                    <a:pt x="872260" y="217022"/>
                  </a:lnTo>
                  <a:lnTo>
                    <a:pt x="852174" y="262289"/>
                  </a:lnTo>
                  <a:lnTo>
                    <a:pt x="821546" y="297986"/>
                  </a:lnTo>
                  <a:lnTo>
                    <a:pt x="782705" y="321396"/>
                  </a:lnTo>
                  <a:lnTo>
                    <a:pt x="737984" y="329803"/>
                  </a:lnTo>
                  <a:lnTo>
                    <a:pt x="141489" y="329803"/>
                  </a:lnTo>
                  <a:lnTo>
                    <a:pt x="96768" y="321396"/>
                  </a:lnTo>
                  <a:lnTo>
                    <a:pt x="57927" y="297986"/>
                  </a:lnTo>
                  <a:lnTo>
                    <a:pt x="27299" y="262290"/>
                  </a:lnTo>
                  <a:lnTo>
                    <a:pt x="7213" y="217023"/>
                  </a:lnTo>
                  <a:lnTo>
                    <a:pt x="0" y="164901"/>
                  </a:lnTo>
                  <a:lnTo>
                    <a:pt x="7213" y="112780"/>
                  </a:lnTo>
                  <a:lnTo>
                    <a:pt x="27299" y="67513"/>
                  </a:lnTo>
                  <a:lnTo>
                    <a:pt x="57927" y="31816"/>
                  </a:lnTo>
                  <a:lnTo>
                    <a:pt x="96767" y="8406"/>
                  </a:lnTo>
                  <a:lnTo>
                    <a:pt x="141489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/>
          <p:cNvSpPr txBox="1"/>
          <p:nvPr/>
        </p:nvSpPr>
        <p:spPr>
          <a:xfrm>
            <a:off x="7098665" y="1902642"/>
            <a:ext cx="16129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Arial"/>
                <a:cs typeface="Arial"/>
              </a:rPr>
              <a:t>Y</a:t>
            </a:r>
            <a:endParaRPr sz="16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751128" y="1395434"/>
            <a:ext cx="17272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Arial"/>
                <a:cs typeface="Arial"/>
              </a:rPr>
              <a:t>N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6386514" y="1621631"/>
            <a:ext cx="1692275" cy="2466340"/>
            <a:chOff x="6386514" y="1621631"/>
            <a:chExt cx="1692275" cy="2466340"/>
          </a:xfrm>
        </p:grpSpPr>
        <p:pic>
          <p:nvPicPr>
            <p:cNvPr id="28" name="object 2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923132" y="3910176"/>
              <a:ext cx="76199" cy="177715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7440931" y="1633063"/>
              <a:ext cx="628650" cy="635"/>
            </a:xfrm>
            <a:custGeom>
              <a:rect l="l" t="t" r="r" b="b"/>
              <a:pathLst>
                <a:path w="628650" h="635">
                  <a:moveTo>
                    <a:pt x="628650" y="0"/>
                  </a:moveTo>
                  <a:lnTo>
                    <a:pt x="0" y="476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 flipH="1">
              <a:off x="8074025" y="1626393"/>
              <a:ext cx="0" cy="2294890"/>
            </a:xfrm>
            <a:custGeom>
              <a:rect l="l" t="t" r="r" b="b"/>
              <a:pathLst>
                <a:path h="2294890">
                  <a:moveTo>
                    <a:pt x="0" y="2294762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6940550" y="3910199"/>
              <a:ext cx="1132205" cy="635"/>
            </a:xfrm>
            <a:custGeom>
              <a:rect l="l" t="t" r="r" b="b"/>
              <a:pathLst>
                <a:path w="1132204" h="635">
                  <a:moveTo>
                    <a:pt x="1132205" y="0"/>
                  </a:moveTo>
                  <a:lnTo>
                    <a:pt x="0" y="476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6391276" y="2725341"/>
              <a:ext cx="1133475" cy="519430"/>
            </a:xfrm>
            <a:custGeom>
              <a:rect l="l" t="t" r="r" b="b"/>
              <a:pathLst>
                <a:path w="1133475" h="519430">
                  <a:moveTo>
                    <a:pt x="566737" y="519112"/>
                  </a:moveTo>
                  <a:lnTo>
                    <a:pt x="0" y="259556"/>
                  </a:lnTo>
                  <a:lnTo>
                    <a:pt x="566737" y="0"/>
                  </a:lnTo>
                  <a:lnTo>
                    <a:pt x="1133475" y="259556"/>
                  </a:lnTo>
                  <a:lnTo>
                    <a:pt x="566737" y="519112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6391276" y="2725341"/>
              <a:ext cx="1133475" cy="519430"/>
            </a:xfrm>
            <a:custGeom>
              <a:rect l="l" t="t" r="r" b="b"/>
              <a:pathLst>
                <a:path w="1133475" h="519430">
                  <a:moveTo>
                    <a:pt x="0" y="259556"/>
                  </a:moveTo>
                  <a:lnTo>
                    <a:pt x="566737" y="0"/>
                  </a:lnTo>
                  <a:lnTo>
                    <a:pt x="1133475" y="259556"/>
                  </a:lnTo>
                  <a:lnTo>
                    <a:pt x="566737" y="519112"/>
                  </a:lnTo>
                  <a:lnTo>
                    <a:pt x="0" y="25955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4" name="object 34"/>
          <p:cNvSpPr txBox="1"/>
          <p:nvPr/>
        </p:nvSpPr>
        <p:spPr>
          <a:xfrm>
            <a:off x="6437313" y="2734049"/>
            <a:ext cx="1041400" cy="758825"/>
          </a:xfrm>
          <a:prstGeom prst="rect">
            <a:avLst/>
          </a:prstGeom>
        </p:spPr>
        <p:txBody>
          <a:bodyPr vert="horz" wrap="square" lIns="0" tIns="135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65"/>
              </a:spcBef>
            </a:pPr>
            <a:r>
              <a:rPr sz="1600" spc="-10">
                <a:latin typeface="宋体"/>
                <a:cs typeface="宋体"/>
              </a:rPr>
              <a:t>是否喜欢？</a:t>
            </a:r>
            <a:endParaRPr sz="1600">
              <a:latin typeface="宋体"/>
              <a:cs typeface="宋体"/>
            </a:endParaRPr>
          </a:p>
          <a:p>
            <a:pPr marL="626110">
              <a:lnSpc>
                <a:spcPct val="100000"/>
              </a:lnSpc>
              <a:spcBef>
                <a:spcPts val="965"/>
              </a:spcBef>
            </a:pPr>
            <a:r>
              <a:rPr sz="1600">
                <a:latin typeface="Arial"/>
                <a:cs typeface="Arial"/>
              </a:rPr>
              <a:t>Y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6261100" y="2106216"/>
            <a:ext cx="1457325" cy="388620"/>
            <a:chOff x="6261100" y="2106216"/>
            <a:chExt cx="1457325" cy="388620"/>
          </a:xfrm>
        </p:grpSpPr>
        <p:sp>
          <p:nvSpPr>
            <p:cNvPr id="36" name="object 36"/>
            <p:cNvSpPr/>
            <p:nvPr/>
          </p:nvSpPr>
          <p:spPr>
            <a:xfrm>
              <a:off x="6265862" y="2110979"/>
              <a:ext cx="1447800" cy="379095"/>
            </a:xfrm>
            <a:custGeom>
              <a:rect l="l" t="t" r="r" b="b"/>
              <a:pathLst>
                <a:path w="1447800" h="379094">
                  <a:moveTo>
                    <a:pt x="1447800" y="378618"/>
                  </a:moveTo>
                  <a:lnTo>
                    <a:pt x="0" y="378618"/>
                  </a:lnTo>
                  <a:lnTo>
                    <a:pt x="0" y="0"/>
                  </a:lnTo>
                  <a:lnTo>
                    <a:pt x="1447800" y="0"/>
                  </a:lnTo>
                  <a:lnTo>
                    <a:pt x="1447800" y="378618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6265862" y="2110979"/>
              <a:ext cx="1447800" cy="379095"/>
            </a:xfrm>
            <a:custGeom>
              <a:rect l="l" t="t" r="r" b="b"/>
              <a:pathLst>
                <a:path w="1447800" h="379094">
                  <a:moveTo>
                    <a:pt x="0" y="0"/>
                  </a:moveTo>
                  <a:lnTo>
                    <a:pt x="1447800" y="0"/>
                  </a:lnTo>
                  <a:lnTo>
                    <a:pt x="1447800" y="378618"/>
                  </a:lnTo>
                  <a:lnTo>
                    <a:pt x="0" y="378618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8" name="object 38"/>
          <p:cNvSpPr txBox="1"/>
          <p:nvPr/>
        </p:nvSpPr>
        <p:spPr>
          <a:xfrm>
            <a:off x="6469062" y="2172018"/>
            <a:ext cx="1041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10">
                <a:latin typeface="宋体"/>
                <a:cs typeface="宋体"/>
              </a:rPr>
              <a:t>拿一颗喜糖</a:t>
            </a:r>
            <a:endParaRPr sz="1600">
              <a:latin typeface="宋体"/>
              <a:cs typeface="宋体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1931775" y="2672880"/>
            <a:ext cx="4293870" cy="993140"/>
            <a:chOff x="1931775" y="2672880"/>
            <a:chExt cx="4293870" cy="993140"/>
          </a:xfrm>
        </p:grpSpPr>
        <p:sp>
          <p:nvSpPr>
            <p:cNvPr id="40" name="object 40"/>
            <p:cNvSpPr/>
            <p:nvPr/>
          </p:nvSpPr>
          <p:spPr>
            <a:xfrm>
              <a:off x="5741987" y="3660576"/>
              <a:ext cx="478155" cy="0"/>
            </a:xfrm>
            <a:custGeom>
              <a:rect l="l" t="t" r="r" b="b"/>
              <a:pathLst>
                <a:path w="478154">
                  <a:moveTo>
                    <a:pt x="0" y="0"/>
                  </a:moveTo>
                  <a:lnTo>
                    <a:pt x="477838" y="0"/>
                  </a:lnTo>
                </a:path>
              </a:pathLst>
            </a:custGeom>
            <a:ln w="1071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1936537" y="2677643"/>
              <a:ext cx="1095375" cy="501650"/>
            </a:xfrm>
            <a:custGeom>
              <a:rect l="l" t="t" r="r" b="b"/>
              <a:pathLst>
                <a:path w="1095375" h="501650">
                  <a:moveTo>
                    <a:pt x="547458" y="501246"/>
                  </a:moveTo>
                  <a:lnTo>
                    <a:pt x="0" y="250623"/>
                  </a:lnTo>
                  <a:lnTo>
                    <a:pt x="547458" y="0"/>
                  </a:lnTo>
                  <a:lnTo>
                    <a:pt x="1094917" y="250623"/>
                  </a:lnTo>
                  <a:lnTo>
                    <a:pt x="547458" y="501246"/>
                  </a:lnTo>
                  <a:close/>
                </a:path>
              </a:pathLst>
            </a:custGeom>
            <a:solidFill>
              <a:srgbClr val="0F6FC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>
              <a:off x="1936537" y="2677643"/>
              <a:ext cx="1095375" cy="501650"/>
            </a:xfrm>
            <a:custGeom>
              <a:rect l="l" t="t" r="r" b="b"/>
              <a:pathLst>
                <a:path w="1095375" h="501650">
                  <a:moveTo>
                    <a:pt x="0" y="250623"/>
                  </a:moveTo>
                  <a:lnTo>
                    <a:pt x="547458" y="0"/>
                  </a:lnTo>
                  <a:lnTo>
                    <a:pt x="1094917" y="250623"/>
                  </a:lnTo>
                  <a:lnTo>
                    <a:pt x="547458" y="501246"/>
                  </a:lnTo>
                  <a:lnTo>
                    <a:pt x="0" y="25062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3" name="object 43"/>
          <p:cNvSpPr txBox="1"/>
          <p:nvPr/>
        </p:nvSpPr>
        <p:spPr>
          <a:xfrm>
            <a:off x="2090296" y="2828889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宋体"/>
                <a:cs typeface="宋体"/>
              </a:rPr>
              <a:t>能否打开？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1991887" y="4588890"/>
            <a:ext cx="862330" cy="328930"/>
            <a:chOff x="1991887" y="4588890"/>
            <a:chExt cx="862330" cy="328930"/>
          </a:xfrm>
        </p:grpSpPr>
        <p:sp>
          <p:nvSpPr>
            <p:cNvPr id="45" name="object 45"/>
            <p:cNvSpPr/>
            <p:nvPr/>
          </p:nvSpPr>
          <p:spPr>
            <a:xfrm>
              <a:off x="1996650" y="4593653"/>
              <a:ext cx="852805" cy="319405"/>
            </a:xfrm>
            <a:custGeom>
              <a:rect l="l" t="t" r="r" b="b"/>
              <a:pathLst>
                <a:path w="852805" h="319404">
                  <a:moveTo>
                    <a:pt x="715197" y="319267"/>
                  </a:moveTo>
                  <a:lnTo>
                    <a:pt x="137120" y="319267"/>
                  </a:lnTo>
                  <a:lnTo>
                    <a:pt x="93779" y="311129"/>
                  </a:lnTo>
                  <a:lnTo>
                    <a:pt x="56138" y="288467"/>
                  </a:lnTo>
                  <a:lnTo>
                    <a:pt x="26456" y="253911"/>
                  </a:lnTo>
                  <a:lnTo>
                    <a:pt x="6990" y="210090"/>
                  </a:lnTo>
                  <a:lnTo>
                    <a:pt x="0" y="159633"/>
                  </a:lnTo>
                  <a:lnTo>
                    <a:pt x="6990" y="109176"/>
                  </a:lnTo>
                  <a:lnTo>
                    <a:pt x="26456" y="65355"/>
                  </a:lnTo>
                  <a:lnTo>
                    <a:pt x="56138" y="30799"/>
                  </a:lnTo>
                  <a:lnTo>
                    <a:pt x="93779" y="8137"/>
                  </a:lnTo>
                  <a:lnTo>
                    <a:pt x="137120" y="0"/>
                  </a:lnTo>
                  <a:lnTo>
                    <a:pt x="715197" y="0"/>
                  </a:lnTo>
                  <a:lnTo>
                    <a:pt x="758537" y="8138"/>
                  </a:lnTo>
                  <a:lnTo>
                    <a:pt x="796178" y="30799"/>
                  </a:lnTo>
                  <a:lnTo>
                    <a:pt x="825861" y="65355"/>
                  </a:lnTo>
                  <a:lnTo>
                    <a:pt x="845327" y="109176"/>
                  </a:lnTo>
                  <a:lnTo>
                    <a:pt x="852317" y="159633"/>
                  </a:lnTo>
                  <a:lnTo>
                    <a:pt x="845327" y="210090"/>
                  </a:lnTo>
                  <a:lnTo>
                    <a:pt x="825861" y="253911"/>
                  </a:lnTo>
                  <a:lnTo>
                    <a:pt x="796179" y="288467"/>
                  </a:lnTo>
                  <a:lnTo>
                    <a:pt x="758538" y="311129"/>
                  </a:lnTo>
                  <a:lnTo>
                    <a:pt x="715197" y="319267"/>
                  </a:lnTo>
                  <a:close/>
                </a:path>
              </a:pathLst>
            </a:custGeom>
            <a:solidFill>
              <a:srgbClr val="0F6FC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996650" y="4593653"/>
              <a:ext cx="852805" cy="319405"/>
            </a:xfrm>
            <a:custGeom>
              <a:rect l="l" t="t" r="r" b="b"/>
              <a:pathLst>
                <a:path w="852805" h="319404">
                  <a:moveTo>
                    <a:pt x="137120" y="0"/>
                  </a:moveTo>
                  <a:lnTo>
                    <a:pt x="715197" y="0"/>
                  </a:lnTo>
                  <a:lnTo>
                    <a:pt x="758537" y="8138"/>
                  </a:lnTo>
                  <a:lnTo>
                    <a:pt x="796178" y="30800"/>
                  </a:lnTo>
                  <a:lnTo>
                    <a:pt x="825861" y="65356"/>
                  </a:lnTo>
                  <a:lnTo>
                    <a:pt x="845327" y="109177"/>
                  </a:lnTo>
                  <a:lnTo>
                    <a:pt x="852317" y="159634"/>
                  </a:lnTo>
                  <a:lnTo>
                    <a:pt x="845327" y="210090"/>
                  </a:lnTo>
                  <a:lnTo>
                    <a:pt x="825861" y="253911"/>
                  </a:lnTo>
                  <a:lnTo>
                    <a:pt x="796179" y="288467"/>
                  </a:lnTo>
                  <a:lnTo>
                    <a:pt x="758538" y="311129"/>
                  </a:lnTo>
                  <a:lnTo>
                    <a:pt x="715197" y="319268"/>
                  </a:lnTo>
                  <a:lnTo>
                    <a:pt x="137120" y="319268"/>
                  </a:lnTo>
                  <a:lnTo>
                    <a:pt x="93779" y="311129"/>
                  </a:lnTo>
                  <a:lnTo>
                    <a:pt x="56138" y="288467"/>
                  </a:lnTo>
                  <a:lnTo>
                    <a:pt x="26456" y="253911"/>
                  </a:lnTo>
                  <a:lnTo>
                    <a:pt x="6990" y="210090"/>
                  </a:lnTo>
                  <a:lnTo>
                    <a:pt x="0" y="159634"/>
                  </a:lnTo>
                  <a:lnTo>
                    <a:pt x="6990" y="109177"/>
                  </a:lnTo>
                  <a:lnTo>
                    <a:pt x="26456" y="65356"/>
                  </a:lnTo>
                  <a:lnTo>
                    <a:pt x="56138" y="30800"/>
                  </a:lnTo>
                  <a:lnTo>
                    <a:pt x="93779" y="8138"/>
                  </a:lnTo>
                  <a:lnTo>
                    <a:pt x="13712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7" name="object 47"/>
          <p:cNvSpPr txBox="1"/>
          <p:nvPr/>
        </p:nvSpPr>
        <p:spPr>
          <a:xfrm>
            <a:off x="2181509" y="4610571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5">
                <a:latin typeface="宋体"/>
                <a:cs typeface="宋体"/>
              </a:rPr>
              <a:t>结束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48" name="object 48"/>
          <p:cNvGrpSpPr/>
          <p:nvPr/>
        </p:nvGrpSpPr>
        <p:grpSpPr>
          <a:xfrm>
            <a:off x="1322056" y="1126773"/>
            <a:ext cx="1201420" cy="3466465"/>
            <a:chOff x="1322056" y="1126773"/>
            <a:chExt cx="1201420" cy="3466465"/>
          </a:xfrm>
        </p:grpSpPr>
        <p:sp>
          <p:nvSpPr>
            <p:cNvPr id="49" name="object 49"/>
            <p:cNvSpPr/>
            <p:nvPr/>
          </p:nvSpPr>
          <p:spPr>
            <a:xfrm>
              <a:off x="2432469" y="2390990"/>
              <a:ext cx="76200" cy="1047115"/>
            </a:xfrm>
            <a:custGeom>
              <a:rect l="l" t="t" r="r" b="b"/>
              <a:pathLst>
                <a:path w="76200" h="1047114">
                  <a:moveTo>
                    <a:pt x="76200" y="970584"/>
                  </a:moveTo>
                  <a:lnTo>
                    <a:pt x="44450" y="970584"/>
                  </a:lnTo>
                  <a:lnTo>
                    <a:pt x="44450" y="773010"/>
                  </a:lnTo>
                  <a:lnTo>
                    <a:pt x="31750" y="773010"/>
                  </a:lnTo>
                  <a:lnTo>
                    <a:pt x="31750" y="970584"/>
                  </a:lnTo>
                  <a:lnTo>
                    <a:pt x="0" y="970584"/>
                  </a:lnTo>
                  <a:lnTo>
                    <a:pt x="20955" y="1012494"/>
                  </a:lnTo>
                  <a:lnTo>
                    <a:pt x="38100" y="1046784"/>
                  </a:lnTo>
                  <a:lnTo>
                    <a:pt x="76200" y="970584"/>
                  </a:lnTo>
                  <a:close/>
                </a:path>
                <a:path w="76200" h="1047114">
                  <a:moveTo>
                    <a:pt x="76200" y="197573"/>
                  </a:moveTo>
                  <a:lnTo>
                    <a:pt x="44450" y="197573"/>
                  </a:lnTo>
                  <a:lnTo>
                    <a:pt x="44450" y="0"/>
                  </a:lnTo>
                  <a:lnTo>
                    <a:pt x="31750" y="0"/>
                  </a:lnTo>
                  <a:lnTo>
                    <a:pt x="31750" y="197573"/>
                  </a:lnTo>
                  <a:lnTo>
                    <a:pt x="0" y="197573"/>
                  </a:lnTo>
                  <a:lnTo>
                    <a:pt x="20955" y="239483"/>
                  </a:lnTo>
                  <a:lnTo>
                    <a:pt x="38100" y="273773"/>
                  </a:lnTo>
                  <a:lnTo>
                    <a:pt x="76200" y="19757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0" name="object 50"/>
            <p:cNvSpPr/>
            <p:nvPr/>
          </p:nvSpPr>
          <p:spPr>
            <a:xfrm>
              <a:off x="1326818" y="2905116"/>
              <a:ext cx="608330" cy="0"/>
            </a:xfrm>
            <a:custGeom>
              <a:rect l="l" t="t" r="r" b="b"/>
              <a:pathLst>
                <a:path w="608330">
                  <a:moveTo>
                    <a:pt x="608108" y="0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1" name="object 51"/>
            <p:cNvSpPr/>
            <p:nvPr/>
          </p:nvSpPr>
          <p:spPr>
            <a:xfrm>
              <a:off x="1330575" y="1353063"/>
              <a:ext cx="635" cy="2284095"/>
            </a:xfrm>
            <a:custGeom>
              <a:rect l="l" t="t" r="r" b="b"/>
              <a:pathLst>
                <a:path w="634" h="2284095">
                  <a:moveTo>
                    <a:pt x="0" y="2283591"/>
                  </a:moveTo>
                  <a:lnTo>
                    <a:pt x="536" y="0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2" name="object 52"/>
            <p:cNvSpPr/>
            <p:nvPr/>
          </p:nvSpPr>
          <p:spPr>
            <a:xfrm>
              <a:off x="1328953" y="1126781"/>
              <a:ext cx="1194435" cy="3466465"/>
            </a:xfrm>
            <a:custGeom>
              <a:rect l="l" t="t" r="r" b="b"/>
              <a:pathLst>
                <a:path w="1194435" h="3466465">
                  <a:moveTo>
                    <a:pt x="1132484" y="3389871"/>
                  </a:moveTo>
                  <a:lnTo>
                    <a:pt x="1100734" y="3389871"/>
                  </a:lnTo>
                  <a:lnTo>
                    <a:pt x="1100734" y="3192297"/>
                  </a:lnTo>
                  <a:lnTo>
                    <a:pt x="1088034" y="3192297"/>
                  </a:lnTo>
                  <a:lnTo>
                    <a:pt x="1088034" y="3389871"/>
                  </a:lnTo>
                  <a:lnTo>
                    <a:pt x="1056284" y="3389871"/>
                  </a:lnTo>
                  <a:lnTo>
                    <a:pt x="1077239" y="3431781"/>
                  </a:lnTo>
                  <a:lnTo>
                    <a:pt x="1094384" y="3466071"/>
                  </a:lnTo>
                  <a:lnTo>
                    <a:pt x="1132484" y="3389871"/>
                  </a:lnTo>
                  <a:close/>
                </a:path>
                <a:path w="1194435" h="3466465">
                  <a:moveTo>
                    <a:pt x="1193914" y="197446"/>
                  </a:moveTo>
                  <a:lnTo>
                    <a:pt x="1162164" y="197573"/>
                  </a:lnTo>
                  <a:lnTo>
                    <a:pt x="1161389" y="0"/>
                  </a:lnTo>
                  <a:lnTo>
                    <a:pt x="1148689" y="50"/>
                  </a:lnTo>
                  <a:lnTo>
                    <a:pt x="1149464" y="197624"/>
                  </a:lnTo>
                  <a:lnTo>
                    <a:pt x="1117714" y="197751"/>
                  </a:lnTo>
                  <a:lnTo>
                    <a:pt x="1126274" y="214731"/>
                  </a:lnTo>
                  <a:lnTo>
                    <a:pt x="1082065" y="192595"/>
                  </a:lnTo>
                  <a:lnTo>
                    <a:pt x="1082052" y="224345"/>
                  </a:lnTo>
                  <a:lnTo>
                    <a:pt x="12" y="223964"/>
                  </a:lnTo>
                  <a:lnTo>
                    <a:pt x="0" y="236664"/>
                  </a:lnTo>
                  <a:lnTo>
                    <a:pt x="1082052" y="237045"/>
                  </a:lnTo>
                  <a:lnTo>
                    <a:pt x="1082040" y="268795"/>
                  </a:lnTo>
                  <a:lnTo>
                    <a:pt x="1139164" y="240258"/>
                  </a:lnTo>
                  <a:lnTo>
                    <a:pt x="1156106" y="273799"/>
                  </a:lnTo>
                  <a:lnTo>
                    <a:pt x="1173073" y="239534"/>
                  </a:lnTo>
                  <a:lnTo>
                    <a:pt x="1193914" y="19744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3" name="object 53"/>
          <p:cNvSpPr txBox="1"/>
          <p:nvPr/>
        </p:nvSpPr>
        <p:spPr>
          <a:xfrm>
            <a:off x="2576154" y="3257532"/>
            <a:ext cx="1784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Arial"/>
                <a:cs typeface="Arial"/>
              </a:rPr>
              <a:t>Y</a:t>
            </a:r>
            <a:endParaRPr sz="1800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1592338" y="2654828"/>
            <a:ext cx="190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Arial"/>
                <a:cs typeface="Arial"/>
              </a:rPr>
              <a:t>N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55" name="object 55"/>
          <p:cNvGrpSpPr/>
          <p:nvPr/>
        </p:nvGrpSpPr>
        <p:grpSpPr>
          <a:xfrm>
            <a:off x="1917820" y="894159"/>
            <a:ext cx="1104900" cy="1178560"/>
            <a:chOff x="1917820" y="894159"/>
            <a:chExt cx="1104900" cy="1178560"/>
          </a:xfrm>
        </p:grpSpPr>
        <p:sp>
          <p:nvSpPr>
            <p:cNvPr id="56" name="object 56"/>
            <p:cNvSpPr/>
            <p:nvPr/>
          </p:nvSpPr>
          <p:spPr>
            <a:xfrm>
              <a:off x="2055690" y="898921"/>
              <a:ext cx="850900" cy="320675"/>
            </a:xfrm>
            <a:custGeom>
              <a:rect l="l" t="t" r="r" b="b"/>
              <a:pathLst>
                <a:path w="850900" h="320675">
                  <a:moveTo>
                    <a:pt x="136861" y="320073"/>
                  </a:moveTo>
                  <a:lnTo>
                    <a:pt x="93602" y="311914"/>
                  </a:lnTo>
                  <a:lnTo>
                    <a:pt x="56032" y="289195"/>
                  </a:lnTo>
                  <a:lnTo>
                    <a:pt x="26406" y="254551"/>
                  </a:lnTo>
                  <a:lnTo>
                    <a:pt x="6977" y="210620"/>
                  </a:lnTo>
                  <a:lnTo>
                    <a:pt x="0" y="160036"/>
                  </a:lnTo>
                  <a:lnTo>
                    <a:pt x="6977" y="109452"/>
                  </a:lnTo>
                  <a:lnTo>
                    <a:pt x="26406" y="65520"/>
                  </a:lnTo>
                  <a:lnTo>
                    <a:pt x="56033" y="30877"/>
                  </a:lnTo>
                  <a:lnTo>
                    <a:pt x="93603" y="8158"/>
                  </a:lnTo>
                  <a:lnTo>
                    <a:pt x="136861" y="0"/>
                  </a:lnTo>
                  <a:lnTo>
                    <a:pt x="713846" y="0"/>
                  </a:lnTo>
                  <a:lnTo>
                    <a:pt x="757105" y="8158"/>
                  </a:lnTo>
                  <a:lnTo>
                    <a:pt x="794674" y="30877"/>
                  </a:lnTo>
                  <a:lnTo>
                    <a:pt x="824301" y="65521"/>
                  </a:lnTo>
                  <a:lnTo>
                    <a:pt x="843730" y="109452"/>
                  </a:lnTo>
                  <a:lnTo>
                    <a:pt x="850707" y="160036"/>
                  </a:lnTo>
                  <a:lnTo>
                    <a:pt x="843730" y="210620"/>
                  </a:lnTo>
                  <a:lnTo>
                    <a:pt x="824301" y="254552"/>
                  </a:lnTo>
                  <a:lnTo>
                    <a:pt x="794674" y="289195"/>
                  </a:lnTo>
                  <a:lnTo>
                    <a:pt x="757104" y="311914"/>
                  </a:lnTo>
                  <a:lnTo>
                    <a:pt x="713846" y="320073"/>
                  </a:lnTo>
                  <a:lnTo>
                    <a:pt x="136861" y="320073"/>
                  </a:lnTo>
                  <a:close/>
                </a:path>
              </a:pathLst>
            </a:custGeom>
            <a:solidFill>
              <a:srgbClr val="0F6FC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7" name="object 57"/>
            <p:cNvSpPr/>
            <p:nvPr/>
          </p:nvSpPr>
          <p:spPr>
            <a:xfrm>
              <a:off x="2055690" y="898921"/>
              <a:ext cx="850900" cy="320675"/>
            </a:xfrm>
            <a:custGeom>
              <a:rect l="l" t="t" r="r" b="b"/>
              <a:pathLst>
                <a:path w="850900" h="320675">
                  <a:moveTo>
                    <a:pt x="136861" y="0"/>
                  </a:moveTo>
                  <a:lnTo>
                    <a:pt x="713846" y="0"/>
                  </a:lnTo>
                  <a:lnTo>
                    <a:pt x="757104" y="8158"/>
                  </a:lnTo>
                  <a:lnTo>
                    <a:pt x="794674" y="30877"/>
                  </a:lnTo>
                  <a:lnTo>
                    <a:pt x="824301" y="65520"/>
                  </a:lnTo>
                  <a:lnTo>
                    <a:pt x="843730" y="109452"/>
                  </a:lnTo>
                  <a:lnTo>
                    <a:pt x="850707" y="160036"/>
                  </a:lnTo>
                  <a:lnTo>
                    <a:pt x="843730" y="210620"/>
                  </a:lnTo>
                  <a:lnTo>
                    <a:pt x="824301" y="254551"/>
                  </a:lnTo>
                  <a:lnTo>
                    <a:pt x="794675" y="289195"/>
                  </a:lnTo>
                  <a:lnTo>
                    <a:pt x="757105" y="311914"/>
                  </a:lnTo>
                  <a:lnTo>
                    <a:pt x="713846" y="320073"/>
                  </a:lnTo>
                  <a:lnTo>
                    <a:pt x="136861" y="320073"/>
                  </a:lnTo>
                  <a:lnTo>
                    <a:pt x="93602" y="311914"/>
                  </a:lnTo>
                  <a:lnTo>
                    <a:pt x="56032" y="289195"/>
                  </a:lnTo>
                  <a:lnTo>
                    <a:pt x="26406" y="254552"/>
                  </a:lnTo>
                  <a:lnTo>
                    <a:pt x="6977" y="210620"/>
                  </a:lnTo>
                  <a:lnTo>
                    <a:pt x="0" y="160036"/>
                  </a:lnTo>
                  <a:lnTo>
                    <a:pt x="6977" y="109452"/>
                  </a:lnTo>
                  <a:lnTo>
                    <a:pt x="26406" y="65521"/>
                  </a:lnTo>
                  <a:lnTo>
                    <a:pt x="56032" y="30877"/>
                  </a:lnTo>
                  <a:lnTo>
                    <a:pt x="93602" y="8158"/>
                  </a:lnTo>
                  <a:lnTo>
                    <a:pt x="136861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8" name="object 58"/>
            <p:cNvSpPr/>
            <p:nvPr/>
          </p:nvSpPr>
          <p:spPr>
            <a:xfrm>
              <a:off x="2432716" y="1798725"/>
              <a:ext cx="76200" cy="274320"/>
            </a:xfrm>
            <a:custGeom>
              <a:rect l="l" t="t" r="r" b="b"/>
              <a:pathLst>
                <a:path w="76200" h="274319">
                  <a:moveTo>
                    <a:pt x="31749" y="197623"/>
                  </a:moveTo>
                  <a:lnTo>
                    <a:pt x="30975" y="49"/>
                  </a:lnTo>
                  <a:lnTo>
                    <a:pt x="43675" y="0"/>
                  </a:lnTo>
                  <a:lnTo>
                    <a:pt x="44449" y="197573"/>
                  </a:lnTo>
                  <a:lnTo>
                    <a:pt x="31749" y="197623"/>
                  </a:lnTo>
                  <a:close/>
                </a:path>
                <a:path w="76200" h="274319">
                  <a:moveTo>
                    <a:pt x="55363" y="239533"/>
                  </a:moveTo>
                  <a:lnTo>
                    <a:pt x="31914" y="239533"/>
                  </a:lnTo>
                  <a:lnTo>
                    <a:pt x="44613" y="239483"/>
                  </a:lnTo>
                  <a:lnTo>
                    <a:pt x="44449" y="197573"/>
                  </a:lnTo>
                  <a:lnTo>
                    <a:pt x="76199" y="197449"/>
                  </a:lnTo>
                  <a:lnTo>
                    <a:pt x="55363" y="239533"/>
                  </a:lnTo>
                  <a:close/>
                </a:path>
                <a:path w="76200" h="274319">
                  <a:moveTo>
                    <a:pt x="31914" y="239533"/>
                  </a:moveTo>
                  <a:lnTo>
                    <a:pt x="31749" y="197623"/>
                  </a:lnTo>
                  <a:lnTo>
                    <a:pt x="44449" y="197573"/>
                  </a:lnTo>
                  <a:lnTo>
                    <a:pt x="44613" y="239483"/>
                  </a:lnTo>
                  <a:lnTo>
                    <a:pt x="31914" y="239533"/>
                  </a:lnTo>
                  <a:close/>
                </a:path>
                <a:path w="76200" h="274319">
                  <a:moveTo>
                    <a:pt x="38398" y="273798"/>
                  </a:moveTo>
                  <a:lnTo>
                    <a:pt x="0" y="197748"/>
                  </a:lnTo>
                  <a:lnTo>
                    <a:pt x="31749" y="197623"/>
                  </a:lnTo>
                  <a:lnTo>
                    <a:pt x="31914" y="239533"/>
                  </a:lnTo>
                  <a:lnTo>
                    <a:pt x="55363" y="239533"/>
                  </a:lnTo>
                  <a:lnTo>
                    <a:pt x="38398" y="27379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9" name="object 59"/>
            <p:cNvSpPr/>
            <p:nvPr/>
          </p:nvSpPr>
          <p:spPr>
            <a:xfrm>
              <a:off x="1922582" y="1393324"/>
              <a:ext cx="1095375" cy="501650"/>
            </a:xfrm>
            <a:custGeom>
              <a:rect l="l" t="t" r="r" b="b"/>
              <a:pathLst>
                <a:path w="1095375" h="501650">
                  <a:moveTo>
                    <a:pt x="547458" y="501246"/>
                  </a:moveTo>
                  <a:lnTo>
                    <a:pt x="0" y="250623"/>
                  </a:lnTo>
                  <a:lnTo>
                    <a:pt x="547458" y="0"/>
                  </a:lnTo>
                  <a:lnTo>
                    <a:pt x="1094917" y="250623"/>
                  </a:lnTo>
                  <a:lnTo>
                    <a:pt x="547458" y="501246"/>
                  </a:lnTo>
                  <a:close/>
                </a:path>
              </a:pathLst>
            </a:custGeom>
            <a:solidFill>
              <a:srgbClr val="0F6FC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0" name="object 60"/>
            <p:cNvSpPr/>
            <p:nvPr/>
          </p:nvSpPr>
          <p:spPr>
            <a:xfrm>
              <a:off x="1922582" y="1393324"/>
              <a:ext cx="1095375" cy="501650"/>
            </a:xfrm>
            <a:custGeom>
              <a:rect l="l" t="t" r="r" b="b"/>
              <a:pathLst>
                <a:path w="1095375" h="501650">
                  <a:moveTo>
                    <a:pt x="0" y="250623"/>
                  </a:moveTo>
                  <a:lnTo>
                    <a:pt x="547458" y="0"/>
                  </a:lnTo>
                  <a:lnTo>
                    <a:pt x="1094917" y="250623"/>
                  </a:lnTo>
                  <a:lnTo>
                    <a:pt x="547458" y="501246"/>
                  </a:lnTo>
                  <a:lnTo>
                    <a:pt x="0" y="25062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1" name="object 61"/>
          <p:cNvSpPr txBox="1"/>
          <p:nvPr/>
        </p:nvSpPr>
        <p:spPr>
          <a:xfrm>
            <a:off x="1989822" y="1535598"/>
            <a:ext cx="9607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宋体"/>
                <a:cs typeface="宋体"/>
              </a:rPr>
              <a:t>剩余钥匙</a:t>
            </a:r>
            <a:r>
              <a:rPr sz="1200" spc="-25">
                <a:latin typeface="Arial"/>
                <a:cs typeface="Arial"/>
              </a:rPr>
              <a:t>&gt;0</a:t>
            </a:r>
            <a:r>
              <a:rPr sz="1200" spc="-25">
                <a:latin typeface="宋体"/>
                <a:cs typeface="宋体"/>
              </a:rPr>
              <a:t>？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62" name="object 62"/>
          <p:cNvGrpSpPr/>
          <p:nvPr/>
        </p:nvGrpSpPr>
        <p:grpSpPr>
          <a:xfrm>
            <a:off x="1747678" y="4086034"/>
            <a:ext cx="1531620" cy="328930"/>
            <a:chOff x="1747678" y="4086034"/>
            <a:chExt cx="1531620" cy="328930"/>
          </a:xfrm>
        </p:grpSpPr>
        <p:sp>
          <p:nvSpPr>
            <p:cNvPr id="63" name="object 63"/>
            <p:cNvSpPr/>
            <p:nvPr/>
          </p:nvSpPr>
          <p:spPr>
            <a:xfrm>
              <a:off x="1752441" y="4090796"/>
              <a:ext cx="1522095" cy="319405"/>
            </a:xfrm>
            <a:custGeom>
              <a:rect l="l" t="t" r="r" b="b"/>
              <a:pathLst>
                <a:path w="1522095" h="319404">
                  <a:moveTo>
                    <a:pt x="1217290" y="319268"/>
                  </a:moveTo>
                  <a:lnTo>
                    <a:pt x="0" y="319268"/>
                  </a:lnTo>
                  <a:lnTo>
                    <a:pt x="304322" y="0"/>
                  </a:lnTo>
                  <a:lnTo>
                    <a:pt x="1521613" y="0"/>
                  </a:lnTo>
                  <a:lnTo>
                    <a:pt x="1217290" y="319268"/>
                  </a:lnTo>
                  <a:close/>
                </a:path>
              </a:pathLst>
            </a:custGeom>
            <a:solidFill>
              <a:srgbClr val="0F6FC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4" name="object 64"/>
            <p:cNvSpPr/>
            <p:nvPr/>
          </p:nvSpPr>
          <p:spPr>
            <a:xfrm>
              <a:off x="1752441" y="4090796"/>
              <a:ext cx="1522095" cy="319405"/>
            </a:xfrm>
            <a:custGeom>
              <a:rect l="l" t="t" r="r" b="b"/>
              <a:pathLst>
                <a:path w="1522095" h="319404">
                  <a:moveTo>
                    <a:pt x="0" y="319268"/>
                  </a:moveTo>
                  <a:lnTo>
                    <a:pt x="304322" y="0"/>
                  </a:lnTo>
                  <a:lnTo>
                    <a:pt x="1521613" y="0"/>
                  </a:lnTo>
                  <a:lnTo>
                    <a:pt x="1217290" y="319268"/>
                  </a:lnTo>
                  <a:lnTo>
                    <a:pt x="0" y="31926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5" name="object 65"/>
          <p:cNvSpPr txBox="1"/>
          <p:nvPr/>
        </p:nvSpPr>
        <p:spPr>
          <a:xfrm>
            <a:off x="1687747" y="4122160"/>
            <a:ext cx="16510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10">
                <a:latin typeface="宋体"/>
                <a:cs typeface="宋体"/>
              </a:rPr>
              <a:t>输出做标记的钥匙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1814164" y="2082991"/>
            <a:ext cx="1400175" cy="366395"/>
          </a:xfrm>
          <a:prstGeom prst="rect">
            <a:avLst/>
          </a:prstGeom>
          <a:solidFill>
            <a:srgbClr val="0F6FC6"/>
          </a:solidFill>
          <a:ln w="9525">
            <a:solidFill>
              <a:srgbClr val="000000"/>
            </a:solidFill>
          </a:ln>
        </p:spPr>
        <p:txBody>
          <a:bodyPr vert="horz" wrap="square" lIns="0" tIns="67310" rIns="0" bIns="0" rtlCol="0">
            <a:spAutoFit/>
          </a:bodyPr>
          <a:lstStyle/>
          <a:p>
            <a:pPr marL="191770">
              <a:lnSpc>
                <a:spcPct val="100000"/>
              </a:lnSpc>
              <a:spcBef>
                <a:spcPts val="530"/>
              </a:spcBef>
            </a:pPr>
            <a:r>
              <a:rPr sz="1600" spc="-10">
                <a:latin typeface="宋体"/>
                <a:cs typeface="宋体"/>
              </a:rPr>
              <a:t>拿一个钥匙</a:t>
            </a:r>
            <a:endParaRPr sz="1600">
              <a:latin typeface="宋体"/>
              <a:cs typeface="宋体"/>
            </a:endParaRPr>
          </a:p>
        </p:txBody>
      </p:sp>
      <p:grpSp>
        <p:nvGrpSpPr>
          <p:cNvPr id="67" name="object 67"/>
          <p:cNvGrpSpPr/>
          <p:nvPr/>
        </p:nvGrpSpPr>
        <p:grpSpPr>
          <a:xfrm>
            <a:off x="1308101" y="3432601"/>
            <a:ext cx="1957705" cy="375920"/>
            <a:chOff x="1308101" y="3432601"/>
            <a:chExt cx="1957705" cy="375920"/>
          </a:xfrm>
        </p:grpSpPr>
        <p:sp>
          <p:nvSpPr>
            <p:cNvPr id="68" name="object 68"/>
            <p:cNvSpPr/>
            <p:nvPr/>
          </p:nvSpPr>
          <p:spPr>
            <a:xfrm>
              <a:off x="1312864" y="3622564"/>
              <a:ext cx="548005" cy="0"/>
            </a:xfrm>
            <a:custGeom>
              <a:rect l="l" t="t" r="r" b="b"/>
              <a:pathLst>
                <a:path w="548005">
                  <a:moveTo>
                    <a:pt x="0" y="0"/>
                  </a:moveTo>
                  <a:lnTo>
                    <a:pt x="547995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9" name="object 69"/>
            <p:cNvSpPr/>
            <p:nvPr/>
          </p:nvSpPr>
          <p:spPr>
            <a:xfrm>
              <a:off x="1860859" y="3437364"/>
              <a:ext cx="1400175" cy="366395"/>
            </a:xfrm>
            <a:custGeom>
              <a:rect l="l" t="t" r="r" b="b"/>
              <a:pathLst>
                <a:path w="1400175" h="366395">
                  <a:moveTo>
                    <a:pt x="1399776" y="366372"/>
                  </a:moveTo>
                  <a:lnTo>
                    <a:pt x="0" y="366372"/>
                  </a:lnTo>
                  <a:lnTo>
                    <a:pt x="0" y="0"/>
                  </a:lnTo>
                  <a:lnTo>
                    <a:pt x="1399776" y="0"/>
                  </a:lnTo>
                  <a:lnTo>
                    <a:pt x="1399776" y="366372"/>
                  </a:lnTo>
                  <a:close/>
                </a:path>
              </a:pathLst>
            </a:custGeom>
            <a:solidFill>
              <a:srgbClr val="0F6FC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0" name="object 70"/>
            <p:cNvSpPr/>
            <p:nvPr/>
          </p:nvSpPr>
          <p:spPr>
            <a:xfrm>
              <a:off x="1860859" y="3437364"/>
              <a:ext cx="1400175" cy="366395"/>
            </a:xfrm>
            <a:custGeom>
              <a:rect l="l" t="t" r="r" b="b"/>
              <a:pathLst>
                <a:path w="1400175" h="366395">
                  <a:moveTo>
                    <a:pt x="0" y="0"/>
                  </a:moveTo>
                  <a:lnTo>
                    <a:pt x="1399776" y="0"/>
                  </a:lnTo>
                  <a:lnTo>
                    <a:pt x="1399776" y="366372"/>
                  </a:lnTo>
                  <a:lnTo>
                    <a:pt x="0" y="36637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1" name="object 71"/>
          <p:cNvSpPr txBox="1"/>
          <p:nvPr/>
        </p:nvSpPr>
        <p:spPr>
          <a:xfrm>
            <a:off x="1938447" y="3492281"/>
            <a:ext cx="1244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10">
                <a:latin typeface="宋体"/>
                <a:cs typeface="宋体"/>
              </a:rPr>
              <a:t>标记这个钥匙</a:t>
            </a:r>
            <a:endParaRPr sz="1600">
              <a:latin typeface="宋体"/>
              <a:cs typeface="宋体"/>
            </a:endParaRPr>
          </a:p>
        </p:txBody>
      </p:sp>
      <p:grpSp>
        <p:nvGrpSpPr>
          <p:cNvPr id="72" name="object 72"/>
          <p:cNvGrpSpPr/>
          <p:nvPr/>
        </p:nvGrpSpPr>
        <p:grpSpPr>
          <a:xfrm>
            <a:off x="2396246" y="1622880"/>
            <a:ext cx="5274945" cy="2463165"/>
            <a:chOff x="2396246" y="1622880"/>
            <a:chExt cx="5274945" cy="2463165"/>
          </a:xfrm>
        </p:grpSpPr>
        <p:sp>
          <p:nvSpPr>
            <p:cNvPr id="73" name="object 73"/>
            <p:cNvSpPr/>
            <p:nvPr/>
          </p:nvSpPr>
          <p:spPr>
            <a:xfrm>
              <a:off x="6219825" y="3436144"/>
              <a:ext cx="1446530" cy="377825"/>
            </a:xfrm>
            <a:custGeom>
              <a:rect l="l" t="t" r="r" b="b"/>
              <a:pathLst>
                <a:path w="1446529" h="377825">
                  <a:moveTo>
                    <a:pt x="1446212" y="377429"/>
                  </a:moveTo>
                  <a:lnTo>
                    <a:pt x="0" y="377429"/>
                  </a:lnTo>
                  <a:lnTo>
                    <a:pt x="0" y="0"/>
                  </a:lnTo>
                  <a:lnTo>
                    <a:pt x="1446212" y="0"/>
                  </a:lnTo>
                  <a:lnTo>
                    <a:pt x="1446212" y="377429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4" name="object 74"/>
            <p:cNvSpPr/>
            <p:nvPr/>
          </p:nvSpPr>
          <p:spPr>
            <a:xfrm>
              <a:off x="6219825" y="3436144"/>
              <a:ext cx="1446530" cy="377825"/>
            </a:xfrm>
            <a:custGeom>
              <a:rect l="l" t="t" r="r" b="b"/>
              <a:pathLst>
                <a:path w="1446529" h="377825">
                  <a:moveTo>
                    <a:pt x="0" y="0"/>
                  </a:moveTo>
                  <a:lnTo>
                    <a:pt x="1446212" y="0"/>
                  </a:lnTo>
                  <a:lnTo>
                    <a:pt x="1446212" y="377429"/>
                  </a:lnTo>
                  <a:lnTo>
                    <a:pt x="0" y="37742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5" name="object 75"/>
            <p:cNvSpPr/>
            <p:nvPr/>
          </p:nvSpPr>
          <p:spPr>
            <a:xfrm>
              <a:off x="2961144" y="1646162"/>
              <a:ext cx="531495" cy="635"/>
            </a:xfrm>
            <a:custGeom>
              <a:rect l="l" t="t" r="r" b="b"/>
              <a:pathLst>
                <a:path w="531495" h="635">
                  <a:moveTo>
                    <a:pt x="531356" y="0"/>
                  </a:moveTo>
                  <a:lnTo>
                    <a:pt x="0" y="402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6" name="object 76"/>
            <p:cNvSpPr/>
            <p:nvPr/>
          </p:nvSpPr>
          <p:spPr>
            <a:xfrm>
              <a:off x="3460834" y="1627642"/>
              <a:ext cx="635" cy="2329180"/>
            </a:xfrm>
            <a:custGeom>
              <a:rect l="l" t="t" r="r" b="b"/>
              <a:pathLst>
                <a:path w="635" h="2329179">
                  <a:moveTo>
                    <a:pt x="0" y="2329086"/>
                  </a:moveTo>
                  <a:lnTo>
                    <a:pt x="536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7" name="object 7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396246" y="3934964"/>
              <a:ext cx="76199" cy="150598"/>
            </a:xfrm>
            <a:prstGeom prst="rect">
              <a:avLst/>
            </a:prstGeom>
          </p:spPr>
        </p:pic>
        <p:sp>
          <p:nvSpPr>
            <p:cNvPr id="78" name="object 78"/>
            <p:cNvSpPr/>
            <p:nvPr/>
          </p:nvSpPr>
          <p:spPr>
            <a:xfrm>
              <a:off x="2415832" y="3935390"/>
              <a:ext cx="1045844" cy="635"/>
            </a:xfrm>
            <a:custGeom>
              <a:rect l="l" t="t" r="r" b="b"/>
              <a:pathLst>
                <a:path w="1045844" h="635">
                  <a:moveTo>
                    <a:pt x="1045538" y="0"/>
                  </a:moveTo>
                  <a:lnTo>
                    <a:pt x="0" y="402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9" name="object 79"/>
          <p:cNvSpPr txBox="1"/>
          <p:nvPr/>
        </p:nvSpPr>
        <p:spPr>
          <a:xfrm>
            <a:off x="6320632" y="3496588"/>
            <a:ext cx="1244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10">
                <a:latin typeface="宋体"/>
                <a:cs typeface="宋体"/>
              </a:rPr>
              <a:t>增加一颗喜糖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2633029" y="1890735"/>
            <a:ext cx="16129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Arial"/>
                <a:cs typeface="Arial"/>
              </a:rPr>
              <a:t>Y</a:t>
            </a:r>
            <a:endParaRPr sz="1600">
              <a:latin typeface="Arial"/>
              <a:cs typeface="Arial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3142615" y="1437108"/>
            <a:ext cx="17272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Arial"/>
                <a:cs typeface="Arial"/>
              </a:rPr>
              <a:t>N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82" name="object 82"/>
          <p:cNvGrpSpPr/>
          <p:nvPr/>
        </p:nvGrpSpPr>
        <p:grpSpPr>
          <a:xfrm>
            <a:off x="214312" y="-1819"/>
            <a:ext cx="7210425" cy="1307465"/>
            <a:chOff x="214312" y="-1819"/>
            <a:chExt cx="7210425" cy="1307465"/>
          </a:xfrm>
        </p:grpSpPr>
        <p:pic>
          <p:nvPicPr>
            <p:cNvPr id="83" name="object 8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19075" y="2942"/>
              <a:ext cx="7200900" cy="1297781"/>
            </a:xfrm>
            <a:prstGeom prst="rect">
              <a:avLst/>
            </a:prstGeom>
          </p:spPr>
        </p:pic>
        <p:sp>
          <p:nvSpPr>
            <p:cNvPr id="84" name="object 84"/>
            <p:cNvSpPr/>
            <p:nvPr/>
          </p:nvSpPr>
          <p:spPr>
            <a:xfrm>
              <a:off x="219075" y="2942"/>
              <a:ext cx="7200900" cy="1297940"/>
            </a:xfrm>
            <a:custGeom>
              <a:rect l="l" t="t" r="r" b="b"/>
              <a:pathLst>
                <a:path w="7200900" h="1297940">
                  <a:moveTo>
                    <a:pt x="0" y="0"/>
                  </a:moveTo>
                  <a:lnTo>
                    <a:pt x="7200900" y="0"/>
                  </a:lnTo>
                  <a:lnTo>
                    <a:pt x="7200900" y="1297781"/>
                  </a:lnTo>
                  <a:lnTo>
                    <a:pt x="0" y="1297781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5" name="object 85"/>
          <p:cNvSpPr txBox="1">
            <a:spLocks noGrp="1"/>
          </p:cNvSpPr>
          <p:nvPr>
            <p:ph type="title"/>
          </p:nvPr>
        </p:nvSpPr>
        <p:spPr>
          <a:xfrm>
            <a:off x="293053" y="249084"/>
            <a:ext cx="7006590" cy="95376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800">
              <a:lnSpc>
                <a:spcPts val="5935"/>
              </a:lnSpc>
              <a:spcBef>
                <a:spcPts val="100"/>
              </a:spcBef>
            </a:pPr>
            <a:r>
              <a:rPr sz="4800" spc="-4252" baseline="50347"/>
              <a:t>流</a:t>
            </a:r>
            <a:r>
              <a:rPr sz="5400" b="0" spc="-2570">
                <a:solidFill>
                  <a:srgbClr val="0000FF"/>
                </a:solidFill>
                <a:latin typeface="宋体"/>
                <a:cs typeface="宋体"/>
              </a:rPr>
              <a:t>循</a:t>
            </a:r>
            <a:r>
              <a:rPr sz="4800" spc="-952" baseline="50347"/>
              <a:t>程</a:t>
            </a:r>
            <a:r>
              <a:rPr sz="5400" b="0" spc="-4770">
                <a:solidFill>
                  <a:srgbClr val="0000FF"/>
                </a:solidFill>
                <a:latin typeface="宋体"/>
                <a:cs typeface="宋体"/>
              </a:rPr>
              <a:t>环</a:t>
            </a:r>
            <a:r>
              <a:rPr sz="4800" spc="-1230" baseline="50347"/>
              <a:t>图表</a:t>
            </a:r>
            <a:r>
              <a:rPr sz="5400" b="0" spc="-3770">
                <a:solidFill>
                  <a:srgbClr val="0000FF"/>
                </a:solidFill>
                <a:latin typeface="宋体"/>
                <a:cs typeface="宋体"/>
              </a:rPr>
              <a:t>结</a:t>
            </a:r>
            <a:r>
              <a:rPr sz="4800" spc="-292" baseline="50347"/>
              <a:t>示 </a:t>
            </a:r>
            <a:r>
              <a:rPr sz="5400" b="0" spc="-10">
                <a:solidFill>
                  <a:srgbClr val="0000FF"/>
                </a:solidFill>
                <a:latin typeface="宋体"/>
                <a:cs typeface="宋体"/>
              </a:rPr>
              <a:t>构嵌套选择结构</a:t>
            </a:r>
            <a:endParaRPr sz="5400">
              <a:latin typeface="宋体"/>
              <a:cs typeface="宋体"/>
            </a:endParaRPr>
          </a:p>
          <a:p>
            <a:pPr marL="1984375">
              <a:lnSpc>
                <a:spcPts val="1375"/>
              </a:lnSpc>
              <a:tabLst>
                <a:tab pos="6419850"/>
              </a:tabLst>
            </a:pPr>
            <a:r>
              <a:rPr sz="1600" b="0">
                <a:solidFill>
                  <a:srgbClr val="000000"/>
                </a:solidFill>
                <a:latin typeface="宋体"/>
                <a:cs typeface="宋体"/>
              </a:rPr>
              <a:t>开</a:t>
            </a:r>
            <a:r>
              <a:rPr sz="1600" b="0" spc="-50">
                <a:solidFill>
                  <a:srgbClr val="000000"/>
                </a:solidFill>
                <a:latin typeface="宋体"/>
                <a:cs typeface="宋体"/>
              </a:rPr>
              <a:t>始</a:t>
            </a:r>
            <a:r>
              <a:rPr sz="1600" b="0">
                <a:solidFill>
                  <a:srgbClr val="000000"/>
                </a:solidFill>
                <a:latin typeface="宋体"/>
                <a:cs typeface="宋体"/>
              </a:rPr>
              <a:t>	开</a:t>
            </a:r>
            <a:r>
              <a:rPr sz="1600" b="0" spc="-50">
                <a:solidFill>
                  <a:srgbClr val="000000"/>
                </a:solidFill>
                <a:latin typeface="宋体"/>
                <a:cs typeface="宋体"/>
              </a:rPr>
              <a:t>始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86" name="object 8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39750" y="2249091"/>
            <a:ext cx="1689100" cy="1025525"/>
          </a:xfrm>
          <a:custGeom>
            <a:rect l="l" t="t" r="r" b="b"/>
            <a:pathLst>
              <a:path w="1689100" h="1025525">
                <a:moveTo>
                  <a:pt x="1163174" y="1025128"/>
                </a:moveTo>
                <a:lnTo>
                  <a:pt x="215223" y="1025128"/>
                </a:lnTo>
                <a:lnTo>
                  <a:pt x="158008" y="1019905"/>
                </a:lnTo>
                <a:lnTo>
                  <a:pt x="106595" y="1005165"/>
                </a:lnTo>
                <a:lnTo>
                  <a:pt x="63037" y="982303"/>
                </a:lnTo>
                <a:lnTo>
                  <a:pt x="29384" y="952711"/>
                </a:lnTo>
                <a:lnTo>
                  <a:pt x="7687" y="917784"/>
                </a:lnTo>
                <a:lnTo>
                  <a:pt x="0" y="878915"/>
                </a:lnTo>
                <a:lnTo>
                  <a:pt x="0" y="146212"/>
                </a:lnTo>
                <a:lnTo>
                  <a:pt x="7687" y="107343"/>
                </a:lnTo>
                <a:lnTo>
                  <a:pt x="29384" y="72416"/>
                </a:lnTo>
                <a:lnTo>
                  <a:pt x="63037" y="42824"/>
                </a:lnTo>
                <a:lnTo>
                  <a:pt x="106595" y="19962"/>
                </a:lnTo>
                <a:lnTo>
                  <a:pt x="158008" y="5222"/>
                </a:lnTo>
                <a:lnTo>
                  <a:pt x="215223" y="0"/>
                </a:lnTo>
                <a:lnTo>
                  <a:pt x="1163174" y="0"/>
                </a:lnTo>
                <a:lnTo>
                  <a:pt x="1220389" y="5222"/>
                </a:lnTo>
                <a:lnTo>
                  <a:pt x="1271801" y="19962"/>
                </a:lnTo>
                <a:lnTo>
                  <a:pt x="1315360" y="42824"/>
                </a:lnTo>
                <a:lnTo>
                  <a:pt x="1349013" y="72416"/>
                </a:lnTo>
                <a:lnTo>
                  <a:pt x="1370709" y="107343"/>
                </a:lnTo>
                <a:lnTo>
                  <a:pt x="1378397" y="146212"/>
                </a:lnTo>
                <a:lnTo>
                  <a:pt x="1378397" y="390140"/>
                </a:lnTo>
                <a:lnTo>
                  <a:pt x="1689100" y="512563"/>
                </a:lnTo>
                <a:lnTo>
                  <a:pt x="1378397" y="634987"/>
                </a:lnTo>
                <a:lnTo>
                  <a:pt x="1378397" y="878915"/>
                </a:lnTo>
                <a:lnTo>
                  <a:pt x="1370709" y="917784"/>
                </a:lnTo>
                <a:lnTo>
                  <a:pt x="1349013" y="952711"/>
                </a:lnTo>
                <a:lnTo>
                  <a:pt x="1315360" y="982303"/>
                </a:lnTo>
                <a:lnTo>
                  <a:pt x="1271801" y="1005165"/>
                </a:lnTo>
                <a:lnTo>
                  <a:pt x="1220389" y="1019905"/>
                </a:lnTo>
                <a:lnTo>
                  <a:pt x="1163174" y="1025128"/>
                </a:lnTo>
                <a:close/>
              </a:path>
            </a:pathLst>
          </a:custGeom>
          <a:solidFill>
            <a:srgbClr val="0F6FC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46599" y="2856913"/>
            <a:ext cx="104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确定范围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44524" y="2325291"/>
            <a:ext cx="1157605" cy="335915"/>
          </a:xfrm>
          <a:custGeom>
            <a:rect l="l" t="t" r="r" b="b"/>
            <a:pathLst>
              <a:path w="1157605" h="335914">
                <a:moveTo>
                  <a:pt x="1104863" y="335756"/>
                </a:moveTo>
                <a:lnTo>
                  <a:pt x="52424" y="335756"/>
                </a:lnTo>
                <a:lnTo>
                  <a:pt x="32018" y="331636"/>
                </a:lnTo>
                <a:lnTo>
                  <a:pt x="15354" y="320401"/>
                </a:lnTo>
                <a:lnTo>
                  <a:pt x="4119" y="303737"/>
                </a:lnTo>
                <a:lnTo>
                  <a:pt x="0" y="283331"/>
                </a:lnTo>
                <a:lnTo>
                  <a:pt x="0" y="52424"/>
                </a:lnTo>
                <a:lnTo>
                  <a:pt x="4119" y="32018"/>
                </a:lnTo>
                <a:lnTo>
                  <a:pt x="15355" y="15354"/>
                </a:lnTo>
                <a:lnTo>
                  <a:pt x="32018" y="4119"/>
                </a:lnTo>
                <a:lnTo>
                  <a:pt x="52424" y="0"/>
                </a:lnTo>
                <a:lnTo>
                  <a:pt x="1104863" y="0"/>
                </a:lnTo>
                <a:lnTo>
                  <a:pt x="1125269" y="4119"/>
                </a:lnTo>
                <a:lnTo>
                  <a:pt x="1141932" y="15354"/>
                </a:lnTo>
                <a:lnTo>
                  <a:pt x="1153168" y="32018"/>
                </a:lnTo>
                <a:lnTo>
                  <a:pt x="1157287" y="52424"/>
                </a:lnTo>
                <a:lnTo>
                  <a:pt x="1157287" y="283331"/>
                </a:lnTo>
                <a:lnTo>
                  <a:pt x="1153168" y="303737"/>
                </a:lnTo>
                <a:lnTo>
                  <a:pt x="1141933" y="320401"/>
                </a:lnTo>
                <a:lnTo>
                  <a:pt x="1125269" y="331636"/>
                </a:lnTo>
                <a:lnTo>
                  <a:pt x="1104863" y="33575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104521" y="2350869"/>
            <a:ext cx="23749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25">
                <a:solidFill>
                  <a:srgbClr val="0B5394"/>
                </a:solidFill>
                <a:latin typeface="Arial"/>
                <a:cs typeface="Arial"/>
              </a:rPr>
              <a:t>01</a:t>
            </a:r>
            <a:endParaRPr sz="15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339975" y="2249091"/>
            <a:ext cx="2160905" cy="1025525"/>
          </a:xfrm>
          <a:custGeom>
            <a:rect l="l" t="t" r="r" b="b"/>
            <a:pathLst>
              <a:path w="2160904" h="1025525">
                <a:moveTo>
                  <a:pt x="1487858" y="1025128"/>
                </a:moveTo>
                <a:lnTo>
                  <a:pt x="275299" y="1025128"/>
                </a:lnTo>
                <a:lnTo>
                  <a:pt x="212176" y="1021266"/>
                </a:lnTo>
                <a:lnTo>
                  <a:pt x="154229" y="1010266"/>
                </a:lnTo>
                <a:lnTo>
                  <a:pt x="103113" y="993006"/>
                </a:lnTo>
                <a:lnTo>
                  <a:pt x="60480" y="970364"/>
                </a:lnTo>
                <a:lnTo>
                  <a:pt x="27981" y="943216"/>
                </a:lnTo>
                <a:lnTo>
                  <a:pt x="0" y="878915"/>
                </a:lnTo>
                <a:lnTo>
                  <a:pt x="0" y="146212"/>
                </a:lnTo>
                <a:lnTo>
                  <a:pt x="27981" y="81911"/>
                </a:lnTo>
                <a:lnTo>
                  <a:pt x="60480" y="54763"/>
                </a:lnTo>
                <a:lnTo>
                  <a:pt x="103113" y="32121"/>
                </a:lnTo>
                <a:lnTo>
                  <a:pt x="154229" y="14861"/>
                </a:lnTo>
                <a:lnTo>
                  <a:pt x="212176" y="3861"/>
                </a:lnTo>
                <a:lnTo>
                  <a:pt x="275299" y="0"/>
                </a:lnTo>
                <a:lnTo>
                  <a:pt x="1487858" y="0"/>
                </a:lnTo>
                <a:lnTo>
                  <a:pt x="1550981" y="3861"/>
                </a:lnTo>
                <a:lnTo>
                  <a:pt x="1608927" y="14861"/>
                </a:lnTo>
                <a:lnTo>
                  <a:pt x="1660044" y="32121"/>
                </a:lnTo>
                <a:lnTo>
                  <a:pt x="1702677" y="54763"/>
                </a:lnTo>
                <a:lnTo>
                  <a:pt x="1735176" y="81911"/>
                </a:lnTo>
                <a:lnTo>
                  <a:pt x="1763157" y="146212"/>
                </a:lnTo>
                <a:lnTo>
                  <a:pt x="1763157" y="390140"/>
                </a:lnTo>
                <a:lnTo>
                  <a:pt x="2160588" y="512563"/>
                </a:lnTo>
                <a:lnTo>
                  <a:pt x="1763157" y="634987"/>
                </a:lnTo>
                <a:lnTo>
                  <a:pt x="1763157" y="878915"/>
                </a:lnTo>
                <a:lnTo>
                  <a:pt x="1755887" y="912440"/>
                </a:lnTo>
                <a:lnTo>
                  <a:pt x="1702677" y="970364"/>
                </a:lnTo>
                <a:lnTo>
                  <a:pt x="1660044" y="993006"/>
                </a:lnTo>
                <a:lnTo>
                  <a:pt x="1608927" y="1010266"/>
                </a:lnTo>
                <a:lnTo>
                  <a:pt x="1550981" y="1021266"/>
                </a:lnTo>
                <a:lnTo>
                  <a:pt x="1487858" y="1025128"/>
                </a:lnTo>
                <a:close/>
              </a:path>
            </a:pathLst>
          </a:custGeom>
          <a:solidFill>
            <a:srgbClr val="009D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2501569" y="2856913"/>
            <a:ext cx="154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明确检验条件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493963" y="2325291"/>
            <a:ext cx="1158875" cy="335915"/>
          </a:xfrm>
          <a:custGeom>
            <a:rect l="l" t="t" r="r" b="b"/>
            <a:pathLst>
              <a:path w="1158875" h="335914">
                <a:moveTo>
                  <a:pt x="1106449" y="335756"/>
                </a:moveTo>
                <a:lnTo>
                  <a:pt x="52425" y="335756"/>
                </a:lnTo>
                <a:lnTo>
                  <a:pt x="32018" y="331636"/>
                </a:lnTo>
                <a:lnTo>
                  <a:pt x="15354" y="320401"/>
                </a:lnTo>
                <a:lnTo>
                  <a:pt x="4119" y="303737"/>
                </a:lnTo>
                <a:lnTo>
                  <a:pt x="0" y="283331"/>
                </a:lnTo>
                <a:lnTo>
                  <a:pt x="0" y="52424"/>
                </a:lnTo>
                <a:lnTo>
                  <a:pt x="4119" y="32018"/>
                </a:lnTo>
                <a:lnTo>
                  <a:pt x="15355" y="15354"/>
                </a:lnTo>
                <a:lnTo>
                  <a:pt x="32018" y="4119"/>
                </a:lnTo>
                <a:lnTo>
                  <a:pt x="52424" y="0"/>
                </a:lnTo>
                <a:lnTo>
                  <a:pt x="1106450" y="0"/>
                </a:lnTo>
                <a:lnTo>
                  <a:pt x="1126855" y="4119"/>
                </a:lnTo>
                <a:lnTo>
                  <a:pt x="1143519" y="15354"/>
                </a:lnTo>
                <a:lnTo>
                  <a:pt x="1154754" y="32018"/>
                </a:lnTo>
                <a:lnTo>
                  <a:pt x="1158874" y="52424"/>
                </a:lnTo>
                <a:lnTo>
                  <a:pt x="1158874" y="283331"/>
                </a:lnTo>
                <a:lnTo>
                  <a:pt x="1154754" y="303737"/>
                </a:lnTo>
                <a:lnTo>
                  <a:pt x="1143519" y="320401"/>
                </a:lnTo>
                <a:lnTo>
                  <a:pt x="1126855" y="331636"/>
                </a:lnTo>
                <a:lnTo>
                  <a:pt x="1106449" y="33575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954754" y="2350869"/>
            <a:ext cx="23749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25">
                <a:solidFill>
                  <a:srgbClr val="0076A3"/>
                </a:solidFill>
                <a:latin typeface="Arial"/>
                <a:cs typeface="Arial"/>
              </a:rPr>
              <a:t>02</a:t>
            </a:r>
            <a:endParaRPr sz="15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584700" y="2249091"/>
            <a:ext cx="2160905" cy="1025525"/>
          </a:xfrm>
          <a:custGeom>
            <a:rect l="l" t="t" r="r" b="b"/>
            <a:pathLst>
              <a:path w="2160904" h="1025525">
                <a:moveTo>
                  <a:pt x="1487858" y="1025128"/>
                </a:moveTo>
                <a:lnTo>
                  <a:pt x="275299" y="1025128"/>
                </a:lnTo>
                <a:lnTo>
                  <a:pt x="212175" y="1021266"/>
                </a:lnTo>
                <a:lnTo>
                  <a:pt x="154229" y="1010266"/>
                </a:lnTo>
                <a:lnTo>
                  <a:pt x="103113" y="993006"/>
                </a:lnTo>
                <a:lnTo>
                  <a:pt x="60480" y="970364"/>
                </a:lnTo>
                <a:lnTo>
                  <a:pt x="27981" y="943216"/>
                </a:lnTo>
                <a:lnTo>
                  <a:pt x="0" y="878915"/>
                </a:lnTo>
                <a:lnTo>
                  <a:pt x="0" y="146212"/>
                </a:lnTo>
                <a:lnTo>
                  <a:pt x="27981" y="81911"/>
                </a:lnTo>
                <a:lnTo>
                  <a:pt x="60480" y="54763"/>
                </a:lnTo>
                <a:lnTo>
                  <a:pt x="103113" y="32121"/>
                </a:lnTo>
                <a:lnTo>
                  <a:pt x="154229" y="14861"/>
                </a:lnTo>
                <a:lnTo>
                  <a:pt x="212175" y="3861"/>
                </a:lnTo>
                <a:lnTo>
                  <a:pt x="275299" y="0"/>
                </a:lnTo>
                <a:lnTo>
                  <a:pt x="1487858" y="0"/>
                </a:lnTo>
                <a:lnTo>
                  <a:pt x="1550981" y="3861"/>
                </a:lnTo>
                <a:lnTo>
                  <a:pt x="1608927" y="14861"/>
                </a:lnTo>
                <a:lnTo>
                  <a:pt x="1660044" y="32121"/>
                </a:lnTo>
                <a:lnTo>
                  <a:pt x="1702677" y="54763"/>
                </a:lnTo>
                <a:lnTo>
                  <a:pt x="1735176" y="81911"/>
                </a:lnTo>
                <a:lnTo>
                  <a:pt x="1763157" y="146212"/>
                </a:lnTo>
                <a:lnTo>
                  <a:pt x="1763157" y="390140"/>
                </a:lnTo>
                <a:lnTo>
                  <a:pt x="2160588" y="512563"/>
                </a:lnTo>
                <a:lnTo>
                  <a:pt x="1763157" y="634987"/>
                </a:lnTo>
                <a:lnTo>
                  <a:pt x="1763157" y="878915"/>
                </a:lnTo>
                <a:lnTo>
                  <a:pt x="1755887" y="912440"/>
                </a:lnTo>
                <a:lnTo>
                  <a:pt x="1702677" y="970364"/>
                </a:lnTo>
                <a:lnTo>
                  <a:pt x="1660044" y="993006"/>
                </a:lnTo>
                <a:lnTo>
                  <a:pt x="1608927" y="1010266"/>
                </a:lnTo>
                <a:lnTo>
                  <a:pt x="1550981" y="1021266"/>
                </a:lnTo>
                <a:lnTo>
                  <a:pt x="1487858" y="1025128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4746294" y="2856913"/>
            <a:ext cx="154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选择控制方式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852988" y="2325291"/>
            <a:ext cx="1158875" cy="335915"/>
          </a:xfrm>
          <a:custGeom>
            <a:rect l="l" t="t" r="r" b="b"/>
            <a:pathLst>
              <a:path w="1158875" h="335914">
                <a:moveTo>
                  <a:pt x="1106450" y="335756"/>
                </a:moveTo>
                <a:lnTo>
                  <a:pt x="52425" y="335756"/>
                </a:lnTo>
                <a:lnTo>
                  <a:pt x="32018" y="331636"/>
                </a:lnTo>
                <a:lnTo>
                  <a:pt x="15354" y="320401"/>
                </a:lnTo>
                <a:lnTo>
                  <a:pt x="4119" y="303737"/>
                </a:lnTo>
                <a:lnTo>
                  <a:pt x="0" y="283331"/>
                </a:lnTo>
                <a:lnTo>
                  <a:pt x="0" y="52424"/>
                </a:lnTo>
                <a:lnTo>
                  <a:pt x="4120" y="32018"/>
                </a:lnTo>
                <a:lnTo>
                  <a:pt x="15355" y="15354"/>
                </a:lnTo>
                <a:lnTo>
                  <a:pt x="32019" y="4119"/>
                </a:lnTo>
                <a:lnTo>
                  <a:pt x="52425" y="0"/>
                </a:lnTo>
                <a:lnTo>
                  <a:pt x="1106450" y="0"/>
                </a:lnTo>
                <a:lnTo>
                  <a:pt x="1126856" y="4119"/>
                </a:lnTo>
                <a:lnTo>
                  <a:pt x="1143520" y="15354"/>
                </a:lnTo>
                <a:lnTo>
                  <a:pt x="1154755" y="32018"/>
                </a:lnTo>
                <a:lnTo>
                  <a:pt x="1158875" y="52424"/>
                </a:lnTo>
                <a:lnTo>
                  <a:pt x="1158874" y="283331"/>
                </a:lnTo>
                <a:lnTo>
                  <a:pt x="1154755" y="303737"/>
                </a:lnTo>
                <a:lnTo>
                  <a:pt x="1143520" y="320401"/>
                </a:lnTo>
                <a:lnTo>
                  <a:pt x="1126856" y="331636"/>
                </a:lnTo>
                <a:lnTo>
                  <a:pt x="1106450" y="33575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5313779" y="2350869"/>
            <a:ext cx="23749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25">
                <a:solidFill>
                  <a:srgbClr val="BFBFBF"/>
                </a:solidFill>
                <a:latin typeface="Arial"/>
                <a:cs typeface="Arial"/>
              </a:rPr>
              <a:t>03</a:t>
            </a:r>
            <a:endParaRPr sz="15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843713" y="2249091"/>
            <a:ext cx="1689100" cy="1025525"/>
          </a:xfrm>
          <a:custGeom>
            <a:rect l="l" t="t" r="r" b="b"/>
            <a:pathLst>
              <a:path w="1689100" h="1025525">
                <a:moveTo>
                  <a:pt x="1163174" y="1025128"/>
                </a:moveTo>
                <a:lnTo>
                  <a:pt x="215223" y="1025128"/>
                </a:lnTo>
                <a:lnTo>
                  <a:pt x="158008" y="1019905"/>
                </a:lnTo>
                <a:lnTo>
                  <a:pt x="106596" y="1005165"/>
                </a:lnTo>
                <a:lnTo>
                  <a:pt x="63037" y="982303"/>
                </a:lnTo>
                <a:lnTo>
                  <a:pt x="29384" y="952711"/>
                </a:lnTo>
                <a:lnTo>
                  <a:pt x="7688" y="917784"/>
                </a:lnTo>
                <a:lnTo>
                  <a:pt x="0" y="878915"/>
                </a:lnTo>
                <a:lnTo>
                  <a:pt x="0" y="146212"/>
                </a:lnTo>
                <a:lnTo>
                  <a:pt x="7688" y="107343"/>
                </a:lnTo>
                <a:lnTo>
                  <a:pt x="29384" y="72416"/>
                </a:lnTo>
                <a:lnTo>
                  <a:pt x="63037" y="42824"/>
                </a:lnTo>
                <a:lnTo>
                  <a:pt x="106596" y="19962"/>
                </a:lnTo>
                <a:lnTo>
                  <a:pt x="158008" y="5222"/>
                </a:lnTo>
                <a:lnTo>
                  <a:pt x="215223" y="0"/>
                </a:lnTo>
                <a:lnTo>
                  <a:pt x="1163174" y="0"/>
                </a:lnTo>
                <a:lnTo>
                  <a:pt x="1220389" y="5222"/>
                </a:lnTo>
                <a:lnTo>
                  <a:pt x="1271802" y="19962"/>
                </a:lnTo>
                <a:lnTo>
                  <a:pt x="1315360" y="42824"/>
                </a:lnTo>
                <a:lnTo>
                  <a:pt x="1349013" y="72416"/>
                </a:lnTo>
                <a:lnTo>
                  <a:pt x="1370710" y="107343"/>
                </a:lnTo>
                <a:lnTo>
                  <a:pt x="1378398" y="146212"/>
                </a:lnTo>
                <a:lnTo>
                  <a:pt x="1378398" y="390140"/>
                </a:lnTo>
                <a:lnTo>
                  <a:pt x="1689100" y="512563"/>
                </a:lnTo>
                <a:lnTo>
                  <a:pt x="1378398" y="634987"/>
                </a:lnTo>
                <a:lnTo>
                  <a:pt x="1378398" y="878915"/>
                </a:lnTo>
                <a:lnTo>
                  <a:pt x="1370710" y="917784"/>
                </a:lnTo>
                <a:lnTo>
                  <a:pt x="1349013" y="952711"/>
                </a:lnTo>
                <a:lnTo>
                  <a:pt x="1315360" y="982303"/>
                </a:lnTo>
                <a:lnTo>
                  <a:pt x="1271802" y="1005165"/>
                </a:lnTo>
                <a:lnTo>
                  <a:pt x="1220389" y="1019905"/>
                </a:lnTo>
                <a:lnTo>
                  <a:pt x="1163174" y="1025128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7023563" y="2856913"/>
            <a:ext cx="104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编程求解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6948488" y="2325291"/>
            <a:ext cx="1157605" cy="335915"/>
          </a:xfrm>
          <a:custGeom>
            <a:rect l="l" t="t" r="r" b="b"/>
            <a:pathLst>
              <a:path w="1157604" h="335914">
                <a:moveTo>
                  <a:pt x="1104862" y="335756"/>
                </a:moveTo>
                <a:lnTo>
                  <a:pt x="52425" y="335756"/>
                </a:lnTo>
                <a:lnTo>
                  <a:pt x="32019" y="331636"/>
                </a:lnTo>
                <a:lnTo>
                  <a:pt x="15354" y="320401"/>
                </a:lnTo>
                <a:lnTo>
                  <a:pt x="4119" y="303737"/>
                </a:lnTo>
                <a:lnTo>
                  <a:pt x="0" y="283331"/>
                </a:lnTo>
                <a:lnTo>
                  <a:pt x="0" y="52424"/>
                </a:lnTo>
                <a:lnTo>
                  <a:pt x="4119" y="32018"/>
                </a:lnTo>
                <a:lnTo>
                  <a:pt x="15355" y="15354"/>
                </a:lnTo>
                <a:lnTo>
                  <a:pt x="32018" y="4119"/>
                </a:lnTo>
                <a:lnTo>
                  <a:pt x="52424" y="0"/>
                </a:lnTo>
                <a:lnTo>
                  <a:pt x="1104862" y="0"/>
                </a:lnTo>
                <a:lnTo>
                  <a:pt x="1125268" y="4119"/>
                </a:lnTo>
                <a:lnTo>
                  <a:pt x="1141932" y="15354"/>
                </a:lnTo>
                <a:lnTo>
                  <a:pt x="1153167" y="32018"/>
                </a:lnTo>
                <a:lnTo>
                  <a:pt x="1157287" y="52424"/>
                </a:lnTo>
                <a:lnTo>
                  <a:pt x="1157287" y="283331"/>
                </a:lnTo>
                <a:lnTo>
                  <a:pt x="1153167" y="303737"/>
                </a:lnTo>
                <a:lnTo>
                  <a:pt x="1141932" y="320401"/>
                </a:lnTo>
                <a:lnTo>
                  <a:pt x="1125268" y="331636"/>
                </a:lnTo>
                <a:lnTo>
                  <a:pt x="1104862" y="33575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7408485" y="2350869"/>
            <a:ext cx="23749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25">
                <a:latin typeface="Arial"/>
                <a:cs typeface="Arial"/>
              </a:rPr>
              <a:t>04</a:t>
            </a:r>
            <a:endParaRPr sz="1500">
              <a:latin typeface="Arial"/>
              <a:cs typeface="Arial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8</a:t>
            </a:fld>
          </a:p>
        </p:txBody>
      </p:sp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xfrm>
            <a:off x="331153" y="160468"/>
            <a:ext cx="3683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枚举算法的设计步骤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案情</a:t>
            </a:r>
            <a:r>
              <a:rPr spc="-50">
                <a:latin typeface="Arial"/>
                <a:cs typeface="Arial"/>
              </a:rPr>
              <a:t>1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7803" y="873849"/>
            <a:ext cx="6798945" cy="4064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062990" indent="1143000">
              <a:lnSpc>
                <a:spcPct val="140200"/>
              </a:lnSpc>
              <a:spcBef>
                <a:spcPts val="100"/>
              </a:spcBef>
            </a:pPr>
            <a:r>
              <a:rPr sz="2400" spc="-5">
                <a:latin typeface="宋体"/>
                <a:cs typeface="宋体"/>
              </a:rPr>
              <a:t>今天是福尔摩斯的生日。他像往常</a:t>
            </a:r>
            <a:r>
              <a:rPr sz="2400">
                <a:latin typeface="宋体"/>
                <a:cs typeface="宋体"/>
              </a:rPr>
              <a:t>一样来到</a:t>
            </a:r>
            <a:r>
              <a:rPr sz="2400">
                <a:latin typeface="Arial"/>
                <a:cs typeface="Arial"/>
              </a:rPr>
              <a:t>“</a:t>
            </a:r>
            <a:r>
              <a:rPr sz="2400">
                <a:latin typeface="宋体"/>
                <a:cs typeface="宋体"/>
              </a:rPr>
              <a:t>苏州小生煎</a:t>
            </a:r>
            <a:r>
              <a:rPr sz="2400">
                <a:latin typeface="Arial"/>
                <a:cs typeface="Arial"/>
              </a:rPr>
              <a:t>”</a:t>
            </a:r>
            <a:r>
              <a:rPr sz="2400" spc="-10">
                <a:latin typeface="宋体"/>
                <a:cs typeface="宋体"/>
              </a:rPr>
              <a:t>吃早点，心情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75"/>
              </a:spcBef>
            </a:pPr>
            <a:r>
              <a:rPr sz="2400" spc="-15">
                <a:latin typeface="宋体"/>
                <a:cs typeface="宋体"/>
              </a:rPr>
              <a:t>好极了。</a:t>
            </a:r>
            <a:endParaRPr sz="2400">
              <a:latin typeface="宋体"/>
              <a:cs typeface="宋体"/>
            </a:endParaRPr>
          </a:p>
          <a:p>
            <a:pPr marL="689610">
              <a:lnSpc>
                <a:spcPct val="100000"/>
              </a:lnSpc>
              <a:spcBef>
                <a:spcPts val="865"/>
              </a:spcBef>
            </a:pPr>
            <a:r>
              <a:rPr sz="2400" spc="-5">
                <a:latin typeface="宋体"/>
                <a:cs typeface="宋体"/>
              </a:rPr>
              <a:t>吃完准备付钱，老板看着小福嘚瑟的样子说：</a:t>
            </a:r>
            <a:endParaRPr sz="2400">
              <a:latin typeface="宋体"/>
              <a:cs typeface="宋体"/>
            </a:endParaRPr>
          </a:p>
          <a:p>
            <a:pPr marL="605155">
              <a:lnSpc>
                <a:spcPct val="100000"/>
              </a:lnSpc>
              <a:spcBef>
                <a:spcPts val="865"/>
              </a:spcBef>
            </a:pPr>
            <a:r>
              <a:rPr sz="2400" b="1" spc="-5">
                <a:solidFill>
                  <a:srgbClr val="FF0000"/>
                </a:solidFill>
                <a:latin typeface="Microsoft JhengHei"/>
                <a:cs typeface="Microsoft JhengHei"/>
              </a:rPr>
              <a:t>“二十几块，除三余二，除五余三。”</a:t>
            </a:r>
            <a:endParaRPr sz="2400">
              <a:latin typeface="Microsoft JhengHei"/>
              <a:cs typeface="Microsoft JhengHei"/>
            </a:endParaRPr>
          </a:p>
          <a:p>
            <a:pPr marL="12700" marR="1088390" indent="1422400">
              <a:lnSpc>
                <a:spcPct val="136700"/>
              </a:lnSpc>
              <a:spcBef>
                <a:spcPts val="850"/>
              </a:spcBef>
            </a:pPr>
            <a:r>
              <a:rPr sz="2400" b="1" spc="-5">
                <a:latin typeface="Microsoft JhengHei"/>
                <a:cs typeface="Microsoft JhengHei"/>
              </a:rPr>
              <a:t>小福望了一眼老板，会心一笑。</a:t>
            </a:r>
            <a:r>
              <a:rPr sz="2400" b="1">
                <a:latin typeface="Microsoft JhengHei"/>
                <a:cs typeface="Microsoft JhengHei"/>
              </a:rPr>
              <a:t>把钱放在桌上，哼着小曲走了</a:t>
            </a:r>
            <a:r>
              <a:rPr sz="2400" b="1" spc="-25">
                <a:latin typeface="Arial"/>
                <a:cs typeface="Arial"/>
              </a:rPr>
              <a:t>……</a:t>
            </a:r>
            <a:endParaRPr sz="2400">
              <a:latin typeface="Arial"/>
              <a:cs typeface="Arial"/>
            </a:endParaRPr>
          </a:p>
          <a:p>
            <a:pPr marL="859155">
              <a:lnSpc>
                <a:spcPct val="100000"/>
              </a:lnSpc>
              <a:spcBef>
                <a:spcPts val="875"/>
              </a:spcBef>
            </a:pPr>
            <a:r>
              <a:rPr sz="2400" b="1" spc="-5">
                <a:solidFill>
                  <a:srgbClr val="FF0000"/>
                </a:solidFill>
                <a:latin typeface="Microsoft JhengHei"/>
                <a:cs typeface="Microsoft JhengHei"/>
              </a:rPr>
              <a:t>你知道小福吃了多少钱吗？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667500" y="2514600"/>
            <a:ext cx="2465388" cy="251579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6223000" y="901700"/>
            <a:ext cx="2757487" cy="1464468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1153" y="160468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假如你是福尔摩斯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331153" y="824384"/>
            <a:ext cx="49911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spc="-5">
                <a:latin typeface="微软雅黑"/>
                <a:cs typeface="微软雅黑"/>
              </a:rPr>
              <a:t>利用枚举算法思想解决问题：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31153" y="1763168"/>
            <a:ext cx="2456180" cy="104965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68935" indent="-356235">
              <a:lnSpc>
                <a:spcPct val="100000"/>
              </a:lnSpc>
              <a:spcBef>
                <a:spcPts val="770"/>
              </a:spcBef>
              <a:buSzPct val="96428"/>
              <a:buFont typeface="MS Gothic"/>
              <a:buAutoNum type="arabicPeriod"/>
              <a:tabLst>
                <a:tab pos="368935"/>
              </a:tabLst>
            </a:pPr>
            <a:r>
              <a:rPr sz="2800" spc="-15">
                <a:latin typeface="微软雅黑"/>
                <a:cs typeface="微软雅黑"/>
              </a:rPr>
              <a:t>确定范围</a:t>
            </a:r>
            <a:endParaRPr sz="2800">
              <a:latin typeface="微软雅黑"/>
              <a:cs typeface="微软雅黑"/>
            </a:endParaRPr>
          </a:p>
          <a:p>
            <a:pPr marL="309245" indent="-297180">
              <a:lnSpc>
                <a:spcPct val="100000"/>
              </a:lnSpc>
              <a:spcBef>
                <a:spcPts val="675"/>
              </a:spcBef>
              <a:buSzPct val="96428"/>
              <a:buFont typeface="Arial"/>
              <a:buAutoNum type="arabicPeriod"/>
              <a:tabLst>
                <a:tab pos="309880"/>
              </a:tabLst>
            </a:pPr>
            <a:r>
              <a:rPr sz="2800" spc="-10">
                <a:latin typeface="微软雅黑"/>
                <a:cs typeface="微软雅黑"/>
              </a:rPr>
              <a:t>明确检验条件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31153" y="3384704"/>
            <a:ext cx="25349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Arial"/>
                <a:cs typeface="Arial"/>
              </a:rPr>
              <a:t>3</a:t>
            </a:r>
            <a:r>
              <a:rPr sz="2800">
                <a:latin typeface="MS Gothic"/>
                <a:cs typeface="MS Gothic"/>
              </a:rPr>
              <a:t>.</a:t>
            </a:r>
            <a:r>
              <a:rPr sz="2800" spc="-10">
                <a:latin typeface="微软雅黑"/>
                <a:cs typeface="微软雅黑"/>
              </a:rPr>
              <a:t>选择控制方式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31153" y="4408832"/>
            <a:ext cx="18237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Arial"/>
                <a:cs typeface="Arial"/>
              </a:rPr>
              <a:t>4</a:t>
            </a:r>
            <a:r>
              <a:rPr sz="2800">
                <a:latin typeface="MS Gothic"/>
                <a:cs typeface="MS Gothic"/>
              </a:rPr>
              <a:t>.</a:t>
            </a:r>
            <a:r>
              <a:rPr sz="2800" spc="-15">
                <a:latin typeface="微软雅黑"/>
                <a:cs typeface="微软雅黑"/>
              </a:rPr>
              <a:t>编程求解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29125" y="1851669"/>
            <a:ext cx="4464050" cy="482600"/>
          </a:xfrm>
          <a:prstGeom prst="rect">
            <a:avLst/>
          </a:prstGeom>
          <a:solidFill>
            <a:srgbClr val="0F6FC6"/>
          </a:solidFill>
          <a:ln w="9525">
            <a:solidFill>
              <a:srgbClr val="000000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90"/>
              </a:spcBef>
            </a:pPr>
            <a:r>
              <a:rPr sz="2400" b="1" spc="-10">
                <a:solidFill>
                  <a:srgbClr val="FFFFFF"/>
                </a:solidFill>
                <a:latin typeface="Arial"/>
                <a:cs typeface="Arial"/>
              </a:rPr>
              <a:t>20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到</a:t>
            </a:r>
            <a:r>
              <a:rPr sz="2400" b="1" spc="-10">
                <a:solidFill>
                  <a:srgbClr val="FFFFFF"/>
                </a:solidFill>
                <a:latin typeface="Arial"/>
                <a:cs typeface="Arial"/>
              </a:rPr>
              <a:t>29</a:t>
            </a: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之间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429125" y="3219077"/>
            <a:ext cx="4462780" cy="1152525"/>
          </a:xfrm>
          <a:prstGeom prst="rect">
            <a:avLst/>
          </a:prstGeom>
          <a:solidFill>
            <a:srgbClr val="0F6FC6"/>
          </a:solidFill>
          <a:ln w="9525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1011555" marR="1003935" indent="304800">
              <a:lnSpc>
                <a:spcPct val="100000"/>
              </a:lnSpc>
              <a:spcBef>
                <a:spcPts val="29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有一个未知量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需要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一层循环</a:t>
            </a: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结构</a:t>
            </a:r>
            <a:endParaRPr sz="2400">
              <a:latin typeface="Microsoft JhengHei"/>
              <a:cs typeface="Microsoft JhengHei"/>
            </a:endParaRPr>
          </a:p>
          <a:p>
            <a:pPr marL="1316355">
              <a:lnSpc>
                <a:spcPct val="100000"/>
              </a:lnSpc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嵌套选择结构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427537" y="2392214"/>
            <a:ext cx="4464050" cy="495300"/>
          </a:xfrm>
          <a:prstGeom prst="rect">
            <a:avLst/>
          </a:prstGeom>
          <a:solidFill>
            <a:srgbClr val="0F6FC6"/>
          </a:solidFill>
          <a:ln w="9525">
            <a:solidFill>
              <a:srgbClr val="000000"/>
            </a:solidFill>
          </a:ln>
        </p:spPr>
        <p:txBody>
          <a:bodyPr vert="horz" wrap="square" lIns="0" tIns="55880" rIns="0" bIns="0" rtlCol="0">
            <a:spAutoFit/>
          </a:bodyPr>
          <a:lstStyle/>
          <a:p>
            <a:pPr marL="1130935">
              <a:lnSpc>
                <a:spcPct val="100000"/>
              </a:lnSpc>
              <a:spcBef>
                <a:spcPts val="440"/>
              </a:spcBef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被</a:t>
            </a:r>
            <a:r>
              <a:rPr sz="2400" b="1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除</a:t>
            </a:r>
            <a:r>
              <a:rPr sz="2400" b="1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，被</a:t>
            </a:r>
            <a:r>
              <a:rPr sz="2400" b="1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除</a:t>
            </a:r>
            <a:r>
              <a:rPr sz="2400" b="1" spc="-5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1153" y="160468"/>
            <a:ext cx="3683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算法表示和编程求解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501284" y="2834277"/>
            <a:ext cx="2043430" cy="2003425"/>
            <a:chOff x="1501284" y="2834277"/>
            <a:chExt cx="2043430" cy="2003425"/>
          </a:xfrm>
        </p:grpSpPr>
        <p:sp>
          <p:nvSpPr>
            <p:cNvPr id="4" name="object 4"/>
            <p:cNvSpPr/>
            <p:nvPr/>
          </p:nvSpPr>
          <p:spPr>
            <a:xfrm>
              <a:off x="1506047" y="2839040"/>
              <a:ext cx="2033905" cy="501650"/>
            </a:xfrm>
            <a:custGeom>
              <a:rect l="l" t="t" r="r" b="b"/>
              <a:pathLst>
                <a:path w="2033904" h="501650">
                  <a:moveTo>
                    <a:pt x="1016690" y="501045"/>
                  </a:moveTo>
                  <a:lnTo>
                    <a:pt x="0" y="250523"/>
                  </a:lnTo>
                  <a:lnTo>
                    <a:pt x="1016690" y="0"/>
                  </a:lnTo>
                  <a:lnTo>
                    <a:pt x="2033381" y="250523"/>
                  </a:lnTo>
                  <a:lnTo>
                    <a:pt x="1016690" y="501045"/>
                  </a:lnTo>
                  <a:close/>
                </a:path>
              </a:pathLst>
            </a:custGeom>
            <a:solidFill>
              <a:srgbClr val="0F6FC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506047" y="2839040"/>
              <a:ext cx="2033905" cy="501650"/>
            </a:xfrm>
            <a:custGeom>
              <a:rect l="l" t="t" r="r" b="b"/>
              <a:pathLst>
                <a:path w="2033904" h="501650">
                  <a:moveTo>
                    <a:pt x="0" y="250523"/>
                  </a:moveTo>
                  <a:lnTo>
                    <a:pt x="1016690" y="0"/>
                  </a:lnTo>
                  <a:lnTo>
                    <a:pt x="2033381" y="250523"/>
                  </a:lnTo>
                  <a:lnTo>
                    <a:pt x="1016690" y="501045"/>
                  </a:lnTo>
                  <a:lnTo>
                    <a:pt x="0" y="25052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051712" y="4513639"/>
              <a:ext cx="852805" cy="319405"/>
            </a:xfrm>
            <a:custGeom>
              <a:rect l="l" t="t" r="r" b="b"/>
              <a:pathLst>
                <a:path w="852805" h="319404">
                  <a:moveTo>
                    <a:pt x="715336" y="319107"/>
                  </a:moveTo>
                  <a:lnTo>
                    <a:pt x="137147" y="319106"/>
                  </a:lnTo>
                  <a:lnTo>
                    <a:pt x="93798" y="310972"/>
                  </a:lnTo>
                  <a:lnTo>
                    <a:pt x="56149" y="288322"/>
                  </a:lnTo>
                  <a:lnTo>
                    <a:pt x="26461" y="253783"/>
                  </a:lnTo>
                  <a:lnTo>
                    <a:pt x="6991" y="209984"/>
                  </a:lnTo>
                  <a:lnTo>
                    <a:pt x="0" y="159553"/>
                  </a:lnTo>
                  <a:lnTo>
                    <a:pt x="6991" y="109122"/>
                  </a:lnTo>
                  <a:lnTo>
                    <a:pt x="26461" y="65323"/>
                  </a:lnTo>
                  <a:lnTo>
                    <a:pt x="56149" y="30784"/>
                  </a:lnTo>
                  <a:lnTo>
                    <a:pt x="93797" y="8133"/>
                  </a:lnTo>
                  <a:lnTo>
                    <a:pt x="137147" y="0"/>
                  </a:lnTo>
                  <a:lnTo>
                    <a:pt x="715336" y="0"/>
                  </a:lnTo>
                  <a:lnTo>
                    <a:pt x="758684" y="8133"/>
                  </a:lnTo>
                  <a:lnTo>
                    <a:pt x="796333" y="30784"/>
                  </a:lnTo>
                  <a:lnTo>
                    <a:pt x="826021" y="65323"/>
                  </a:lnTo>
                  <a:lnTo>
                    <a:pt x="845491" y="109122"/>
                  </a:lnTo>
                  <a:lnTo>
                    <a:pt x="852483" y="159553"/>
                  </a:lnTo>
                  <a:lnTo>
                    <a:pt x="845491" y="209984"/>
                  </a:lnTo>
                  <a:lnTo>
                    <a:pt x="826021" y="253783"/>
                  </a:lnTo>
                  <a:lnTo>
                    <a:pt x="796333" y="288322"/>
                  </a:lnTo>
                  <a:lnTo>
                    <a:pt x="758685" y="310973"/>
                  </a:lnTo>
                  <a:lnTo>
                    <a:pt x="715336" y="319107"/>
                  </a:lnTo>
                  <a:close/>
                </a:path>
              </a:pathLst>
            </a:custGeom>
            <a:solidFill>
              <a:srgbClr val="0F6FC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051712" y="4513638"/>
              <a:ext cx="852805" cy="319405"/>
            </a:xfrm>
            <a:custGeom>
              <a:rect l="l" t="t" r="r" b="b"/>
              <a:pathLst>
                <a:path w="852805" h="319404">
                  <a:moveTo>
                    <a:pt x="137147" y="0"/>
                  </a:moveTo>
                  <a:lnTo>
                    <a:pt x="715336" y="0"/>
                  </a:lnTo>
                  <a:lnTo>
                    <a:pt x="758684" y="8134"/>
                  </a:lnTo>
                  <a:lnTo>
                    <a:pt x="796333" y="30784"/>
                  </a:lnTo>
                  <a:lnTo>
                    <a:pt x="826021" y="65323"/>
                  </a:lnTo>
                  <a:lnTo>
                    <a:pt x="845491" y="109122"/>
                  </a:lnTo>
                  <a:lnTo>
                    <a:pt x="852483" y="159553"/>
                  </a:lnTo>
                  <a:lnTo>
                    <a:pt x="845491" y="209985"/>
                  </a:lnTo>
                  <a:lnTo>
                    <a:pt x="826021" y="253784"/>
                  </a:lnTo>
                  <a:lnTo>
                    <a:pt x="796333" y="288322"/>
                  </a:lnTo>
                  <a:lnTo>
                    <a:pt x="758685" y="310973"/>
                  </a:lnTo>
                  <a:lnTo>
                    <a:pt x="715336" y="319107"/>
                  </a:lnTo>
                  <a:lnTo>
                    <a:pt x="137147" y="319108"/>
                  </a:lnTo>
                  <a:lnTo>
                    <a:pt x="93798" y="310973"/>
                  </a:lnTo>
                  <a:lnTo>
                    <a:pt x="56149" y="288322"/>
                  </a:lnTo>
                  <a:lnTo>
                    <a:pt x="26461" y="253784"/>
                  </a:lnTo>
                  <a:lnTo>
                    <a:pt x="6991" y="209985"/>
                  </a:lnTo>
                  <a:lnTo>
                    <a:pt x="0" y="159553"/>
                  </a:lnTo>
                  <a:lnTo>
                    <a:pt x="6991" y="109122"/>
                  </a:lnTo>
                  <a:lnTo>
                    <a:pt x="26461" y="65323"/>
                  </a:lnTo>
                  <a:lnTo>
                    <a:pt x="56149" y="30784"/>
                  </a:lnTo>
                  <a:lnTo>
                    <a:pt x="93797" y="8134"/>
                  </a:lnTo>
                  <a:lnTo>
                    <a:pt x="137147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2236654" y="4530476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结束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899397" y="1826440"/>
            <a:ext cx="1624330" cy="2660650"/>
            <a:chOff x="899397" y="1826440"/>
            <a:chExt cx="1624330" cy="2660650"/>
          </a:xfrm>
        </p:grpSpPr>
        <p:sp>
          <p:nvSpPr>
            <p:cNvPr id="10" name="object 10"/>
            <p:cNvSpPr/>
            <p:nvPr/>
          </p:nvSpPr>
          <p:spPr>
            <a:xfrm>
              <a:off x="2432862" y="2552331"/>
              <a:ext cx="76200" cy="1047750"/>
            </a:xfrm>
            <a:custGeom>
              <a:rect l="l" t="t" r="r" b="b"/>
              <a:pathLst>
                <a:path w="76200" h="1047750">
                  <a:moveTo>
                    <a:pt x="76200" y="971130"/>
                  </a:moveTo>
                  <a:lnTo>
                    <a:pt x="44450" y="971130"/>
                  </a:lnTo>
                  <a:lnTo>
                    <a:pt x="44450" y="773468"/>
                  </a:lnTo>
                  <a:lnTo>
                    <a:pt x="31750" y="773468"/>
                  </a:lnTo>
                  <a:lnTo>
                    <a:pt x="31750" y="971130"/>
                  </a:lnTo>
                  <a:lnTo>
                    <a:pt x="0" y="971130"/>
                  </a:lnTo>
                  <a:lnTo>
                    <a:pt x="20955" y="1013040"/>
                  </a:lnTo>
                  <a:lnTo>
                    <a:pt x="38100" y="1047330"/>
                  </a:lnTo>
                  <a:lnTo>
                    <a:pt x="76200" y="971130"/>
                  </a:lnTo>
                  <a:close/>
                </a:path>
                <a:path w="76200" h="1047750">
                  <a:moveTo>
                    <a:pt x="76200" y="197650"/>
                  </a:moveTo>
                  <a:lnTo>
                    <a:pt x="44450" y="197650"/>
                  </a:lnTo>
                  <a:lnTo>
                    <a:pt x="44450" y="0"/>
                  </a:lnTo>
                  <a:lnTo>
                    <a:pt x="31750" y="0"/>
                  </a:lnTo>
                  <a:lnTo>
                    <a:pt x="31750" y="197650"/>
                  </a:lnTo>
                  <a:lnTo>
                    <a:pt x="0" y="197650"/>
                  </a:lnTo>
                  <a:lnTo>
                    <a:pt x="20955" y="239560"/>
                  </a:lnTo>
                  <a:lnTo>
                    <a:pt x="38100" y="273850"/>
                  </a:lnTo>
                  <a:lnTo>
                    <a:pt x="76200" y="19765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971180" y="3111948"/>
              <a:ext cx="608965" cy="0"/>
            </a:xfrm>
            <a:custGeom>
              <a:rect l="l" t="t" r="r" b="b"/>
              <a:pathLst>
                <a:path w="608965">
                  <a:moveTo>
                    <a:pt x="608553" y="0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899388" y="1826450"/>
              <a:ext cx="1624330" cy="2660650"/>
            </a:xfrm>
            <a:custGeom>
              <a:rect l="l" t="t" r="r" b="b"/>
              <a:pathLst>
                <a:path w="1624330" h="2660650">
                  <a:moveTo>
                    <a:pt x="1548066" y="151485"/>
                  </a:moveTo>
                  <a:lnTo>
                    <a:pt x="1471879" y="113360"/>
                  </a:lnTo>
                  <a:lnTo>
                    <a:pt x="1471866" y="145110"/>
                  </a:lnTo>
                  <a:lnTo>
                    <a:pt x="0" y="144653"/>
                  </a:lnTo>
                  <a:lnTo>
                    <a:pt x="0" y="157353"/>
                  </a:lnTo>
                  <a:lnTo>
                    <a:pt x="1471866" y="157810"/>
                  </a:lnTo>
                  <a:lnTo>
                    <a:pt x="1471853" y="189560"/>
                  </a:lnTo>
                  <a:lnTo>
                    <a:pt x="1535379" y="157822"/>
                  </a:lnTo>
                  <a:lnTo>
                    <a:pt x="1548066" y="151485"/>
                  </a:lnTo>
                  <a:close/>
                </a:path>
                <a:path w="1624330" h="2660650">
                  <a:moveTo>
                    <a:pt x="1550593" y="2583840"/>
                  </a:moveTo>
                  <a:lnTo>
                    <a:pt x="1518843" y="2583840"/>
                  </a:lnTo>
                  <a:lnTo>
                    <a:pt x="1518843" y="2363330"/>
                  </a:lnTo>
                  <a:lnTo>
                    <a:pt x="1506143" y="2363330"/>
                  </a:lnTo>
                  <a:lnTo>
                    <a:pt x="1506143" y="2583840"/>
                  </a:lnTo>
                  <a:lnTo>
                    <a:pt x="1474393" y="2583840"/>
                  </a:lnTo>
                  <a:lnTo>
                    <a:pt x="1495348" y="2625763"/>
                  </a:lnTo>
                  <a:lnTo>
                    <a:pt x="1512493" y="2660053"/>
                  </a:lnTo>
                  <a:lnTo>
                    <a:pt x="1550593" y="2583840"/>
                  </a:lnTo>
                  <a:close/>
                </a:path>
                <a:path w="1624330" h="2660650">
                  <a:moveTo>
                    <a:pt x="1623923" y="197510"/>
                  </a:moveTo>
                  <a:lnTo>
                    <a:pt x="1592173" y="197662"/>
                  </a:lnTo>
                  <a:lnTo>
                    <a:pt x="1591259" y="0"/>
                  </a:lnTo>
                  <a:lnTo>
                    <a:pt x="1578559" y="50"/>
                  </a:lnTo>
                  <a:lnTo>
                    <a:pt x="1579473" y="197713"/>
                  </a:lnTo>
                  <a:lnTo>
                    <a:pt x="1547723" y="197866"/>
                  </a:lnTo>
                  <a:lnTo>
                    <a:pt x="1586179" y="273888"/>
                  </a:lnTo>
                  <a:lnTo>
                    <a:pt x="1603108" y="239623"/>
                  </a:lnTo>
                  <a:lnTo>
                    <a:pt x="1623923" y="19751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1265899" y="2814308"/>
            <a:ext cx="190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Arial"/>
                <a:cs typeface="Arial"/>
              </a:rPr>
              <a:t>N</a:t>
            </a:r>
            <a:endParaRPr sz="18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2446488" y="1218707"/>
            <a:ext cx="76200" cy="274320"/>
          </a:xfrm>
          <a:custGeom>
            <a:rect l="l" t="t" r="r" b="b"/>
            <a:pathLst>
              <a:path w="76200" h="274319">
                <a:moveTo>
                  <a:pt x="31749" y="197720"/>
                </a:moveTo>
                <a:lnTo>
                  <a:pt x="30833" y="58"/>
                </a:lnTo>
                <a:lnTo>
                  <a:pt x="43532" y="0"/>
                </a:lnTo>
                <a:lnTo>
                  <a:pt x="44449" y="197661"/>
                </a:lnTo>
                <a:lnTo>
                  <a:pt x="31749" y="197720"/>
                </a:lnTo>
                <a:close/>
              </a:path>
              <a:path w="76200" h="274319">
                <a:moveTo>
                  <a:pt x="55385" y="239629"/>
                </a:moveTo>
                <a:lnTo>
                  <a:pt x="31944" y="239629"/>
                </a:lnTo>
                <a:lnTo>
                  <a:pt x="44643" y="239571"/>
                </a:lnTo>
                <a:lnTo>
                  <a:pt x="44449" y="197661"/>
                </a:lnTo>
                <a:lnTo>
                  <a:pt x="76199" y="197514"/>
                </a:lnTo>
                <a:lnTo>
                  <a:pt x="55385" y="239629"/>
                </a:lnTo>
                <a:close/>
              </a:path>
              <a:path w="76200" h="274319">
                <a:moveTo>
                  <a:pt x="31944" y="239629"/>
                </a:moveTo>
                <a:lnTo>
                  <a:pt x="31749" y="197720"/>
                </a:lnTo>
                <a:lnTo>
                  <a:pt x="44449" y="197661"/>
                </a:lnTo>
                <a:lnTo>
                  <a:pt x="44643" y="239571"/>
                </a:lnTo>
                <a:lnTo>
                  <a:pt x="31944" y="239629"/>
                </a:lnTo>
                <a:close/>
              </a:path>
              <a:path w="76200" h="274319">
                <a:moveTo>
                  <a:pt x="38453" y="273890"/>
                </a:moveTo>
                <a:lnTo>
                  <a:pt x="0" y="197867"/>
                </a:lnTo>
                <a:lnTo>
                  <a:pt x="31749" y="197720"/>
                </a:lnTo>
                <a:lnTo>
                  <a:pt x="31944" y="239629"/>
                </a:lnTo>
                <a:lnTo>
                  <a:pt x="55385" y="239629"/>
                </a:lnTo>
                <a:lnTo>
                  <a:pt x="38453" y="27389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246063" y="2456588"/>
            <a:ext cx="2972435" cy="1463040"/>
            <a:chOff x="246063" y="2456588"/>
            <a:chExt cx="2972435" cy="1463040"/>
          </a:xfrm>
        </p:grpSpPr>
        <p:sp>
          <p:nvSpPr>
            <p:cNvPr id="16" name="object 16"/>
            <p:cNvSpPr/>
            <p:nvPr/>
          </p:nvSpPr>
          <p:spPr>
            <a:xfrm>
              <a:off x="1691535" y="3595372"/>
              <a:ext cx="1522095" cy="319405"/>
            </a:xfrm>
            <a:custGeom>
              <a:rect l="l" t="t" r="r" b="b"/>
              <a:pathLst>
                <a:path w="1522095" h="319404">
                  <a:moveTo>
                    <a:pt x="1217615" y="319107"/>
                  </a:moveTo>
                  <a:lnTo>
                    <a:pt x="0" y="319107"/>
                  </a:lnTo>
                  <a:lnTo>
                    <a:pt x="304403" y="0"/>
                  </a:lnTo>
                  <a:lnTo>
                    <a:pt x="1522019" y="0"/>
                  </a:lnTo>
                  <a:lnTo>
                    <a:pt x="1217615" y="319107"/>
                  </a:lnTo>
                  <a:close/>
                </a:path>
              </a:pathLst>
            </a:custGeom>
            <a:solidFill>
              <a:srgbClr val="0F6FC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691535" y="3595372"/>
              <a:ext cx="1522095" cy="319405"/>
            </a:xfrm>
            <a:custGeom>
              <a:rect l="l" t="t" r="r" b="b"/>
              <a:pathLst>
                <a:path w="1522095" h="319404">
                  <a:moveTo>
                    <a:pt x="0" y="319107"/>
                  </a:moveTo>
                  <a:lnTo>
                    <a:pt x="304403" y="0"/>
                  </a:lnTo>
                  <a:lnTo>
                    <a:pt x="1522019" y="0"/>
                  </a:lnTo>
                  <a:lnTo>
                    <a:pt x="1217615" y="319107"/>
                  </a:lnTo>
                  <a:lnTo>
                    <a:pt x="0" y="31910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900034" y="3760165"/>
              <a:ext cx="900430" cy="635"/>
            </a:xfrm>
            <a:custGeom>
              <a:rect l="l" t="t" r="r" b="b"/>
              <a:pathLst>
                <a:path w="900430" h="635">
                  <a:moveTo>
                    <a:pt x="900125" y="0"/>
                  </a:moveTo>
                  <a:lnTo>
                    <a:pt x="0" y="476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250825" y="2815214"/>
              <a:ext cx="1400175" cy="12700"/>
            </a:xfrm>
            <a:custGeom>
              <a:rect l="l" t="t" r="r" b="b"/>
              <a:pathLst>
                <a:path w="1400175" h="12700">
                  <a:moveTo>
                    <a:pt x="0" y="12394"/>
                  </a:moveTo>
                  <a:lnTo>
                    <a:pt x="1400054" y="12394"/>
                  </a:lnTo>
                  <a:lnTo>
                    <a:pt x="1400054" y="0"/>
                  </a:lnTo>
                  <a:lnTo>
                    <a:pt x="0" y="0"/>
                  </a:lnTo>
                  <a:lnTo>
                    <a:pt x="0" y="12394"/>
                  </a:lnTo>
                  <a:close/>
                </a:path>
              </a:pathLst>
            </a:custGeom>
            <a:solidFill>
              <a:srgbClr val="0F6FC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250825" y="2461350"/>
              <a:ext cx="1400175" cy="366395"/>
            </a:xfrm>
            <a:custGeom>
              <a:rect l="l" t="t" r="r" b="b"/>
              <a:pathLst>
                <a:path w="1400175" h="366394">
                  <a:moveTo>
                    <a:pt x="0" y="0"/>
                  </a:moveTo>
                  <a:lnTo>
                    <a:pt x="1400054" y="0"/>
                  </a:lnTo>
                  <a:lnTo>
                    <a:pt x="1400054" y="366259"/>
                  </a:lnTo>
                  <a:lnTo>
                    <a:pt x="0" y="36625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1763316" y="1488787"/>
            <a:ext cx="1400175" cy="366395"/>
          </a:xfrm>
          <a:prstGeom prst="rect">
            <a:avLst/>
          </a:prstGeom>
          <a:solidFill>
            <a:srgbClr val="0F6FC6"/>
          </a:solidFill>
          <a:ln w="9525">
            <a:solidFill>
              <a:srgbClr val="0000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34"/>
              </a:spcBef>
            </a:pPr>
            <a:r>
              <a:rPr sz="1600" b="1" spc="-20">
                <a:solidFill>
                  <a:srgbClr val="FFFFFF"/>
                </a:solidFill>
                <a:latin typeface="Arial"/>
                <a:cs typeface="Arial"/>
              </a:rPr>
              <a:t>i=20</a:t>
            </a:r>
            <a:endParaRPr sz="16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49253" y="2557485"/>
            <a:ext cx="203200" cy="203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600"/>
              </a:lnSpc>
            </a:pPr>
            <a:r>
              <a:rPr sz="1600" b="1">
                <a:solidFill>
                  <a:srgbClr val="FFFFFF"/>
                </a:solidFill>
                <a:latin typeface="Microsoft JhengHei"/>
                <a:cs typeface="Microsoft JhengHei"/>
              </a:rPr>
              <a:t>？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1682326" y="2088423"/>
            <a:ext cx="2031364" cy="2109470"/>
            <a:chOff x="1682326" y="2088423"/>
            <a:chExt cx="2031364" cy="2109470"/>
          </a:xfrm>
        </p:grpSpPr>
        <p:sp>
          <p:nvSpPr>
            <p:cNvPr id="24" name="object 24"/>
            <p:cNvSpPr/>
            <p:nvPr/>
          </p:nvSpPr>
          <p:spPr>
            <a:xfrm>
              <a:off x="3176710" y="2346090"/>
              <a:ext cx="532130" cy="635"/>
            </a:xfrm>
            <a:custGeom>
              <a:rect l="l" t="t" r="r" b="b"/>
              <a:pathLst>
                <a:path w="532129" h="635">
                  <a:moveTo>
                    <a:pt x="531690" y="0"/>
                  </a:moveTo>
                  <a:lnTo>
                    <a:pt x="0" y="476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3691884" y="2353235"/>
              <a:ext cx="16510" cy="1836420"/>
            </a:xfrm>
            <a:custGeom>
              <a:rect l="l" t="t" r="r" b="b"/>
              <a:pathLst>
                <a:path w="16510" h="1836420">
                  <a:moveTo>
                    <a:pt x="16516" y="1836057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2411889" y="4192151"/>
              <a:ext cx="1296035" cy="635"/>
            </a:xfrm>
            <a:custGeom>
              <a:rect l="l" t="t" r="r" b="b"/>
              <a:pathLst>
                <a:path w="1296035" h="635">
                  <a:moveTo>
                    <a:pt x="1295875" y="0"/>
                  </a:moveTo>
                  <a:lnTo>
                    <a:pt x="0" y="476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1687088" y="2093186"/>
              <a:ext cx="1595755" cy="501650"/>
            </a:xfrm>
            <a:custGeom>
              <a:rect l="l" t="t" r="r" b="b"/>
              <a:pathLst>
                <a:path w="1595754" h="501650">
                  <a:moveTo>
                    <a:pt x="797853" y="501046"/>
                  </a:moveTo>
                  <a:lnTo>
                    <a:pt x="0" y="250523"/>
                  </a:lnTo>
                  <a:lnTo>
                    <a:pt x="797853" y="0"/>
                  </a:lnTo>
                  <a:lnTo>
                    <a:pt x="1595706" y="250523"/>
                  </a:lnTo>
                  <a:lnTo>
                    <a:pt x="797853" y="501046"/>
                  </a:lnTo>
                  <a:close/>
                </a:path>
              </a:pathLst>
            </a:custGeom>
            <a:solidFill>
              <a:srgbClr val="0F6FC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1687088" y="2093186"/>
              <a:ext cx="1595755" cy="501650"/>
            </a:xfrm>
            <a:custGeom>
              <a:rect l="l" t="t" r="r" b="b"/>
              <a:pathLst>
                <a:path w="1595754" h="501650">
                  <a:moveTo>
                    <a:pt x="0" y="250523"/>
                  </a:moveTo>
                  <a:lnTo>
                    <a:pt x="797853" y="0"/>
                  </a:lnTo>
                  <a:lnTo>
                    <a:pt x="1595706" y="250523"/>
                  </a:lnTo>
                  <a:lnTo>
                    <a:pt x="797853" y="501046"/>
                  </a:lnTo>
                  <a:lnTo>
                    <a:pt x="0" y="25052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9" name="object 29"/>
          <p:cNvSpPr txBox="1"/>
          <p:nvPr/>
        </p:nvSpPr>
        <p:spPr>
          <a:xfrm>
            <a:off x="1952335" y="2235359"/>
            <a:ext cx="10655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200" b="1">
                <a:solidFill>
                  <a:srgbClr val="FFFFFF"/>
                </a:solidFill>
                <a:latin typeface="Microsoft JhengHei"/>
                <a:cs typeface="Microsoft JhengHei"/>
              </a:rPr>
              <a:t>在</a:t>
            </a:r>
            <a:r>
              <a:rPr sz="1200" b="1" spc="-10">
                <a:solidFill>
                  <a:srgbClr val="FFFFFF"/>
                </a:solidFill>
                <a:latin typeface="Arial"/>
                <a:cs typeface="Arial"/>
              </a:rPr>
              <a:t>20-</a:t>
            </a:r>
            <a:r>
              <a:rPr sz="1200" b="1" spc="-20">
                <a:solidFill>
                  <a:srgbClr val="FFFFFF"/>
                </a:solidFill>
                <a:latin typeface="Arial"/>
                <a:cs typeface="Arial"/>
              </a:rPr>
              <a:t>29</a:t>
            </a:r>
            <a:r>
              <a:rPr sz="1200" b="1" spc="-20">
                <a:solidFill>
                  <a:srgbClr val="FFFFFF"/>
                </a:solidFill>
                <a:latin typeface="Microsoft JhengHei"/>
                <a:cs typeface="Microsoft JhengHei"/>
              </a:rPr>
              <a:t>之间？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2046950" y="997743"/>
            <a:ext cx="861060" cy="330200"/>
            <a:chOff x="2046950" y="997743"/>
            <a:chExt cx="861060" cy="330200"/>
          </a:xfrm>
        </p:grpSpPr>
        <p:sp>
          <p:nvSpPr>
            <p:cNvPr id="31" name="object 31"/>
            <p:cNvSpPr/>
            <p:nvPr/>
          </p:nvSpPr>
          <p:spPr>
            <a:xfrm>
              <a:off x="2051712" y="1002506"/>
              <a:ext cx="851535" cy="320675"/>
            </a:xfrm>
            <a:custGeom>
              <a:rect l="l" t="t" r="r" b="b"/>
              <a:pathLst>
                <a:path w="851535" h="320675">
                  <a:moveTo>
                    <a:pt x="714269" y="320059"/>
                  </a:moveTo>
                  <a:lnTo>
                    <a:pt x="136942" y="320059"/>
                  </a:lnTo>
                  <a:lnTo>
                    <a:pt x="93658" y="311901"/>
                  </a:lnTo>
                  <a:lnTo>
                    <a:pt x="56065" y="289183"/>
                  </a:lnTo>
                  <a:lnTo>
                    <a:pt x="26421" y="254541"/>
                  </a:lnTo>
                  <a:lnTo>
                    <a:pt x="6981" y="210611"/>
                  </a:lnTo>
                  <a:lnTo>
                    <a:pt x="0" y="160029"/>
                  </a:lnTo>
                  <a:lnTo>
                    <a:pt x="6981" y="109447"/>
                  </a:lnTo>
                  <a:lnTo>
                    <a:pt x="26422" y="65518"/>
                  </a:lnTo>
                  <a:lnTo>
                    <a:pt x="56066" y="30876"/>
                  </a:lnTo>
                  <a:lnTo>
                    <a:pt x="93658" y="8158"/>
                  </a:lnTo>
                  <a:lnTo>
                    <a:pt x="136942" y="0"/>
                  </a:lnTo>
                  <a:lnTo>
                    <a:pt x="714269" y="0"/>
                  </a:lnTo>
                  <a:lnTo>
                    <a:pt x="757554" y="8158"/>
                  </a:lnTo>
                  <a:lnTo>
                    <a:pt x="795146" y="30876"/>
                  </a:lnTo>
                  <a:lnTo>
                    <a:pt x="824790" y="65518"/>
                  </a:lnTo>
                  <a:lnTo>
                    <a:pt x="844230" y="109448"/>
                  </a:lnTo>
                  <a:lnTo>
                    <a:pt x="851212" y="160029"/>
                  </a:lnTo>
                  <a:lnTo>
                    <a:pt x="844230" y="210611"/>
                  </a:lnTo>
                  <a:lnTo>
                    <a:pt x="824790" y="254541"/>
                  </a:lnTo>
                  <a:lnTo>
                    <a:pt x="795146" y="289183"/>
                  </a:lnTo>
                  <a:lnTo>
                    <a:pt x="757553" y="311901"/>
                  </a:lnTo>
                  <a:lnTo>
                    <a:pt x="714269" y="320059"/>
                  </a:lnTo>
                  <a:close/>
                </a:path>
              </a:pathLst>
            </a:custGeom>
            <a:solidFill>
              <a:srgbClr val="0F6FC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2051712" y="1002505"/>
              <a:ext cx="851535" cy="320675"/>
            </a:xfrm>
            <a:custGeom>
              <a:rect l="l" t="t" r="r" b="b"/>
              <a:pathLst>
                <a:path w="851535" h="320675">
                  <a:moveTo>
                    <a:pt x="136942" y="0"/>
                  </a:moveTo>
                  <a:lnTo>
                    <a:pt x="714269" y="0"/>
                  </a:lnTo>
                  <a:lnTo>
                    <a:pt x="757553" y="8158"/>
                  </a:lnTo>
                  <a:lnTo>
                    <a:pt x="795146" y="30876"/>
                  </a:lnTo>
                  <a:lnTo>
                    <a:pt x="824790" y="65518"/>
                  </a:lnTo>
                  <a:lnTo>
                    <a:pt x="844230" y="109447"/>
                  </a:lnTo>
                  <a:lnTo>
                    <a:pt x="851212" y="160029"/>
                  </a:lnTo>
                  <a:lnTo>
                    <a:pt x="844231" y="210611"/>
                  </a:lnTo>
                  <a:lnTo>
                    <a:pt x="824790" y="254541"/>
                  </a:lnTo>
                  <a:lnTo>
                    <a:pt x="795146" y="289183"/>
                  </a:lnTo>
                  <a:lnTo>
                    <a:pt x="757554" y="311901"/>
                  </a:lnTo>
                  <a:lnTo>
                    <a:pt x="714269" y="320059"/>
                  </a:lnTo>
                  <a:lnTo>
                    <a:pt x="136942" y="320060"/>
                  </a:lnTo>
                  <a:lnTo>
                    <a:pt x="93658" y="311901"/>
                  </a:lnTo>
                  <a:lnTo>
                    <a:pt x="56066" y="289183"/>
                  </a:lnTo>
                  <a:lnTo>
                    <a:pt x="26422" y="254541"/>
                  </a:lnTo>
                  <a:lnTo>
                    <a:pt x="6981" y="210611"/>
                  </a:lnTo>
                  <a:lnTo>
                    <a:pt x="0" y="160030"/>
                  </a:lnTo>
                  <a:lnTo>
                    <a:pt x="6981" y="109448"/>
                  </a:lnTo>
                  <a:lnTo>
                    <a:pt x="26421" y="65518"/>
                  </a:lnTo>
                  <a:lnTo>
                    <a:pt x="56065" y="30876"/>
                  </a:lnTo>
                  <a:lnTo>
                    <a:pt x="93658" y="8158"/>
                  </a:lnTo>
                  <a:lnTo>
                    <a:pt x="136942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3" name="object 33"/>
          <p:cNvSpPr txBox="1"/>
          <p:nvPr/>
        </p:nvSpPr>
        <p:spPr>
          <a:xfrm>
            <a:off x="2261418" y="1034265"/>
            <a:ext cx="431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25">
                <a:solidFill>
                  <a:srgbClr val="FFFFFF"/>
                </a:solidFill>
                <a:latin typeface="Microsoft JhengHei"/>
                <a:cs typeface="Microsoft JhengHei"/>
              </a:rPr>
              <a:t>开始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907875" y="2838748"/>
            <a:ext cx="48260" cy="921385"/>
          </a:xfrm>
          <a:custGeom>
            <a:rect l="l" t="t" r="r" b="b"/>
            <a:pathLst>
              <a:path w="48259" h="921385">
                <a:moveTo>
                  <a:pt x="23920" y="25204"/>
                </a:moveTo>
                <a:lnTo>
                  <a:pt x="30270" y="36090"/>
                </a:lnTo>
                <a:lnTo>
                  <a:pt x="30270" y="920940"/>
                </a:lnTo>
                <a:lnTo>
                  <a:pt x="17570" y="920940"/>
                </a:lnTo>
                <a:lnTo>
                  <a:pt x="17570" y="36090"/>
                </a:lnTo>
                <a:lnTo>
                  <a:pt x="23920" y="25204"/>
                </a:lnTo>
                <a:close/>
              </a:path>
              <a:path w="48259" h="921385">
                <a:moveTo>
                  <a:pt x="23920" y="0"/>
                </a:moveTo>
                <a:lnTo>
                  <a:pt x="47841" y="41007"/>
                </a:lnTo>
                <a:lnTo>
                  <a:pt x="46818" y="44895"/>
                </a:lnTo>
                <a:lnTo>
                  <a:pt x="40760" y="48429"/>
                </a:lnTo>
                <a:lnTo>
                  <a:pt x="36871" y="47406"/>
                </a:lnTo>
                <a:lnTo>
                  <a:pt x="30271" y="36090"/>
                </a:lnTo>
                <a:lnTo>
                  <a:pt x="30270" y="12594"/>
                </a:lnTo>
                <a:lnTo>
                  <a:pt x="16573" y="12594"/>
                </a:lnTo>
                <a:lnTo>
                  <a:pt x="23920" y="0"/>
                </a:lnTo>
                <a:close/>
              </a:path>
              <a:path w="48259" h="921385">
                <a:moveTo>
                  <a:pt x="16573" y="12594"/>
                </a:moveTo>
                <a:lnTo>
                  <a:pt x="17570" y="12594"/>
                </a:lnTo>
                <a:lnTo>
                  <a:pt x="17570" y="36090"/>
                </a:lnTo>
                <a:lnTo>
                  <a:pt x="10970" y="47406"/>
                </a:lnTo>
                <a:lnTo>
                  <a:pt x="7081" y="48429"/>
                </a:lnTo>
                <a:lnTo>
                  <a:pt x="1023" y="44895"/>
                </a:lnTo>
                <a:lnTo>
                  <a:pt x="0" y="41007"/>
                </a:lnTo>
                <a:lnTo>
                  <a:pt x="16573" y="12594"/>
                </a:lnTo>
                <a:close/>
              </a:path>
              <a:path w="48259" h="921385">
                <a:moveTo>
                  <a:pt x="17570" y="15802"/>
                </a:moveTo>
                <a:lnTo>
                  <a:pt x="18435" y="15802"/>
                </a:lnTo>
                <a:lnTo>
                  <a:pt x="23920" y="25204"/>
                </a:lnTo>
                <a:lnTo>
                  <a:pt x="17570" y="36090"/>
                </a:lnTo>
                <a:lnTo>
                  <a:pt x="17570" y="15802"/>
                </a:lnTo>
                <a:close/>
              </a:path>
              <a:path w="48259" h="921385">
                <a:moveTo>
                  <a:pt x="17570" y="12594"/>
                </a:moveTo>
                <a:lnTo>
                  <a:pt x="30270" y="12594"/>
                </a:lnTo>
                <a:lnTo>
                  <a:pt x="30270" y="36090"/>
                </a:lnTo>
                <a:lnTo>
                  <a:pt x="23920" y="25204"/>
                </a:lnTo>
                <a:lnTo>
                  <a:pt x="29405" y="15802"/>
                </a:lnTo>
                <a:lnTo>
                  <a:pt x="17570" y="15802"/>
                </a:lnTo>
                <a:lnTo>
                  <a:pt x="17570" y="12594"/>
                </a:lnTo>
                <a:close/>
              </a:path>
              <a:path w="48259" h="921385">
                <a:moveTo>
                  <a:pt x="18435" y="15802"/>
                </a:moveTo>
                <a:lnTo>
                  <a:pt x="29405" y="15802"/>
                </a:lnTo>
                <a:lnTo>
                  <a:pt x="23920" y="25204"/>
                </a:lnTo>
                <a:lnTo>
                  <a:pt x="18435" y="1580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3187480" y="2048450"/>
            <a:ext cx="190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Arial"/>
                <a:cs typeface="Arial"/>
              </a:rPr>
              <a:t>N</a:t>
            </a:r>
            <a:endParaRPr sz="1800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2631651" y="2545685"/>
            <a:ext cx="1784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Arial"/>
                <a:cs typeface="Arial"/>
              </a:rPr>
              <a:t>Y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37" name="object 37"/>
          <p:cNvGrpSpPr/>
          <p:nvPr/>
        </p:nvGrpSpPr>
        <p:grpSpPr>
          <a:xfrm>
            <a:off x="895272" y="1970306"/>
            <a:ext cx="2864485" cy="1461770"/>
            <a:chOff x="895272" y="1970306"/>
            <a:chExt cx="2864485" cy="1461770"/>
          </a:xfrm>
        </p:grpSpPr>
        <p:sp>
          <p:nvSpPr>
            <p:cNvPr id="38" name="object 38"/>
            <p:cNvSpPr/>
            <p:nvPr/>
          </p:nvSpPr>
          <p:spPr>
            <a:xfrm flipH="1">
              <a:off x="900034" y="1975068"/>
              <a:ext cx="0" cy="473709"/>
            </a:xfrm>
            <a:custGeom>
              <a:rect l="l" t="t" r="r" b="b"/>
              <a:pathLst>
                <a:path h="473709">
                  <a:moveTo>
                    <a:pt x="0" y="0"/>
                  </a:moveTo>
                  <a:lnTo>
                    <a:pt x="0" y="473433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1514714" y="2774881"/>
              <a:ext cx="2232025" cy="644525"/>
            </a:xfrm>
            <a:custGeom>
              <a:rect l="l" t="t" r="r" b="b"/>
              <a:pathLst>
                <a:path w="2232025" h="644525">
                  <a:moveTo>
                    <a:pt x="1116012" y="644128"/>
                  </a:moveTo>
                  <a:lnTo>
                    <a:pt x="0" y="322064"/>
                  </a:lnTo>
                  <a:lnTo>
                    <a:pt x="1116012" y="0"/>
                  </a:lnTo>
                  <a:lnTo>
                    <a:pt x="2232025" y="322064"/>
                  </a:lnTo>
                  <a:lnTo>
                    <a:pt x="1116012" y="644128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1514714" y="2774881"/>
              <a:ext cx="2232025" cy="644525"/>
            </a:xfrm>
            <a:custGeom>
              <a:rect l="l" t="t" r="r" b="b"/>
              <a:pathLst>
                <a:path w="2232025" h="644525">
                  <a:moveTo>
                    <a:pt x="0" y="322064"/>
                  </a:moveTo>
                  <a:lnTo>
                    <a:pt x="1116012" y="0"/>
                  </a:lnTo>
                  <a:lnTo>
                    <a:pt x="2232025" y="322064"/>
                  </a:lnTo>
                  <a:lnTo>
                    <a:pt x="1116012" y="644128"/>
                  </a:lnTo>
                  <a:lnTo>
                    <a:pt x="0" y="322064"/>
                  </a:lnTo>
                  <a:close/>
                </a:path>
              </a:pathLst>
            </a:custGeom>
            <a:ln w="25400">
              <a:solidFill>
                <a:srgbClr val="005091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1" name="object 41"/>
          <p:cNvSpPr/>
          <p:nvPr/>
        </p:nvSpPr>
        <p:spPr>
          <a:xfrm>
            <a:off x="4500562" y="1059582"/>
            <a:ext cx="4519930" cy="3832225"/>
          </a:xfrm>
          <a:custGeom>
            <a:rect l="l" t="t" r="r" b="b"/>
            <a:pathLst>
              <a:path w="4519930" h="3832225">
                <a:moveTo>
                  <a:pt x="4519611" y="3831817"/>
                </a:moveTo>
                <a:lnTo>
                  <a:pt x="0" y="3831817"/>
                </a:lnTo>
                <a:lnTo>
                  <a:pt x="0" y="0"/>
                </a:lnTo>
                <a:lnTo>
                  <a:pt x="4519611" y="0"/>
                </a:lnTo>
                <a:lnTo>
                  <a:pt x="4519611" y="383181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4592002" y="1204416"/>
            <a:ext cx="355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800" spc="-25">
                <a:latin typeface="宋体"/>
                <a:cs typeface="宋体"/>
              </a:rPr>
              <a:t>For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163502" y="1249262"/>
            <a:ext cx="3086100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800"/>
              </a:lnSpc>
              <a:tabLst>
                <a:tab pos="2628265"/>
              </a:tabLst>
            </a:pPr>
            <a:r>
              <a:rPr sz="1800">
                <a:latin typeface="宋体"/>
                <a:cs typeface="宋体"/>
              </a:rPr>
              <a:t>循环变量=初值 to 终</a:t>
            </a:r>
            <a:r>
              <a:rPr sz="1800" spc="-50">
                <a:latin typeface="宋体"/>
                <a:cs typeface="宋体"/>
              </a:rPr>
              <a:t>值</a:t>
            </a:r>
            <a:r>
              <a:rPr sz="1800">
                <a:latin typeface="宋体"/>
                <a:cs typeface="宋体"/>
              </a:rPr>
              <a:t>	步</a:t>
            </a:r>
            <a:r>
              <a:rPr sz="1800" spc="-50">
                <a:latin typeface="宋体"/>
                <a:cs typeface="宋体"/>
              </a:rPr>
              <a:t>长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4592002" y="2027376"/>
            <a:ext cx="2413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800" spc="-25">
                <a:latin typeface="宋体"/>
                <a:cs typeface="宋体"/>
              </a:rPr>
              <a:t>if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849302" y="2072223"/>
            <a:ext cx="1143000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sz="1800" spc="-10">
                <a:latin typeface="宋体"/>
                <a:cs typeface="宋体"/>
              </a:rPr>
              <a:t>条件表达式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7792402" y="2027376"/>
            <a:ext cx="4699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800" spc="-20">
                <a:latin typeface="宋体"/>
                <a:cs typeface="宋体"/>
              </a:rPr>
              <a:t>Then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5163502" y="2895183"/>
            <a:ext cx="457200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sz="1800" spc="-25">
                <a:latin typeface="宋体"/>
                <a:cs typeface="宋体"/>
              </a:rPr>
              <a:t>输出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4592002" y="3673295"/>
            <a:ext cx="698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宋体"/>
                <a:cs typeface="宋体"/>
              </a:rPr>
              <a:t>End </a:t>
            </a:r>
            <a:r>
              <a:rPr sz="1800" spc="-25">
                <a:latin typeface="宋体"/>
                <a:cs typeface="宋体"/>
              </a:rPr>
              <a:t>if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4592002" y="4496256"/>
            <a:ext cx="4699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800" spc="-20">
                <a:latin typeface="宋体"/>
                <a:cs typeface="宋体"/>
              </a:rPr>
              <a:t>Next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5277802" y="4541103"/>
            <a:ext cx="914400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sz="1800" spc="-15">
                <a:latin typeface="宋体"/>
                <a:cs typeface="宋体"/>
              </a:rPr>
              <a:t>循环变量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5148264" y="1115541"/>
            <a:ext cx="3202305" cy="367030"/>
          </a:xfrm>
          <a:prstGeom prst="rect">
            <a:avLst/>
          </a:prstGeom>
          <a:solidFill>
            <a:srgbClr val="FF0000"/>
          </a:solidFill>
          <a:ln w="9525">
            <a:solidFill>
              <a:srgbClr val="000000"/>
            </a:solidFill>
          </a:ln>
        </p:spPr>
        <p:txBody>
          <a:bodyPr vert="horz" wrap="square" lIns="0" tIns="55879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39"/>
              </a:spcBef>
            </a:pPr>
            <a:r>
              <a:rPr sz="1600">
                <a:latin typeface="Arial"/>
                <a:cs typeface="Arial"/>
              </a:rPr>
              <a:t>i=20</a:t>
            </a:r>
            <a:r>
              <a:rPr sz="1600" spc="425">
                <a:latin typeface="Arial"/>
                <a:cs typeface="Arial"/>
              </a:rPr>
              <a:t> </a:t>
            </a:r>
            <a:r>
              <a:rPr sz="1600">
                <a:latin typeface="Arial"/>
                <a:cs typeface="Arial"/>
              </a:rPr>
              <a:t>to</a:t>
            </a:r>
            <a:r>
              <a:rPr sz="1600" spc="425">
                <a:latin typeface="Arial"/>
                <a:cs typeface="Arial"/>
              </a:rPr>
              <a:t> </a:t>
            </a:r>
            <a:r>
              <a:rPr sz="1600" spc="-25">
                <a:latin typeface="Arial"/>
                <a:cs typeface="Arial"/>
              </a:rPr>
              <a:t>29</a:t>
            </a:r>
            <a:endParaRPr sz="1600">
              <a:latin typeface="Arial"/>
              <a:cs typeface="Arial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5109369" y="1987712"/>
            <a:ext cx="2618105" cy="365760"/>
          </a:xfrm>
          <a:prstGeom prst="rect">
            <a:avLst/>
          </a:prstGeom>
          <a:solidFill>
            <a:srgbClr val="FF0000"/>
          </a:solidFill>
          <a:ln w="9525">
            <a:solidFill>
              <a:srgbClr val="0000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marL="156210">
              <a:lnSpc>
                <a:spcPct val="100000"/>
              </a:lnSpc>
              <a:spcBef>
                <a:spcPts val="434"/>
              </a:spcBef>
            </a:pPr>
            <a:r>
              <a:rPr sz="1600">
                <a:latin typeface="Arial"/>
                <a:cs typeface="Arial"/>
              </a:rPr>
              <a:t>i</a:t>
            </a:r>
            <a:r>
              <a:rPr sz="1600" spc="-20">
                <a:latin typeface="Arial"/>
                <a:cs typeface="Arial"/>
              </a:rPr>
              <a:t> </a:t>
            </a:r>
            <a:r>
              <a:rPr sz="1600">
                <a:latin typeface="Arial"/>
                <a:cs typeface="Arial"/>
              </a:rPr>
              <a:t>mod</a:t>
            </a:r>
            <a:r>
              <a:rPr sz="1600" spc="-10">
                <a:latin typeface="Arial"/>
                <a:cs typeface="Arial"/>
              </a:rPr>
              <a:t> </a:t>
            </a:r>
            <a:r>
              <a:rPr sz="1600">
                <a:latin typeface="Arial"/>
                <a:cs typeface="Arial"/>
              </a:rPr>
              <a:t>3=2</a:t>
            </a:r>
            <a:r>
              <a:rPr sz="1600" spc="-5">
                <a:latin typeface="Arial"/>
                <a:cs typeface="Arial"/>
              </a:rPr>
              <a:t> </a:t>
            </a:r>
            <a:r>
              <a:rPr sz="1600">
                <a:latin typeface="Arial"/>
                <a:cs typeface="Arial"/>
              </a:rPr>
              <a:t>and</a:t>
            </a:r>
            <a:r>
              <a:rPr sz="1600" spc="-10">
                <a:latin typeface="Arial"/>
                <a:cs typeface="Arial"/>
              </a:rPr>
              <a:t> </a:t>
            </a:r>
            <a:r>
              <a:rPr sz="1600">
                <a:latin typeface="Arial"/>
                <a:cs typeface="Arial"/>
              </a:rPr>
              <a:t>i</a:t>
            </a:r>
            <a:r>
              <a:rPr sz="1600" spc="-5">
                <a:latin typeface="Arial"/>
                <a:cs typeface="Arial"/>
              </a:rPr>
              <a:t> </a:t>
            </a:r>
            <a:r>
              <a:rPr sz="1600">
                <a:latin typeface="Arial"/>
                <a:cs typeface="Arial"/>
              </a:rPr>
              <a:t>mod</a:t>
            </a:r>
            <a:r>
              <a:rPr sz="1600" spc="-10">
                <a:latin typeface="Arial"/>
                <a:cs typeface="Arial"/>
              </a:rPr>
              <a:t> </a:t>
            </a:r>
            <a:r>
              <a:rPr sz="1600">
                <a:latin typeface="Arial"/>
                <a:cs typeface="Arial"/>
              </a:rPr>
              <a:t>5</a:t>
            </a:r>
            <a:r>
              <a:rPr sz="1600" spc="-5">
                <a:latin typeface="Arial"/>
                <a:cs typeface="Arial"/>
              </a:rPr>
              <a:t> </a:t>
            </a:r>
            <a:r>
              <a:rPr sz="1600" spc="-25">
                <a:latin typeface="Arial"/>
                <a:cs typeface="Arial"/>
              </a:rPr>
              <a:t>=3</a:t>
            </a:r>
            <a:endParaRPr sz="1600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5148264" y="2845696"/>
            <a:ext cx="1654175" cy="367030"/>
          </a:xfrm>
          <a:prstGeom prst="rect">
            <a:avLst/>
          </a:prstGeom>
          <a:solidFill>
            <a:srgbClr val="FF0000"/>
          </a:solidFill>
          <a:ln w="9525">
            <a:solidFill>
              <a:srgbClr val="000000"/>
            </a:solidFill>
          </a:ln>
        </p:spPr>
        <p:txBody>
          <a:bodyPr vert="horz" wrap="square" lIns="0" tIns="55879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39"/>
              </a:spcBef>
            </a:pPr>
            <a:r>
              <a:rPr sz="1600">
                <a:latin typeface="Arial"/>
                <a:cs typeface="Arial"/>
              </a:rPr>
              <a:t>print</a:t>
            </a:r>
            <a:r>
              <a:rPr sz="1600" spc="-25">
                <a:latin typeface="Arial"/>
                <a:cs typeface="Arial"/>
              </a:rPr>
              <a:t> </a:t>
            </a:r>
            <a:r>
              <a:rPr sz="1600" spc="-50">
                <a:latin typeface="Arial"/>
                <a:cs typeface="Arial"/>
              </a:rPr>
              <a:t>i</a:t>
            </a:r>
            <a:endParaRPr sz="1600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5211764" y="4443957"/>
            <a:ext cx="1206500" cy="367030"/>
          </a:xfrm>
          <a:prstGeom prst="rect">
            <a:avLst/>
          </a:prstGeom>
          <a:solidFill>
            <a:srgbClr val="FF0000"/>
          </a:solidFill>
          <a:ln w="9525">
            <a:solidFill>
              <a:srgbClr val="000000"/>
            </a:solidFill>
          </a:ln>
        </p:spPr>
        <p:txBody>
          <a:bodyPr vert="horz" wrap="square" lIns="0" tIns="55879" rIns="0" bIns="0" rtlCol="0">
            <a:spAutoFit/>
          </a:bodyPr>
          <a:lstStyle/>
          <a:p>
            <a:pPr marL="55880" algn="ctr">
              <a:lnSpc>
                <a:spcPct val="100000"/>
              </a:lnSpc>
              <a:spcBef>
                <a:spcPts val="439"/>
              </a:spcBef>
            </a:pPr>
            <a:r>
              <a:rPr sz="1600">
                <a:latin typeface="Arial"/>
                <a:cs typeface="Arial"/>
              </a:rPr>
              <a:t>i</a:t>
            </a:r>
            <a:endParaRPr sz="1600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2129077" y="2864136"/>
            <a:ext cx="10033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i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被</a:t>
            </a: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3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除余</a:t>
            </a:r>
            <a:r>
              <a:rPr sz="1400" spc="-25">
                <a:solidFill>
                  <a:srgbClr val="FFFFFF"/>
                </a:solidFill>
                <a:latin typeface="宋体"/>
                <a:cs typeface="宋体"/>
              </a:rPr>
              <a:t>2</a:t>
            </a: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，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2148127" y="3026696"/>
            <a:ext cx="965200" cy="8572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被</a:t>
            </a:r>
            <a:r>
              <a:rPr sz="1400" spc="-355">
                <a:solidFill>
                  <a:srgbClr val="FFFFFF"/>
                </a:solidFill>
                <a:latin typeface="宋体"/>
                <a:cs typeface="宋体"/>
              </a:rPr>
              <a:t>5</a:t>
            </a:r>
            <a:r>
              <a:rPr sz="2700" b="1" spc="-2175" baseline="20061">
                <a:solidFill>
                  <a:srgbClr val="FFFFFF"/>
                </a:solidFill>
                <a:latin typeface="Microsoft JhengHei"/>
                <a:cs typeface="Microsoft JhengHei"/>
              </a:rPr>
              <a:t>？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除余</a:t>
            </a:r>
            <a:r>
              <a:rPr sz="1400" spc="-25">
                <a:solidFill>
                  <a:srgbClr val="FFFFFF"/>
                </a:solidFill>
                <a:latin typeface="宋体"/>
                <a:cs typeface="宋体"/>
              </a:rPr>
              <a:t>3</a:t>
            </a: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？</a:t>
            </a:r>
            <a:endParaRPr sz="1400">
              <a:latin typeface="微软雅黑"/>
              <a:cs typeface="微软雅黑"/>
            </a:endParaRPr>
          </a:p>
          <a:p>
            <a:pPr marL="512445">
              <a:lnSpc>
                <a:spcPct val="100000"/>
              </a:lnSpc>
              <a:spcBef>
                <a:spcPts val="80"/>
              </a:spcBef>
            </a:pPr>
            <a:r>
              <a:rPr sz="1800" b="1">
                <a:latin typeface="Arial"/>
                <a:cs typeface="Arial"/>
              </a:rPr>
              <a:t>Y</a:t>
            </a:r>
            <a:endParaRPr sz="1800">
              <a:latin typeface="Arial"/>
              <a:cs typeface="Arial"/>
            </a:endParaRPr>
          </a:p>
          <a:p>
            <a:pPr marL="72390">
              <a:lnSpc>
                <a:spcPct val="100000"/>
              </a:lnSpc>
              <a:spcBef>
                <a:spcPts val="229"/>
              </a:spcBef>
            </a:pPr>
            <a:r>
              <a:rPr sz="1600" b="1">
                <a:solidFill>
                  <a:srgbClr val="FFFFFF"/>
                </a:solidFill>
                <a:latin typeface="Microsoft JhengHei"/>
                <a:cs typeface="Microsoft JhengHei"/>
              </a:rPr>
              <a:t>输出</a:t>
            </a:r>
            <a:r>
              <a:rPr sz="1600" b="1" spc="-50">
                <a:solidFill>
                  <a:srgbClr val="FFFFFF"/>
                </a:solidFill>
                <a:latin typeface="Arial"/>
                <a:cs typeface="Arial"/>
              </a:rPr>
              <a:t>i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57" name="object 57"/>
          <p:cNvGrpSpPr/>
          <p:nvPr/>
        </p:nvGrpSpPr>
        <p:grpSpPr>
          <a:xfrm>
            <a:off x="146838" y="2443739"/>
            <a:ext cx="1504950" cy="376555"/>
            <a:chOff x="146838" y="2443739"/>
            <a:chExt cx="1504950" cy="376555"/>
          </a:xfrm>
        </p:grpSpPr>
        <p:sp>
          <p:nvSpPr>
            <p:cNvPr id="58" name="object 58"/>
            <p:cNvSpPr/>
            <p:nvPr/>
          </p:nvSpPr>
          <p:spPr>
            <a:xfrm>
              <a:off x="151601" y="2448502"/>
              <a:ext cx="1495425" cy="367030"/>
            </a:xfrm>
            <a:custGeom>
              <a:rect l="l" t="t" r="r" b="b"/>
              <a:pathLst>
                <a:path w="1495425" h="367030">
                  <a:moveTo>
                    <a:pt x="1495425" y="366712"/>
                  </a:moveTo>
                  <a:lnTo>
                    <a:pt x="0" y="366712"/>
                  </a:lnTo>
                  <a:lnTo>
                    <a:pt x="0" y="0"/>
                  </a:lnTo>
                  <a:lnTo>
                    <a:pt x="1495425" y="0"/>
                  </a:lnTo>
                  <a:lnTo>
                    <a:pt x="1495425" y="36671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9" name="object 59"/>
            <p:cNvSpPr/>
            <p:nvPr/>
          </p:nvSpPr>
          <p:spPr>
            <a:xfrm>
              <a:off x="151601" y="2448502"/>
              <a:ext cx="1495425" cy="367030"/>
            </a:xfrm>
            <a:custGeom>
              <a:rect l="l" t="t" r="r" b="b"/>
              <a:pathLst>
                <a:path w="1495425" h="367030">
                  <a:moveTo>
                    <a:pt x="0" y="0"/>
                  </a:moveTo>
                  <a:lnTo>
                    <a:pt x="1495425" y="0"/>
                  </a:lnTo>
                  <a:lnTo>
                    <a:pt x="1495425" y="366712"/>
                  </a:lnTo>
                  <a:lnTo>
                    <a:pt x="0" y="36671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0" name="object 60"/>
          <p:cNvSpPr txBox="1"/>
          <p:nvPr/>
        </p:nvSpPr>
        <p:spPr>
          <a:xfrm>
            <a:off x="255588" y="2453264"/>
            <a:ext cx="1386840" cy="357505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50800" rIns="0" bIns="0" rtlCol="0">
            <a:spAutoFit/>
          </a:bodyPr>
          <a:lstStyle/>
          <a:p>
            <a:pPr marL="450850">
              <a:lnSpc>
                <a:spcPct val="100000"/>
              </a:lnSpc>
              <a:spcBef>
                <a:spcPts val="400"/>
              </a:spcBef>
            </a:pPr>
            <a:r>
              <a:rPr sz="1600" spc="-10">
                <a:solidFill>
                  <a:srgbClr val="F2F2F2"/>
                </a:solidFill>
                <a:latin typeface="Arial"/>
                <a:cs typeface="Arial"/>
              </a:rPr>
              <a:t>i=i+1</a:t>
            </a:r>
            <a:endParaRPr sz="1600">
              <a:latin typeface="Arial"/>
              <a:cs typeface="Arial"/>
            </a:endParaRPr>
          </a:p>
        </p:txBody>
      </p:sp>
      <p:sp>
        <p:nvSpPr>
          <p:cNvPr id="61" name="object 6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11</a:t>
            </a:fld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https://d.book118.com/536125033021010035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MS Gothic</vt:lpstr>
      <vt:lpstr>Microsoft JhengHei</vt:lpstr>
      <vt:lpstr>Office Theme</vt:lpstr>
      <vt:lpstr>科技史上的两件大事</vt:lpstr>
      <vt:lpstr>PowerPoint Presentation</vt:lpstr>
      <vt:lpstr>PowerPoint Presentation</vt:lpstr>
      <vt:lpstr>PowerPoint Presentation</vt:lpstr>
      <vt:lpstr>总结以上两个问题</vt:lpstr>
      <vt:lpstr>算法思想</vt:lpstr>
      <vt:lpstr>流循程环图表结示 构嵌套选择结构
开始	开始</vt:lpstr>
      <vt:lpstr>枚举算法的设计步骤</vt:lpstr>
      <vt:lpstr>案情1</vt:lpstr>
      <vt:lpstr>假如你是福尔摩斯</vt:lpstr>
      <vt:lpstr>算法表示和编程求解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2024-09-04T17:32:45.210</cp:lastPrinted>
  <dcterms:created xsi:type="dcterms:W3CDTF">2024-09-04T09:32:45Z</dcterms:created>
  <dcterms:modified xsi:type="dcterms:W3CDTF">2024-09-04T09:32:46Z</dcterms:modified>
</cp:coreProperties>
</file>