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1F9E18E-C6EF-489F-A305-96E417D9021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80F11C3-FACF-48EB-9AE7-6F35F6B147F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6339998-A5AF-46F2-901A-282393A767F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19696B7-8874-4A83-94E6-120C3142875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45D1B80-5156-46BE-BD6B-2A7F9EA943B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236D585-7327-4F50-A8C9-B28A70882D7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8DE11C8-0A86-4F5A-B83D-CFBF40CD4A4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36EAC66-9834-413F-A956-82555239C90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507C8B7-D36B-4DC9-8922-ECD734A60C6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7F1BF1E-3777-4355-8127-4967EA20738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903218C-9B27-4214-B3EB-88E90645765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36125234040010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04132" y="2972821"/>
            <a:ext cx="2227456" cy="517896"/>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rgbClr val="FFFDFD">
                    <a:alpha val="100000"/>
                  </a:srgbClr>
                </a:solidFill>
                <a:latin typeface="Microsoft Yahei"/>
                <a:ea typeface="Microsoft Yahei"/>
                <a:cs typeface="Microsoft Yahei"/>
              </a:rPr>
              <a:t>汇报人：XX</a:t>
            </a:r>
          </a:p>
        </p:txBody>
      </p:sp>
      <p:sp>
        <p:nvSpPr>
          <p:cNvPr id="3" name="TextBox 3"/>
          <p:cNvSpPr txBox="1"/>
          <p:nvPr/>
        </p:nvSpPr>
        <p:spPr>
          <a:xfrm>
            <a:off x="804132" y="3490717"/>
            <a:ext cx="2259190" cy="502303"/>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rgbClr val="FFFDFD">
                    <a:alpha val="100000"/>
                  </a:srgbClr>
                </a:solidFill>
                <a:latin typeface="Microsoft Yahei"/>
                <a:ea typeface="Microsoft Yahei"/>
                <a:cs typeface="Microsoft Yahei"/>
              </a:rPr>
              <a:t>2024-01-26</a:t>
            </a:r>
          </a:p>
        </p:txBody>
      </p:sp>
      <p:sp>
        <p:nvSpPr>
          <p:cNvPr id="4" name="TextBox 4"/>
          <p:cNvSpPr txBox="1"/>
          <p:nvPr/>
        </p:nvSpPr>
        <p:spPr>
          <a:xfrm>
            <a:off x="804132" y="785914"/>
            <a:ext cx="7746331" cy="1834527"/>
          </a:xfrm>
          <a:prstGeom prst="rect">
            <a:avLst/>
          </a:prstGeom>
        </p:spPr>
        <p:txBody>
          <a:bodyPr vert="horz" wrap="square" lIns="91440" tIns="45720" rIns="91440" bIns="4572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050" b="1">
                <a:solidFill>
                  <a:srgbClr val="FFFDFD">
                    <a:alpha val="100000"/>
                  </a:srgbClr>
                </a:solidFill>
                <a:latin typeface="Microsoft Yahei"/>
                <a:ea typeface="Microsoft Yahei"/>
                <a:cs typeface="Microsoft Yahei"/>
              </a:rPr>
              <a:t>现代文学作品中的语言表达与艺术效果解读</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468681" y="1552432"/>
            <a:ext cx="2025156" cy="117475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4950" b="1">
                <a:solidFill>
                  <a:srgbClr val="FFFDFD">
                    <a:alpha val="100000"/>
                  </a:srgbClr>
                </a:solidFill>
                <a:latin typeface="微软雅黑"/>
                <a:ea typeface="微软雅黑"/>
                <a:cs typeface="微软雅黑"/>
              </a:rPr>
              <a:t>目 录</a:t>
            </a:r>
            <a:endParaRPr lang="en-US" sz="1100"/>
          </a:p>
        </p:txBody>
      </p:sp>
      <p:sp>
        <p:nvSpPr>
          <p:cNvPr id="4" name="TextBox 4"/>
          <p:cNvSpPr txBox="1"/>
          <p:nvPr/>
        </p:nvSpPr>
        <p:spPr>
          <a:xfrm>
            <a:off x="3860212" y="1095804"/>
            <a:ext cx="5156086" cy="4666392"/>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325"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325" b="1">
                <a:solidFill>
                  <a:schemeClr val="accent1">
                    <a:alpha val="100000"/>
                  </a:schemeClr>
                </a:solidFill>
                <a:latin typeface="Microsoft Yahei"/>
                <a:ea typeface="Microsoft Yahei"/>
                <a:cs typeface="Microsoft Yahei"/>
              </a:rPr>
              <a:t>现代文学作品中的语言表达</a:t>
            </a:r>
          </a:p>
          <a:p>
            <a:pPr marL="203200" lvl="0" indent="-203200">
              <a:lnSpc>
                <a:spcPct val="150000"/>
              </a:lnSpc>
              <a:buFont typeface="Arial"/>
              <a:buChar char="•"/>
            </a:pPr>
            <a:r>
              <a:rPr lang="en-US" sz="2325" b="1">
                <a:solidFill>
                  <a:schemeClr val="accent1">
                    <a:alpha val="100000"/>
                  </a:schemeClr>
                </a:solidFill>
                <a:latin typeface="Microsoft Yahei"/>
                <a:ea typeface="Microsoft Yahei"/>
                <a:cs typeface="Microsoft Yahei"/>
              </a:rPr>
              <a:t>艺术效果解读</a:t>
            </a:r>
          </a:p>
          <a:p>
            <a:pPr marL="203200" lvl="0" indent="-203200">
              <a:lnSpc>
                <a:spcPct val="150000"/>
              </a:lnSpc>
              <a:buFont typeface="Arial"/>
              <a:buChar char="•"/>
            </a:pPr>
            <a:r>
              <a:rPr lang="en-US" sz="2325" b="1">
                <a:solidFill>
                  <a:schemeClr val="accent1">
                    <a:alpha val="100000"/>
                  </a:schemeClr>
                </a:solidFill>
                <a:latin typeface="Microsoft Yahei"/>
                <a:ea typeface="Microsoft Yahei"/>
                <a:cs typeface="Microsoft Yahei"/>
              </a:rPr>
              <a:t>经典案例分析</a:t>
            </a:r>
          </a:p>
          <a:p>
            <a:pPr marL="203200" lvl="0" indent="-203200">
              <a:lnSpc>
                <a:spcPct val="150000"/>
              </a:lnSpc>
              <a:buFont typeface="Arial"/>
              <a:buChar char="•"/>
            </a:pPr>
            <a:r>
              <a:rPr lang="en-US" sz="2325" b="1">
                <a:solidFill>
                  <a:schemeClr val="accent1">
                    <a:alpha val="100000"/>
                  </a:schemeClr>
                </a:solidFill>
                <a:latin typeface="Microsoft Yahei"/>
                <a:ea typeface="Microsoft Yahei"/>
                <a:cs typeface="Microsoft Yahei"/>
              </a:rPr>
              <a:t>现代文学作品语言表达与艺术效果关系探讨</a:t>
            </a:r>
          </a:p>
          <a:p>
            <a:pPr marL="203200" lvl="0" indent="-203200">
              <a:lnSpc>
                <a:spcPct val="150000"/>
              </a:lnSpc>
              <a:buFont typeface="Arial"/>
              <a:buChar char="•"/>
            </a:pPr>
            <a:r>
              <a:rPr lang="en-US" sz="2325" b="1">
                <a:solidFill>
                  <a:schemeClr val="accent1">
                    <a:alpha val="100000"/>
                  </a:schemeClr>
                </a:solidFill>
                <a:latin typeface="Microsoft Yahei"/>
                <a:ea typeface="Microsoft Yahei"/>
                <a:cs typeface="Microsoft Yahei"/>
              </a:rPr>
              <a:t>当代文学作品发展趋势及挑战</a:t>
            </a:r>
          </a:p>
          <a:p>
            <a:pPr marL="203200" lvl="0" indent="-203200">
              <a:lnSpc>
                <a:spcPct val="150000"/>
              </a:lnSpc>
              <a:buFont typeface="Arial"/>
              <a:buChar char="•"/>
            </a:pPr>
            <a:r>
              <a:rPr lang="en-US" sz="2325" b="1">
                <a:solidFill>
                  <a:schemeClr val="accent1">
                    <a:alpha val="100000"/>
                  </a:schemeClr>
                </a:solidFill>
                <a:latin typeface="Microsoft Yahei"/>
                <a:ea typeface="Microsoft Yahei"/>
                <a:cs typeface="Microsoft Yahei"/>
              </a:rPr>
              <a:t>结论与展望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976385" y="2094092"/>
            <a:ext cx="2239230" cy="1208784"/>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950" b="1">
                <a:solidFill>
                  <a:schemeClr val="accent1">
                    <a:alpha val="100000"/>
                  </a:schemeClr>
                </a:solidFill>
                <a:latin typeface="Microsoft Yahei"/>
                <a:ea typeface="Microsoft Yahei"/>
                <a:cs typeface="Microsoft Yahei"/>
              </a:rPr>
              <a:t>01</a:t>
            </a:r>
            <a:endParaRPr lang="en-US" sz="1100"/>
          </a:p>
        </p:txBody>
      </p:sp>
      <p:sp>
        <p:nvSpPr>
          <p:cNvPr id="3" name="TextBox 3"/>
          <p:cNvSpPr txBox="1"/>
          <p:nvPr/>
        </p:nvSpPr>
        <p:spPr>
          <a:xfrm>
            <a:off x="3234036" y="3433643"/>
            <a:ext cx="5723930" cy="1991693"/>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b="1">
                <a:solidFill>
                  <a:schemeClr val="accent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grpSp>
        <p:nvGrpSpPr>
          <p:cNvPr id="2" name="Group 2"/>
          <p:cNvGrpSpPr/>
          <p:nvPr/>
        </p:nvGrpSpPr>
        <p:grpSpPr>
          <a:xfrm>
            <a:off x="1218874" y="1354848"/>
            <a:ext cx="4394883" cy="1340950"/>
            <a:chOff x="1218874" y="1354848"/>
            <a:chExt cx="4394883" cy="1340950"/>
          </a:xfrm>
        </p:grpSpPr>
        <p:sp>
          <p:nvSpPr>
            <p:cNvPr id="3" name="AutoShape 3"/>
            <p:cNvSpPr/>
            <p:nvPr/>
          </p:nvSpPr>
          <p:spPr>
            <a:xfrm>
              <a:off x="1218874" y="1354848"/>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18874" y="1993615"/>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文学作为语言的艺术，通过语言表达思想、情感和审美体验</a:t>
              </a:r>
            </a:p>
          </p:txBody>
        </p:sp>
        <p:sp>
          <p:nvSpPr>
            <p:cNvPr id="5" name="Freeform 5"/>
            <p:cNvSpPr/>
            <p:nvPr/>
          </p:nvSpPr>
          <p:spPr>
            <a:xfrm>
              <a:off x="1303561" y="1482500"/>
              <a:ext cx="469392" cy="383462"/>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218874" y="3134853"/>
            <a:ext cx="4394883" cy="1304934"/>
            <a:chOff x="1218874" y="3134853"/>
            <a:chExt cx="4394883" cy="1304934"/>
          </a:xfrm>
        </p:grpSpPr>
        <p:sp>
          <p:nvSpPr>
            <p:cNvPr id="7" name="AutoShape 7"/>
            <p:cNvSpPr/>
            <p:nvPr/>
          </p:nvSpPr>
          <p:spPr>
            <a:xfrm>
              <a:off x="1218874" y="313485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358514" y="3274494"/>
              <a:ext cx="359485" cy="359485"/>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218874" y="373760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现代文学作品在语言表达和艺术效果上呈现出多样性和创新性</a:t>
              </a:r>
            </a:p>
          </p:txBody>
        </p:sp>
      </p:grpSp>
      <p:grpSp>
        <p:nvGrpSpPr>
          <p:cNvPr id="10" name="Group 10"/>
          <p:cNvGrpSpPr/>
          <p:nvPr/>
        </p:nvGrpSpPr>
        <p:grpSpPr>
          <a:xfrm>
            <a:off x="1218874" y="4878843"/>
            <a:ext cx="4394883" cy="1316184"/>
            <a:chOff x="1218874" y="4878843"/>
            <a:chExt cx="4394883" cy="1316184"/>
          </a:xfrm>
        </p:grpSpPr>
        <p:sp>
          <p:nvSpPr>
            <p:cNvPr id="11" name="AutoShape 11"/>
            <p:cNvSpPr/>
            <p:nvPr/>
          </p:nvSpPr>
          <p:spPr>
            <a:xfrm>
              <a:off x="1218874" y="487884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1372678" y="5037742"/>
              <a:ext cx="331158" cy="320969"/>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1218874" y="549284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解读现代文学作品中的语言表达与艺术效果有助于深入理解作品内涵和审美价值</a:t>
              </a:r>
            </a:p>
          </p:txBody>
        </p:sp>
      </p:grpSp>
      <p:pic>
        <p:nvPicPr>
          <p:cNvPr id="14" name="Picture 14"/>
          <p:cNvPicPr>
            <a:picLocks noChangeAspect="1"/>
          </p:cNvPicPr>
          <p:nvPr/>
        </p:nvPicPr>
        <p:blipFill>
          <a:blip r:embed="rId2"/>
          <a:srcRect t="16667" b="16667"/>
          <a:stretch>
            <a:fillRect/>
          </a:stretch>
        </p:blipFill>
        <p:spPr>
          <a:xfrm>
            <a:off x="6603343" y="1773671"/>
            <a:ext cx="4619078" cy="4619078"/>
          </a:xfrm>
          <a:prstGeom prst="ellipse">
            <a:avLst/>
          </a:prstGeom>
        </p:spPr>
      </p:pic>
      <p:pic>
        <p:nvPicPr>
          <p:cNvPr id="15" name="Picture 15"/>
          <p:cNvPicPr>
            <a:picLocks noChangeAspect="1"/>
          </p:cNvPicPr>
          <p:nvPr/>
        </p:nvPicPr>
        <p:blipFill>
          <a:blip r:embed="rId3"/>
          <a:srcRect l="21875" r="21875"/>
          <a:stretch>
            <a:fillRect/>
          </a:stretch>
        </p:blipFill>
        <p:spPr>
          <a:xfrm>
            <a:off x="9353197" y="779822"/>
            <a:ext cx="2231507" cy="2231507"/>
          </a:xfrm>
          <a:prstGeom prst="ellipse">
            <a:avLst/>
          </a:prstGeom>
        </p:spPr>
      </p:pic>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背景与目的</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164019"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633268"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102515"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571764"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87002"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A</a:t>
            </a:r>
            <a:endParaRPr lang="en-US" sz="1100"/>
          </a:p>
        </p:txBody>
      </p:sp>
      <p:sp>
        <p:nvSpPr>
          <p:cNvPr id="7" name="AutoShape 7"/>
          <p:cNvSpPr/>
          <p:nvPr/>
        </p:nvSpPr>
        <p:spPr>
          <a:xfrm>
            <a:off x="4956251"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B</a:t>
            </a:r>
            <a:endParaRPr lang="en-US" sz="1100"/>
          </a:p>
        </p:txBody>
      </p:sp>
      <p:sp>
        <p:nvSpPr>
          <p:cNvPr id="8" name="AutoShape 8"/>
          <p:cNvSpPr/>
          <p:nvPr/>
        </p:nvSpPr>
        <p:spPr>
          <a:xfrm>
            <a:off x="6425498"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C</a:t>
            </a:r>
            <a:endParaRPr lang="en-US" sz="1100"/>
          </a:p>
        </p:txBody>
      </p:sp>
      <p:sp>
        <p:nvSpPr>
          <p:cNvPr id="9" name="AutoShape 9"/>
          <p:cNvSpPr/>
          <p:nvPr/>
        </p:nvSpPr>
        <p:spPr>
          <a:xfrm>
            <a:off x="7894747"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D</a:t>
            </a:r>
            <a:endParaRPr lang="en-US" sz="1100"/>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文学作品中的语言与艺术关系</a:t>
              </a:r>
            </a:p>
          </p:txBody>
        </p:sp>
      </p:grpSp>
      <p:sp>
        <p:nvSpPr>
          <p:cNvPr id="32" name="TextBox 32"/>
          <p:cNvSpPr txBox="1"/>
          <p:nvPr/>
        </p:nvSpPr>
        <p:spPr>
          <a:xfrm>
            <a:off x="4307454" y="4456549"/>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文学作品通过语言塑造形象、描绘场景、表达情感和思想</a:t>
            </a:r>
          </a:p>
        </p:txBody>
      </p:sp>
      <p:sp>
        <p:nvSpPr>
          <p:cNvPr id="33" name="TextBox 33"/>
          <p:cNvSpPr txBox="1"/>
          <p:nvPr/>
        </p:nvSpPr>
        <p:spPr>
          <a:xfrm>
            <a:off x="2838206" y="1281416"/>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语言是文学作品的基本构成元素，艺术效果依赖于语言的运用</a:t>
            </a:r>
          </a:p>
        </p:txBody>
      </p:sp>
      <p:sp>
        <p:nvSpPr>
          <p:cNvPr id="34" name="TextBox 34"/>
          <p:cNvSpPr txBox="1"/>
          <p:nvPr/>
        </p:nvSpPr>
        <p:spPr>
          <a:xfrm>
            <a:off x="7245950" y="4449809"/>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语言表达与艺术效果相互作用，共同构成文学作品的审美魅力</a:t>
            </a:r>
          </a:p>
        </p:txBody>
      </p:sp>
      <p:sp>
        <p:nvSpPr>
          <p:cNvPr id="35" name="TextBox 35"/>
          <p:cNvSpPr txBox="1"/>
          <p:nvPr/>
        </p:nvSpPr>
        <p:spPr>
          <a:xfrm>
            <a:off x="5776701" y="1281416"/>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艺术效果是文学作品语言运用的综合体现，包括音韵、节奏、修辞、结构等方面</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976385" y="2094092"/>
            <a:ext cx="2239230" cy="1208784"/>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950" b="1">
                <a:solidFill>
                  <a:schemeClr val="accent1">
                    <a:alpha val="100000"/>
                  </a:schemeClr>
                </a:solidFill>
                <a:latin typeface="Microsoft Yahei"/>
                <a:ea typeface="Microsoft Yahei"/>
                <a:cs typeface="Microsoft Yahei"/>
              </a:rPr>
              <a:t>02</a:t>
            </a:r>
            <a:endParaRPr lang="en-US" sz="1100"/>
          </a:p>
        </p:txBody>
      </p:sp>
      <p:sp>
        <p:nvSpPr>
          <p:cNvPr id="3" name="TextBox 3"/>
          <p:cNvSpPr txBox="1"/>
          <p:nvPr/>
        </p:nvSpPr>
        <p:spPr>
          <a:xfrm>
            <a:off x="3234036" y="3433643"/>
            <a:ext cx="5723930" cy="1991693"/>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b="1">
                <a:solidFill>
                  <a:schemeClr val="accent1">
                    <a:alpha val="100000"/>
                  </a:schemeClr>
                </a:solidFill>
                <a:latin typeface="Microsoft Yahei"/>
                <a:ea typeface="Microsoft Yahei"/>
                <a:cs typeface="Microsoft Yahei"/>
              </a:rPr>
              <a:t>现代文学作品中的语言表达</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695570" y="1775671"/>
            <a:ext cx="3353958" cy="93345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丰富的词汇量</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现代文学作品通常运用大量丰富、生动的词汇，包括专业术语、地域方言、古语词等，以表达复杂的思想和情感。</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489344" y="1899496"/>
            <a:ext cx="3368604" cy="68580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精炼的语言</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现代文学作品追求语言的精炼和准确性，通过简洁有力的词汇表达深刻的内涵。</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244774" y="1751287"/>
            <a:ext cx="3353753" cy="93345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意象的运用</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作家常常运用具有象征意义和感情色彩的词汇，创造出独特的意象，增强作品的艺术感染力。</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词汇运用与特点</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倒装句的运用</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作家常常运用倒装句来打破常规语序，突出强调某个词语或成分，增强语言的表现力。</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省略与跳跃</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现代文学作品中的句式常常出现省略和跳跃，使得语言更加紧凑、凝练，给读者留下更多的想象空间。</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长句与短句的结合</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现代文学作品在句式上注重长句与短句的结合，通过长句的复杂结构和短句的简洁明快，形成语言的节奏感和韵律美。</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句式结构与变化</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排比与反复</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排比和反复的修辞手法可以增强语言的节奏感和气势，使得作品更加生动有力。</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讽刺与夸张</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现代文学作品常常运用讽刺和夸张的修辞手法来揭示社会现实和人性弱点，引发读者的思考和共鸣。</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比喻与拟人</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通过比喻和拟人的修辞手法，作家可以将抽象的事物具体化、形象化，增强作品的可读性和感染力。</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修辞手法与效果</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976385" y="2094092"/>
            <a:ext cx="2239230" cy="1208784"/>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950" b="1">
                <a:solidFill>
                  <a:schemeClr val="accent1">
                    <a:alpha val="100000"/>
                  </a:schemeClr>
                </a:solidFill>
                <a:latin typeface="Microsoft Yahei"/>
                <a:ea typeface="Microsoft Yahei"/>
                <a:cs typeface="Microsoft Yahei"/>
              </a:rPr>
              <a:t>03</a:t>
            </a:r>
            <a:endParaRPr lang="en-US" sz="1100"/>
          </a:p>
        </p:txBody>
      </p:sp>
      <p:sp>
        <p:nvSpPr>
          <p:cNvPr id="3" name="TextBox 3"/>
          <p:cNvSpPr txBox="1"/>
          <p:nvPr/>
        </p:nvSpPr>
        <p:spPr>
          <a:xfrm>
            <a:off x="3234036" y="3433643"/>
            <a:ext cx="5723930" cy="1991693"/>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b="1">
                <a:solidFill>
                  <a:schemeClr val="accent1">
                    <a:alpha val="100000"/>
                  </a:schemeClr>
                </a:solidFill>
                <a:latin typeface="Microsoft Yahei"/>
                <a:ea typeface="Microsoft Yahei"/>
                <a:cs typeface="Microsoft Yahei"/>
              </a:rPr>
              <a:t>艺术效果解读</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04218" y="1856025"/>
            <a:ext cx="5000625"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现代文学作品通过独特的意象塑造，如象征、隐喻等手法，赋予作品深刻的内涵和独特的艺术魅力。</a:t>
            </a:r>
          </a:p>
        </p:txBody>
      </p:sp>
      <p:sp>
        <p:nvSpPr>
          <p:cNvPr id="3" name="TextBox 3"/>
          <p:cNvSpPr txBox="1"/>
          <p:nvPr/>
        </p:nvSpPr>
        <p:spPr>
          <a:xfrm>
            <a:off x="1304218" y="1281858"/>
            <a:ext cx="2695575" cy="5143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chemeClr val="accent1">
                    <a:alpha val="100000"/>
                  </a:schemeClr>
                </a:solidFill>
                <a:latin typeface="Microsoft Yahei"/>
                <a:ea typeface="Microsoft Yahei"/>
                <a:cs typeface="Microsoft Yahei"/>
              </a:rPr>
              <a:t>意象的独特性</a:t>
            </a:r>
          </a:p>
        </p:txBody>
      </p:sp>
      <p:sp>
        <p:nvSpPr>
          <p:cNvPr id="4" name="TextBox 4"/>
          <p:cNvSpPr txBox="1"/>
          <p:nvPr/>
        </p:nvSpPr>
        <p:spPr>
          <a:xfrm>
            <a:off x="617525" y="4933656"/>
            <a:ext cx="3543300" cy="9715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作品通过描绘自然景物、人物心理、社会环境等元素，营造出特定的意境，使读者产生身临其境的感受。</a:t>
            </a:r>
          </a:p>
        </p:txBody>
      </p:sp>
      <p:sp>
        <p:nvSpPr>
          <p:cNvPr id="5" name="TextBox 5"/>
          <p:cNvSpPr txBox="1"/>
          <p:nvPr/>
        </p:nvSpPr>
        <p:spPr>
          <a:xfrm>
            <a:off x="617525" y="4336015"/>
            <a:ext cx="2924175" cy="5143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chemeClr val="accent1">
                    <a:alpha val="100000"/>
                  </a:schemeClr>
                </a:solidFill>
                <a:latin typeface="Microsoft Yahei"/>
                <a:ea typeface="Microsoft Yahei"/>
                <a:cs typeface="Microsoft Yahei"/>
              </a:rPr>
              <a:t>意境的营造</a:t>
            </a:r>
          </a:p>
        </p:txBody>
      </p:sp>
      <p:sp>
        <p:nvSpPr>
          <p:cNvPr id="6" name="TextBox 6"/>
          <p:cNvSpPr txBox="1"/>
          <p:nvPr/>
        </p:nvSpPr>
        <p:spPr>
          <a:xfrm>
            <a:off x="8052157" y="4933656"/>
            <a:ext cx="3448050" cy="9715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意象是构成意境的基本元素，而意境则是意象的综合体现。二者相互依存，共同营造出作品的艺术世界。</a:t>
            </a:r>
          </a:p>
        </p:txBody>
      </p:sp>
      <p:sp>
        <p:nvSpPr>
          <p:cNvPr id="7" name="TextBox 7"/>
          <p:cNvSpPr txBox="1"/>
          <p:nvPr/>
        </p:nvSpPr>
        <p:spPr>
          <a:xfrm>
            <a:off x="8052157" y="4336015"/>
            <a:ext cx="240982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意象与意境的关系</a:t>
            </a:r>
          </a:p>
        </p:txBody>
      </p:sp>
      <p:sp>
        <p:nvSpPr>
          <p:cNvPr id="8" name="AutoShape 8"/>
          <p:cNvSpPr/>
          <p:nvPr/>
        </p:nvSpPr>
        <p:spPr>
          <a:xfrm>
            <a:off x="7141821" y="1572575"/>
            <a:ext cx="1540002" cy="15739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315385" y="1749966"/>
            <a:ext cx="1192874" cy="1219182"/>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0" y="3001454"/>
            <a:ext cx="7893795" cy="14508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33930" y="3588291"/>
            <a:ext cx="1540002" cy="157396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07493" y="3765683"/>
            <a:ext cx="1192874" cy="1219182"/>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0" y="3588291"/>
            <a:ext cx="5123802" cy="14508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298196" y="3588291"/>
            <a:ext cx="1540002" cy="15739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471760" y="3765683"/>
            <a:ext cx="1192874" cy="1219182"/>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068198" y="3588291"/>
            <a:ext cx="5123802" cy="14508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7415174" y="1794662"/>
            <a:ext cx="1141839"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01</a:t>
            </a:r>
          </a:p>
        </p:txBody>
      </p:sp>
      <p:sp>
        <p:nvSpPr>
          <p:cNvPr id="18" name="TextBox 18"/>
          <p:cNvSpPr txBox="1"/>
          <p:nvPr/>
        </p:nvSpPr>
        <p:spPr>
          <a:xfrm>
            <a:off x="4579791" y="3829137"/>
            <a:ext cx="1232768"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02</a:t>
            </a:r>
          </a:p>
        </p:txBody>
      </p:sp>
      <p:sp>
        <p:nvSpPr>
          <p:cNvPr id="19" name="TextBox 19"/>
          <p:cNvSpPr txBox="1"/>
          <p:nvPr/>
        </p:nvSpPr>
        <p:spPr>
          <a:xfrm>
            <a:off x="6561734" y="3833165"/>
            <a:ext cx="1232768"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03</a:t>
            </a:r>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意象塑造与意境营造</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4710489" y="1766850"/>
            <a:ext cx="1267038" cy="1900623"/>
          </a:xfrm>
          <a:custGeom>
            <a:rect l="l" t="t" r="r" b="b"/>
            <a:pathLst>
              <a:path w="795457" h="1193225">
                <a:moveTo>
                  <a:pt x="106466" y="397688"/>
                </a:moveTo>
                <a:cubicBezTo>
                  <a:pt x="38741" y="514719"/>
                  <a:pt x="0" y="650574"/>
                  <a:pt x="0" y="795457"/>
                </a:cubicBezTo>
                <a:cubicBezTo>
                  <a:pt x="0" y="940339"/>
                  <a:pt x="38781" y="1076235"/>
                  <a:pt x="106466" y="1193225"/>
                </a:cubicBezTo>
                <a:lnTo>
                  <a:pt x="795457" y="795457"/>
                </a:lnTo>
                <a:lnTo>
                  <a:pt x="795457" y="0"/>
                </a:lnTo>
                <a:cubicBezTo>
                  <a:pt x="501036" y="0"/>
                  <a:pt x="244021" y="159941"/>
                  <a:pt x="106466" y="397688"/>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6106490" y="1766850"/>
            <a:ext cx="1267038" cy="1900623"/>
          </a:xfrm>
          <a:custGeom>
            <a:rect l="l" t="t" r="r" b="b"/>
            <a:pathLst>
              <a:path w="795457" h="1193225">
                <a:moveTo>
                  <a:pt x="688991" y="397688"/>
                </a:moveTo>
                <a:cubicBezTo>
                  <a:pt x="551436" y="159941"/>
                  <a:pt x="294420" y="0"/>
                  <a:pt x="0" y="0"/>
                </a:cubicBezTo>
                <a:lnTo>
                  <a:pt x="0" y="795457"/>
                </a:lnTo>
                <a:lnTo>
                  <a:pt x="688991" y="1193225"/>
                </a:lnTo>
                <a:cubicBezTo>
                  <a:pt x="756716" y="1076194"/>
                  <a:pt x="795457" y="940339"/>
                  <a:pt x="795457" y="795457"/>
                </a:cubicBezTo>
                <a:cubicBezTo>
                  <a:pt x="795457" y="650574"/>
                  <a:pt x="756675" y="514679"/>
                  <a:pt x="688991" y="39768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944552" y="3137057"/>
            <a:ext cx="2194911" cy="1267038"/>
          </a:xfrm>
          <a:custGeom>
            <a:rect l="l" t="t" r="r" b="b"/>
            <a:pathLst>
              <a:path w="1377982" h="795457">
                <a:moveTo>
                  <a:pt x="688991" y="0"/>
                </a:moveTo>
                <a:lnTo>
                  <a:pt x="0" y="397769"/>
                </a:lnTo>
                <a:cubicBezTo>
                  <a:pt x="137555" y="635515"/>
                  <a:pt x="394571" y="795457"/>
                  <a:pt x="688991" y="795457"/>
                </a:cubicBezTo>
                <a:cubicBezTo>
                  <a:pt x="983411" y="795457"/>
                  <a:pt x="1240427" y="635515"/>
                  <a:pt x="1377982" y="397769"/>
                </a:cubicBezTo>
                <a:lnTo>
                  <a:pt x="688991"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6104876" y="1378835"/>
            <a:ext cx="1792838" cy="2272831"/>
          </a:xfrm>
          <a:custGeom>
            <a:rect l="l" t="t" r="r" b="b"/>
            <a:pathLst>
              <a:path w="1131249" h="1433765">
                <a:moveTo>
                  <a:pt x="1021990" y="1219741"/>
                </a:moveTo>
                <a:cubicBezTo>
                  <a:pt x="1029438" y="1168815"/>
                  <a:pt x="1033284" y="1117202"/>
                  <a:pt x="1033284" y="1065386"/>
                </a:cubicBezTo>
                <a:cubicBezTo>
                  <a:pt x="1033284" y="879172"/>
                  <a:pt x="984545" y="695792"/>
                  <a:pt x="892328" y="535122"/>
                </a:cubicBezTo>
                <a:cubicBezTo>
                  <a:pt x="800476" y="375059"/>
                  <a:pt x="667941" y="240783"/>
                  <a:pt x="509052" y="146745"/>
                </a:cubicBezTo>
                <a:cubicBezTo>
                  <a:pt x="373844" y="66713"/>
                  <a:pt x="222323" y="17893"/>
                  <a:pt x="65944" y="3320"/>
                </a:cubicBezTo>
                <a:cubicBezTo>
                  <a:pt x="30482" y="0"/>
                  <a:pt x="0" y="28216"/>
                  <a:pt x="0" y="63839"/>
                </a:cubicBezTo>
                <a:lnTo>
                  <a:pt x="0" y="63839"/>
                </a:lnTo>
                <a:cubicBezTo>
                  <a:pt x="0" y="95091"/>
                  <a:pt x="23722" y="121363"/>
                  <a:pt x="54812" y="124237"/>
                </a:cubicBezTo>
                <a:cubicBezTo>
                  <a:pt x="193338" y="137151"/>
                  <a:pt x="327534" y="180425"/>
                  <a:pt x="447237" y="251267"/>
                </a:cubicBezTo>
                <a:cubicBezTo>
                  <a:pt x="588071" y="334618"/>
                  <a:pt x="705588" y="453674"/>
                  <a:pt x="786996" y="595560"/>
                </a:cubicBezTo>
                <a:cubicBezTo>
                  <a:pt x="868687" y="737892"/>
                  <a:pt x="911840" y="900344"/>
                  <a:pt x="911840" y="1065386"/>
                </a:cubicBezTo>
                <a:cubicBezTo>
                  <a:pt x="911840" y="1108741"/>
                  <a:pt x="908723" y="1151894"/>
                  <a:pt x="902853" y="1194521"/>
                </a:cubicBezTo>
                <a:lnTo>
                  <a:pt x="828975" y="1178855"/>
                </a:lnTo>
                <a:cubicBezTo>
                  <a:pt x="812661" y="1175414"/>
                  <a:pt x="799383" y="1192092"/>
                  <a:pt x="806427" y="1207232"/>
                </a:cubicBezTo>
                <a:lnTo>
                  <a:pt x="904918" y="1418261"/>
                </a:lnTo>
                <a:cubicBezTo>
                  <a:pt x="910545" y="1430284"/>
                  <a:pt x="926009" y="1433765"/>
                  <a:pt x="936210" y="1425264"/>
                </a:cubicBezTo>
                <a:lnTo>
                  <a:pt x="1118254" y="1273621"/>
                </a:lnTo>
                <a:cubicBezTo>
                  <a:pt x="1131249" y="1262813"/>
                  <a:pt x="1126026" y="1241763"/>
                  <a:pt x="1109510" y="1238281"/>
                </a:cubicBezTo>
                <a:lnTo>
                  <a:pt x="1021990" y="121974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4757744" y="3907781"/>
            <a:ext cx="2692853" cy="862177"/>
          </a:xfrm>
          <a:custGeom>
            <a:rect l="l" t="t" r="r" b="b"/>
            <a:pathLst>
              <a:path w="1701225" h="548723">
                <a:moveTo>
                  <a:pt x="1661351" y="15585"/>
                </a:moveTo>
                <a:cubicBezTo>
                  <a:pt x="1634350" y="0"/>
                  <a:pt x="1599900" y="7368"/>
                  <a:pt x="1581724" y="32709"/>
                </a:cubicBezTo>
                <a:cubicBezTo>
                  <a:pt x="1504648" y="140025"/>
                  <a:pt x="1405550" y="230743"/>
                  <a:pt x="1291271" y="297861"/>
                </a:cubicBezTo>
                <a:cubicBezTo>
                  <a:pt x="1146996" y="382548"/>
                  <a:pt x="981792" y="427320"/>
                  <a:pt x="813511" y="427320"/>
                </a:cubicBezTo>
                <a:cubicBezTo>
                  <a:pt x="645231" y="427320"/>
                  <a:pt x="479986" y="382548"/>
                  <a:pt x="335752" y="297861"/>
                </a:cubicBezTo>
                <a:cubicBezTo>
                  <a:pt x="290453" y="271265"/>
                  <a:pt x="247624" y="240864"/>
                  <a:pt x="207547" y="207305"/>
                </a:cubicBezTo>
                <a:lnTo>
                  <a:pt x="264990" y="152695"/>
                </a:lnTo>
                <a:cubicBezTo>
                  <a:pt x="277094" y="141199"/>
                  <a:pt x="270860" y="120796"/>
                  <a:pt x="254384" y="118043"/>
                </a:cubicBezTo>
                <a:lnTo>
                  <a:pt x="24694" y="79667"/>
                </a:lnTo>
                <a:cubicBezTo>
                  <a:pt x="11618" y="77481"/>
                  <a:pt x="0" y="88290"/>
                  <a:pt x="1214" y="101487"/>
                </a:cubicBezTo>
                <a:lnTo>
                  <a:pt x="23074" y="337411"/>
                </a:lnTo>
                <a:cubicBezTo>
                  <a:pt x="24653" y="354252"/>
                  <a:pt x="44934" y="361862"/>
                  <a:pt x="57160" y="350204"/>
                </a:cubicBezTo>
                <a:lnTo>
                  <a:pt x="118974" y="291465"/>
                </a:lnTo>
                <a:cubicBezTo>
                  <a:pt x="167228" y="332918"/>
                  <a:pt x="219206" y="370201"/>
                  <a:pt x="274301" y="402546"/>
                </a:cubicBezTo>
                <a:cubicBezTo>
                  <a:pt x="437197" y="498203"/>
                  <a:pt x="623654" y="548723"/>
                  <a:pt x="813552" y="548723"/>
                </a:cubicBezTo>
                <a:cubicBezTo>
                  <a:pt x="1003449" y="548723"/>
                  <a:pt x="1189906" y="498162"/>
                  <a:pt x="1352803" y="402546"/>
                </a:cubicBezTo>
                <a:cubicBezTo>
                  <a:pt x="1481573" y="326927"/>
                  <a:pt x="1593302" y="224792"/>
                  <a:pt x="1680215" y="103915"/>
                </a:cubicBezTo>
                <a:cubicBezTo>
                  <a:pt x="1701225" y="74648"/>
                  <a:pt x="1692602" y="33640"/>
                  <a:pt x="1661351" y="15585"/>
                </a:cubicBezTo>
                <a:lnTo>
                  <a:pt x="1661351" y="1558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4352624" y="1317392"/>
            <a:ext cx="1423750" cy="2506003"/>
          </a:xfrm>
          <a:custGeom>
            <a:rect l="l" t="t" r="r" b="b"/>
            <a:pathLst>
              <a:path w="897753" h="1586986">
                <a:moveTo>
                  <a:pt x="879091" y="68939"/>
                </a:moveTo>
                <a:lnTo>
                  <a:pt x="651060" y="4574"/>
                </a:lnTo>
                <a:cubicBezTo>
                  <a:pt x="634787" y="0"/>
                  <a:pt x="620375" y="16192"/>
                  <a:pt x="626852" y="31777"/>
                </a:cubicBezTo>
                <a:lnTo>
                  <a:pt x="662314" y="117436"/>
                </a:lnTo>
                <a:cubicBezTo>
                  <a:pt x="614789" y="136867"/>
                  <a:pt x="568600" y="159779"/>
                  <a:pt x="524192" y="186052"/>
                </a:cubicBezTo>
                <a:cubicBezTo>
                  <a:pt x="365343" y="280049"/>
                  <a:pt x="232808" y="414366"/>
                  <a:pt x="140915" y="574429"/>
                </a:cubicBezTo>
                <a:cubicBezTo>
                  <a:pt x="48739" y="735099"/>
                  <a:pt x="0" y="918438"/>
                  <a:pt x="0" y="1104693"/>
                </a:cubicBezTo>
                <a:cubicBezTo>
                  <a:pt x="0" y="1255566"/>
                  <a:pt x="31980" y="1404375"/>
                  <a:pt x="93147" y="1540919"/>
                </a:cubicBezTo>
                <a:cubicBezTo>
                  <a:pt x="107923" y="1573870"/>
                  <a:pt x="147797" y="1586986"/>
                  <a:pt x="179049" y="1568932"/>
                </a:cubicBezTo>
                <a:lnTo>
                  <a:pt x="179049" y="1568932"/>
                </a:lnTo>
                <a:cubicBezTo>
                  <a:pt x="205969" y="1553387"/>
                  <a:pt x="216818" y="1519990"/>
                  <a:pt x="204106" y="1491653"/>
                </a:cubicBezTo>
                <a:cubicBezTo>
                  <a:pt x="149821" y="1370573"/>
                  <a:pt x="121444" y="1238564"/>
                  <a:pt x="121444" y="1104693"/>
                </a:cubicBezTo>
                <a:cubicBezTo>
                  <a:pt x="121444" y="939650"/>
                  <a:pt x="164597" y="777199"/>
                  <a:pt x="246288" y="634908"/>
                </a:cubicBezTo>
                <a:cubicBezTo>
                  <a:pt x="327736" y="493021"/>
                  <a:pt x="445213" y="373965"/>
                  <a:pt x="586047" y="290615"/>
                </a:cubicBezTo>
                <a:cubicBezTo>
                  <a:pt x="625516" y="267257"/>
                  <a:pt x="666564" y="246935"/>
                  <a:pt x="708786" y="229690"/>
                </a:cubicBezTo>
                <a:lnTo>
                  <a:pt x="736556" y="296768"/>
                </a:lnTo>
                <a:cubicBezTo>
                  <a:pt x="742952" y="312191"/>
                  <a:pt x="764205" y="313689"/>
                  <a:pt x="772706" y="299318"/>
                </a:cubicBezTo>
                <a:lnTo>
                  <a:pt x="891033" y="98733"/>
                </a:lnTo>
                <a:cubicBezTo>
                  <a:pt x="897753" y="87277"/>
                  <a:pt x="891883" y="72542"/>
                  <a:pt x="879091" y="68939"/>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5097271" y="2367420"/>
            <a:ext cx="563222" cy="563222"/>
          </a:xfrm>
          <a:custGeom>
            <a:rect l="l" t="t" r="r" b="b"/>
            <a:pathLst>
              <a:path w="304800" h="304800">
                <a:moveTo>
                  <a:pt x="50749" y="121920"/>
                </a:moveTo>
                <a:lnTo>
                  <a:pt x="152400" y="182880"/>
                </a:lnTo>
                <a:lnTo>
                  <a:pt x="304800" y="91440"/>
                </a:lnTo>
                <a:lnTo>
                  <a:pt x="152400" y="0"/>
                </a:lnTo>
                <a:lnTo>
                  <a:pt x="0" y="91440"/>
                </a:lnTo>
                <a:lnTo>
                  <a:pt x="152400" y="91440"/>
                </a:lnTo>
                <a:lnTo>
                  <a:pt x="152400" y="121920"/>
                </a:lnTo>
                <a:lnTo>
                  <a:pt x="50749" y="121920"/>
                </a:lnTo>
                <a:close/>
                <a:moveTo>
                  <a:pt x="0" y="121920"/>
                </a:moveTo>
                <a:lnTo>
                  <a:pt x="0" y="243840"/>
                </a:lnTo>
                <a:lnTo>
                  <a:pt x="30480" y="210007"/>
                </a:lnTo>
                <a:lnTo>
                  <a:pt x="30480" y="140208"/>
                </a:lnTo>
                <a:lnTo>
                  <a:pt x="0" y="121920"/>
                </a:lnTo>
                <a:close/>
                <a:moveTo>
                  <a:pt x="152400" y="304800"/>
                </a:moveTo>
                <a:lnTo>
                  <a:pt x="45720" y="240792"/>
                </a:lnTo>
                <a:lnTo>
                  <a:pt x="45720" y="149352"/>
                </a:lnTo>
                <a:lnTo>
                  <a:pt x="152400" y="213360"/>
                </a:lnTo>
                <a:lnTo>
                  <a:pt x="259080" y="149352"/>
                </a:lnTo>
                <a:lnTo>
                  <a:pt x="259080" y="240792"/>
                </a:lnTo>
                <a:lnTo>
                  <a:pt x="152400" y="3048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6428529" y="2367420"/>
            <a:ext cx="473550" cy="47355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736942" y="3465511"/>
            <a:ext cx="610131" cy="610131"/>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475549" y="1867680"/>
            <a:ext cx="3679848"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情感的真实性</a:t>
            </a:r>
          </a:p>
        </p:txBody>
      </p:sp>
      <p:sp>
        <p:nvSpPr>
          <p:cNvPr id="12" name="TextBox 12"/>
          <p:cNvSpPr txBox="1"/>
          <p:nvPr/>
        </p:nvSpPr>
        <p:spPr>
          <a:xfrm>
            <a:off x="475549" y="2489556"/>
            <a:ext cx="3679848"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现代文学作品注重情感的真实表达，通过深入挖掘人物内心世界，展现人性的复杂与多样。</a:t>
            </a:r>
          </a:p>
        </p:txBody>
      </p:sp>
      <p:sp>
        <p:nvSpPr>
          <p:cNvPr id="13" name="TextBox 13"/>
          <p:cNvSpPr txBox="1"/>
          <p:nvPr/>
        </p:nvSpPr>
        <p:spPr>
          <a:xfrm>
            <a:off x="8036602" y="1867680"/>
            <a:ext cx="3679848"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共鸣的普遍性</a:t>
            </a:r>
          </a:p>
        </p:txBody>
      </p:sp>
      <p:sp>
        <p:nvSpPr>
          <p:cNvPr id="14" name="TextBox 14"/>
          <p:cNvSpPr txBox="1"/>
          <p:nvPr/>
        </p:nvSpPr>
        <p:spPr>
          <a:xfrm>
            <a:off x="8036602" y="2489556"/>
            <a:ext cx="3679848"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作品中所表达的情感具有普遍性，能够触动读者的内心，使读者产生共鸣，进而引发对人生、社会的思考。</a:t>
            </a:r>
          </a:p>
        </p:txBody>
      </p:sp>
      <p:sp>
        <p:nvSpPr>
          <p:cNvPr id="15" name="TextBox 15"/>
          <p:cNvSpPr txBox="1"/>
          <p:nvPr/>
        </p:nvSpPr>
        <p:spPr>
          <a:xfrm>
            <a:off x="4137603" y="4916262"/>
            <a:ext cx="3679848"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情感与共鸣的互动</a:t>
            </a:r>
          </a:p>
        </p:txBody>
      </p:sp>
      <p:sp>
        <p:nvSpPr>
          <p:cNvPr id="16" name="TextBox 16"/>
          <p:cNvSpPr txBox="1"/>
          <p:nvPr/>
        </p:nvSpPr>
        <p:spPr>
          <a:xfrm>
            <a:off x="4137603" y="5472140"/>
            <a:ext cx="3679848"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作品通过情感表达激发读者的共鸣，而读者的共鸣又反过来加深对作品情感的理解与感受。</a:t>
            </a:r>
          </a:p>
        </p:txBody>
      </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情感表达与共鸣产生</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审美体验与价值取向</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审美体验是价值取向的基础，而价值取向又影响着审美体验的深度和广度。二者相互渗透，共同构成作品的艺术效果。</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审美与价值的关系</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现代文学作品尊重读者的审美个性，提供多元化的审美体验，满足不同读者的审美需求。</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审美的个性化</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作品通过展现不同的生活态度、价值观念和精神追求，引导读者思考人生的意义和价值所在。</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价值的多元化</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976385" y="2094092"/>
            <a:ext cx="2239230" cy="1208784"/>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950" b="1">
                <a:solidFill>
                  <a:schemeClr val="accent1">
                    <a:alpha val="100000"/>
                  </a:schemeClr>
                </a:solidFill>
                <a:latin typeface="Microsoft Yahei"/>
                <a:ea typeface="Microsoft Yahei"/>
                <a:cs typeface="Microsoft Yahei"/>
              </a:rPr>
              <a:t>04</a:t>
            </a:r>
            <a:endParaRPr lang="en-US" sz="1100"/>
          </a:p>
        </p:txBody>
      </p:sp>
      <p:sp>
        <p:nvSpPr>
          <p:cNvPr id="3" name="TextBox 3"/>
          <p:cNvSpPr txBox="1"/>
          <p:nvPr/>
        </p:nvSpPr>
        <p:spPr>
          <a:xfrm>
            <a:off x="3234036" y="3433643"/>
            <a:ext cx="5723930" cy="1991693"/>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b="1">
                <a:solidFill>
                  <a:schemeClr val="accent1">
                    <a:alpha val="100000"/>
                  </a:schemeClr>
                </a:solidFill>
                <a:latin typeface="Microsoft Yahei"/>
                <a:ea typeface="Microsoft Yahei"/>
                <a:cs typeface="Microsoft Yahei"/>
              </a:rPr>
              <a:t>经典案例分析</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https://d.book118.com/536125234040010045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78</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2024-09-13T22:01:20.996</cp:lastPrinted>
  <dcterms:created xsi:type="dcterms:W3CDTF">2024-09-13T14:01:21Z</dcterms:created>
  <dcterms:modified xsi:type="dcterms:W3CDTF">2024-09-13T14:01:23Z</dcterms:modified>
</cp:coreProperties>
</file>