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14B4-2756-43D3-84CD-D70E1502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8F1C0-E87A-4178-B2FB-5BE1D9922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6EB4A-C42F-4F73-8C40-80E31BB1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CB124-768E-4948-9A81-F11A4C5F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72DBC-8E03-490D-87C3-6097CFFF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C950F9-CC46-4373-86C4-2F65176F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6450C-CB8E-474E-A1CC-ABE99E645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CCE17-B43C-4752-A052-808DFCB1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AB656-E577-4EF0-A79B-2C42D5F4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291CE-AB14-463F-89A4-511FE7E5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18D0-DA90-4555-B1AB-8F1A8386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fld id="{3330C60C-EFFA-44BD-8B7B-BA06996779C2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 eaLnBrk="1" hangingPunct="1"/>
            <a:fld id="{AF669F51-9AC1-45A4-A266-E13E7EE2D5A6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fld id="{71C5B764-779A-406E-BFC5-57AE869C5142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fld id="{B68D53EA-5EF7-43D6-B1F7-DF4174B3C1BC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fld id="{E0A1DF56-9058-4D45-B5F4-ADD623D56336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868D29E-EF3C-4CDF-963B-4D5ADA088FC3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96290" name="标题 396289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96291" name="文本占位符 396290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96292" name="日期占位符 396291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eaLnBrk="1" hangingPunct="1"/>
            <a:fld id="{4881454C-5941-4229-B019-99DF4F148B74}" type="datetime1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396293" name="页脚占位符 396292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sp>
        <p:nvSpPr>
          <p:cNvPr id="396294" name="灯片编号占位符 396293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 eaLnBrk="1" hangingPunct="1"/>
            <a:fld id="{93BC7377-954A-46E5-81ED-902653150D24}" type="slidenum">
              <a:rPr kumimoji="1" lang="zh-CN" altLang="en-US" sz="1400">
                <a:latin typeface="Times New Roman" panose="02020603050405020304" pitchFamily="18" charset="0"/>
              </a:rPr>
              <a:t/>
            </a:fld>
            <a:endParaRPr kumimoji="1" lang="en-US" altLang="zh-CN" sz="1400">
              <a:latin typeface="Times New Roman" panose="02020603050405020304" pitchFamily="18" charset="0"/>
            </a:endParaRPr>
          </a:p>
        </p:txBody>
      </p:sp>
      <p:pic>
        <p:nvPicPr>
          <p:cNvPr id="396295" name="图片 396294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3114214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投影片康吉相伴呵护一生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778" name="标题 203777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产品得分类及主打产品</a:t>
            </a:r>
          </a:p>
        </p:txBody>
      </p:sp>
      <p:sp>
        <p:nvSpPr>
          <p:cNvPr id="203780" name="Rectangle 8"/>
          <p:cNvSpPr/>
          <p:nvPr/>
        </p:nvSpPr>
        <p:spPr>
          <a:xfrm>
            <a:off x="0" y="3141662"/>
            <a:ext cx="175260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产品分类</a:t>
            </a:r>
          </a:p>
        </p:txBody>
      </p:sp>
      <p:sp>
        <p:nvSpPr>
          <p:cNvPr id="203781" name="Freeform 4"/>
          <p:cNvSpPr/>
          <p:nvPr/>
        </p:nvSpPr>
        <p:spPr bwMode="auto">
          <a:xfrm>
            <a:off x="1981200" y="1773238"/>
            <a:ext cx="287338" cy="3241675"/>
          </a:xfrm>
          <a:custGeom>
            <a:gdLst>
              <a:gd name="GT0" fmla="+- l w 0"/>
              <a:gd name="GT1" fmla="+- t h 0"/>
            </a:gdLst>
            <a:cxnLst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GT0" b="GT1"/>
            <a:pathLst>
              <a:path w="102" h="1700">
                <a:moveTo>
                  <a:pt x="102" y="0"/>
                </a:moveTo>
                <a:lnTo>
                  <a:pt x="97" y="1"/>
                </a:lnTo>
                <a:lnTo>
                  <a:pt x="91" y="3"/>
                </a:lnTo>
                <a:lnTo>
                  <a:pt x="82" y="11"/>
                </a:lnTo>
                <a:lnTo>
                  <a:pt x="73" y="23"/>
                </a:lnTo>
                <a:lnTo>
                  <a:pt x="66" y="41"/>
                </a:lnTo>
                <a:lnTo>
                  <a:pt x="59" y="62"/>
                </a:lnTo>
                <a:lnTo>
                  <a:pt x="55" y="87"/>
                </a:lnTo>
                <a:lnTo>
                  <a:pt x="52" y="113"/>
                </a:lnTo>
                <a:lnTo>
                  <a:pt x="51" y="141"/>
                </a:lnTo>
                <a:lnTo>
                  <a:pt x="51" y="708"/>
                </a:lnTo>
                <a:lnTo>
                  <a:pt x="50" y="736"/>
                </a:lnTo>
                <a:lnTo>
                  <a:pt x="47" y="763"/>
                </a:lnTo>
                <a:lnTo>
                  <a:pt x="42" y="788"/>
                </a:lnTo>
                <a:lnTo>
                  <a:pt x="36" y="809"/>
                </a:lnTo>
                <a:lnTo>
                  <a:pt x="29" y="826"/>
                </a:lnTo>
                <a:lnTo>
                  <a:pt x="20" y="838"/>
                </a:lnTo>
                <a:lnTo>
                  <a:pt x="11" y="847"/>
                </a:lnTo>
                <a:lnTo>
                  <a:pt x="5" y="850"/>
                </a:lnTo>
                <a:lnTo>
                  <a:pt x="0" y="850"/>
                </a:lnTo>
                <a:lnTo>
                  <a:pt x="5" y="851"/>
                </a:lnTo>
                <a:lnTo>
                  <a:pt x="11" y="853"/>
                </a:lnTo>
                <a:lnTo>
                  <a:pt x="20" y="862"/>
                </a:lnTo>
                <a:lnTo>
                  <a:pt x="29" y="874"/>
                </a:lnTo>
                <a:lnTo>
                  <a:pt x="36" y="891"/>
                </a:lnTo>
                <a:lnTo>
                  <a:pt x="42" y="912"/>
                </a:lnTo>
                <a:lnTo>
                  <a:pt x="47" y="937"/>
                </a:lnTo>
                <a:lnTo>
                  <a:pt x="50" y="964"/>
                </a:lnTo>
                <a:lnTo>
                  <a:pt x="51" y="992"/>
                </a:lnTo>
                <a:lnTo>
                  <a:pt x="51" y="1558"/>
                </a:lnTo>
                <a:lnTo>
                  <a:pt x="52" y="1587"/>
                </a:lnTo>
                <a:lnTo>
                  <a:pt x="55" y="1613"/>
                </a:lnTo>
                <a:lnTo>
                  <a:pt x="59" y="1638"/>
                </a:lnTo>
                <a:lnTo>
                  <a:pt x="66" y="1659"/>
                </a:lnTo>
                <a:lnTo>
                  <a:pt x="73" y="1677"/>
                </a:lnTo>
                <a:lnTo>
                  <a:pt x="82" y="1688"/>
                </a:lnTo>
                <a:lnTo>
                  <a:pt x="91" y="1697"/>
                </a:lnTo>
                <a:lnTo>
                  <a:pt x="97" y="1700"/>
                </a:lnTo>
                <a:lnTo>
                  <a:pt x="102" y="1700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203782" name="Rectangle 8"/>
          <p:cNvSpPr>
            <a:spLocks noChangeArrowheads="1"/>
          </p:cNvSpPr>
          <p:nvPr/>
        </p:nvSpPr>
        <p:spPr bwMode="auto">
          <a:xfrm>
            <a:off x="323850" y="3213100"/>
            <a:ext cx="1436688" cy="430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意外险</a:t>
            </a:r>
          </a:p>
        </p:txBody>
      </p:sp>
      <p:sp>
        <p:nvSpPr>
          <p:cNvPr id="203783" name="Rectangle 8"/>
          <p:cNvSpPr>
            <a:spLocks noChangeArrowheads="1"/>
          </p:cNvSpPr>
          <p:nvPr/>
        </p:nvSpPr>
        <p:spPr bwMode="auto">
          <a:xfrm>
            <a:off x="323850" y="3213100"/>
            <a:ext cx="1436688" cy="430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健康险</a:t>
            </a:r>
          </a:p>
        </p:txBody>
      </p:sp>
      <p:sp>
        <p:nvSpPr>
          <p:cNvPr id="203784" name="Rectangle 8"/>
          <p:cNvSpPr>
            <a:spLocks noChangeArrowheads="1"/>
          </p:cNvSpPr>
          <p:nvPr/>
        </p:nvSpPr>
        <p:spPr bwMode="auto">
          <a:xfrm>
            <a:off x="323850" y="3213100"/>
            <a:ext cx="1436688" cy="430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教育险</a:t>
            </a:r>
          </a:p>
        </p:txBody>
      </p:sp>
      <p:sp>
        <p:nvSpPr>
          <p:cNvPr id="203785" name="Rectangle 8"/>
          <p:cNvSpPr>
            <a:spLocks noChangeArrowheads="1"/>
          </p:cNvSpPr>
          <p:nvPr/>
        </p:nvSpPr>
        <p:spPr bwMode="auto">
          <a:xfrm>
            <a:off x="323850" y="3213100"/>
            <a:ext cx="1436688" cy="430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养老险</a:t>
            </a:r>
          </a:p>
        </p:txBody>
      </p:sp>
      <p:sp>
        <p:nvSpPr>
          <p:cNvPr id="203786" name="Rectangle 8"/>
          <p:cNvSpPr>
            <a:spLocks noChangeArrowheads="1"/>
          </p:cNvSpPr>
          <p:nvPr/>
        </p:nvSpPr>
        <p:spPr bwMode="auto">
          <a:xfrm>
            <a:off x="323850" y="3213100"/>
            <a:ext cx="1436688" cy="4302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分红险</a:t>
            </a:r>
          </a:p>
        </p:txBody>
      </p:sp>
      <p:cxnSp>
        <p:nvCxnSpPr>
          <p:cNvPr id="203787" name="直接连接符 203786"/>
          <p:cNvCxnSpPr/>
          <p:nvPr/>
        </p:nvCxnSpPr>
        <p:spPr>
          <a:xfrm>
            <a:off x="3708400" y="1881188"/>
            <a:ext cx="8636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203788" name="Rectangle 8"/>
          <p:cNvSpPr/>
          <p:nvPr/>
        </p:nvSpPr>
        <p:spPr>
          <a:xfrm>
            <a:off x="4837112" y="1628775"/>
            <a:ext cx="1535112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吉祥卡</a:t>
            </a:r>
            <a:r>
              <a:rPr kumimoji="1"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</a:t>
            </a:r>
          </a:p>
        </p:txBody>
      </p:sp>
      <p:cxnSp>
        <p:nvCxnSpPr>
          <p:cNvPr id="203789" name="直接连接符 203788"/>
          <p:cNvCxnSpPr/>
          <p:nvPr/>
        </p:nvCxnSpPr>
        <p:spPr>
          <a:xfrm>
            <a:off x="3708400" y="2601912"/>
            <a:ext cx="8636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203790" name="Rectangle 8"/>
          <p:cNvSpPr/>
          <p:nvPr/>
        </p:nvSpPr>
        <p:spPr>
          <a:xfrm>
            <a:off x="4837112" y="2349500"/>
            <a:ext cx="3338674" cy="42714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康终、康定、康恒</a:t>
            </a:r>
            <a:r>
              <a:rPr kumimoji="1"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…、</a:t>
            </a:r>
          </a:p>
        </p:txBody>
      </p:sp>
      <p:cxnSp>
        <p:nvCxnSpPr>
          <p:cNvPr id="203791" name="直接连接符 203790"/>
          <p:cNvCxnSpPr/>
          <p:nvPr/>
        </p:nvCxnSpPr>
        <p:spPr>
          <a:xfrm>
            <a:off x="3708400" y="3394075"/>
            <a:ext cx="8636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203792" name="Rectangle 8"/>
          <p:cNvSpPr/>
          <p:nvPr/>
        </p:nvSpPr>
        <p:spPr>
          <a:xfrm>
            <a:off x="4837112" y="3141662"/>
            <a:ext cx="3695700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福禄宝宝、福星少儿</a:t>
            </a:r>
            <a:r>
              <a:rPr kumimoji="1"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</a:t>
            </a:r>
          </a:p>
        </p:txBody>
      </p:sp>
      <p:cxnSp>
        <p:nvCxnSpPr>
          <p:cNvPr id="203793" name="直接连接符 203792"/>
          <p:cNvCxnSpPr/>
          <p:nvPr/>
        </p:nvCxnSpPr>
        <p:spPr>
          <a:xfrm>
            <a:off x="3708400" y="4149725"/>
            <a:ext cx="8636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203794" name="Rectangle 8"/>
          <p:cNvSpPr/>
          <p:nvPr/>
        </p:nvSpPr>
        <p:spPr>
          <a:xfrm>
            <a:off x="4837112" y="3897312"/>
            <a:ext cx="3948112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福禄满堂、松鹤颐年</a:t>
            </a:r>
            <a:r>
              <a:rPr kumimoji="1"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</a:t>
            </a:r>
          </a:p>
        </p:txBody>
      </p:sp>
      <p:cxnSp>
        <p:nvCxnSpPr>
          <p:cNvPr id="203795" name="直接连接符 203794"/>
          <p:cNvCxnSpPr/>
          <p:nvPr/>
        </p:nvCxnSpPr>
        <p:spPr>
          <a:xfrm>
            <a:off x="3708400" y="4940300"/>
            <a:ext cx="863600" cy="0"/>
          </a:xfrm>
          <a:prstGeom prst="line">
            <a:avLst/>
          </a:prstGeom>
          <a:noFill/>
          <a:ln w="57150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203796" name="Rectangle 8"/>
          <p:cNvSpPr/>
          <p:nvPr/>
        </p:nvSpPr>
        <p:spPr>
          <a:xfrm>
            <a:off x="4837112" y="4687888"/>
            <a:ext cx="3875088" cy="427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marR="0" lvl="0" indent="0" eaLnBrk="1" hangingPunct="1"/>
            <a:r>
              <a:rPr kumimoji="1" lang="zh-CN" altLang="en-US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福满一生、金鑫尊</a:t>
            </a:r>
            <a:r>
              <a:rPr kumimoji="1" lang="en-US" altLang="zh-CN" sz="28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03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03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03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/>
                                        <p:tgtEl>
                                          <p:spTgt spid="203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/>
                                        <p:tgtEl>
                                          <p:spTgt spid="203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4" dur="500"/>
                                        <p:tgtEl>
                                          <p:spTgt spid="203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203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203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/>
                                        <p:tgtEl>
                                          <p:spTgt spid="203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0" dur="500"/>
                                        <p:tgtEl>
                                          <p:spTgt spid="203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3" dur="500"/>
                                        <p:tgtEl>
                                          <p:spTgt spid="203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8" dur="500"/>
                                        <p:tgtEl>
                                          <p:spTgt spid="20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1" dur="500"/>
                                        <p:tgtEl>
                                          <p:spTgt spid="20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6" dur="500"/>
                                        <p:tgtEl>
                                          <p:spTgt spid="20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9" dur="500"/>
                                        <p:tgtEl>
                                          <p:spTgt spid="20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3782" grpId="0"/>
      <p:bldP spid="203783" grpId="1"/>
      <p:bldP spid="203784" grpId="2"/>
      <p:bldP spid="203785" grpId="3"/>
      <p:bldP spid="203786" grpId="4"/>
      <p:bldP spid="203788" grpId="5"/>
      <p:bldP spid="203790" grpId="6"/>
      <p:bldP spid="203792" grpId="7"/>
      <p:bldP spid="203794" grpId="8"/>
      <p:bldP spid="203796" grpId="9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930" name="Text Box 2"/>
          <p:cNvSpPr/>
          <p:nvPr/>
        </p:nvSpPr>
        <p:spPr>
          <a:xfrm>
            <a:off x="1474788" y="981075"/>
            <a:ext cx="184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endParaRPr lang="zh-CN" altLang="zh-CN" b="1">
              <a:ea typeface="黑体" panose="02010609060101010101" pitchFamily="2" charset="-122"/>
            </a:endParaRPr>
          </a:p>
        </p:txBody>
      </p:sp>
      <p:sp>
        <p:nvSpPr>
          <p:cNvPr id="380931" name="Rectangle 3"/>
          <p:cNvSpPr/>
          <p:nvPr>
            <p:ph type="title" idx="4294967295"/>
          </p:nvPr>
        </p:nvSpPr>
        <p:spPr bwMode="white"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>
                <a:solidFill>
                  <a:srgbClr val="000000"/>
                </a:solidFill>
                <a:latin typeface="Verdana" panose="020b0604030504040204" pitchFamily="34" charset="0"/>
              </a:rPr>
              <a:t>课程大纲</a:t>
            </a:r>
          </a:p>
        </p:txBody>
      </p:sp>
      <p:sp>
        <p:nvSpPr>
          <p:cNvPr id="380932" name="Rectangle 18"/>
          <p:cNvSpPr/>
          <p:nvPr>
            <p:custDataLst>
              <p:tags r:id="rId2"/>
            </p:custDataLst>
          </p:nvPr>
        </p:nvSpPr>
        <p:spPr>
          <a:xfrm>
            <a:off x="7559675" y="2997200"/>
            <a:ext cx="401638" cy="536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defTabSz="787400" eaLnBrk="1" hangingPunct="1">
              <a:lnSpc>
                <a:spcPct val="11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</a:pPr>
            <a:r>
              <a:rPr lang="en-US" altLang="zh-CN" sz="3200" b="1">
                <a:solidFill>
                  <a:srgbClr val="000000"/>
                </a:solidFill>
                <a:latin typeface="Wingdings" panose="05000000000000000000" pitchFamily="2" charset="2"/>
              </a:rPr>
              <a:t>ü</a:t>
            </a:r>
          </a:p>
        </p:txBody>
      </p:sp>
      <p:sp>
        <p:nvSpPr>
          <p:cNvPr id="380933" name="AutoShape 4"/>
          <p:cNvSpPr/>
          <p:nvPr/>
        </p:nvSpPr>
        <p:spPr bwMode="gray">
          <a:xfrm>
            <a:off x="1403350" y="2033588"/>
            <a:ext cx="6186488" cy="457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D8E3FA"/>
              </a:gs>
              <a:gs pos="100000">
                <a:schemeClr val="accent2"/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marR="0" lvl="0" indent="-34290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  <a:buFont typeface="Wingdings" panose="05000000000000000000" pitchFamily="2" charset="2"/>
            </a:pPr>
            <a:r>
              <a:rPr lang="zh-CN" altLang="en-US" sz="2400" b="1">
                <a:solidFill>
                  <a:srgbClr val="000000"/>
                </a:solidFill>
                <a:latin typeface="Verdana" panose="020b0604030504040204" pitchFamily="34" charset="0"/>
                <a:ea typeface="黑体" panose="02010609060101010101" pitchFamily="2" charset="-122"/>
              </a:rPr>
              <a:t>产品得分类及主打产品</a:t>
            </a:r>
          </a:p>
        </p:txBody>
      </p:sp>
      <p:sp>
        <p:nvSpPr>
          <p:cNvPr id="380934" name="AutoShape 5"/>
          <p:cNvSpPr/>
          <p:nvPr/>
        </p:nvSpPr>
        <p:spPr bwMode="gray">
          <a:xfrm>
            <a:off x="1150938" y="1914525"/>
            <a:ext cx="828675" cy="685800"/>
          </a:xfrm>
          <a:prstGeom prst="diamond">
            <a:avLst/>
          </a:prstGeom>
          <a:solidFill>
            <a:schemeClr val="accent2"/>
          </a:solidFill>
          <a:ln w="254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  <a:buFont typeface="Wingdings" panose="05000000000000000000" pitchFamily="2" charset="2"/>
              <a:buChar char="v"/>
            </a:pPr>
            <a:endParaRPr lang="zh-CN" altLang="zh-CN" b="1">
              <a:solidFill>
                <a:srgbClr val="020A53"/>
              </a:solidFill>
              <a:latin typeface="Verdana" panose="020b0604030504040204" pitchFamily="34" charset="0"/>
            </a:endParaRPr>
          </a:p>
        </p:txBody>
      </p:sp>
      <p:sp>
        <p:nvSpPr>
          <p:cNvPr id="380935" name="Text Box 7"/>
          <p:cNvSpPr/>
          <p:nvPr/>
        </p:nvSpPr>
        <p:spPr bwMode="gray">
          <a:xfrm>
            <a:off x="1343025" y="2012950"/>
            <a:ext cx="355600" cy="493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>
              <a:lnSpc>
                <a:spcPct val="110000"/>
              </a:lnSpc>
            </a:pPr>
            <a:r>
              <a:rPr lang="en-US" altLang="zh-CN" sz="2400" b="1">
                <a:solidFill>
                  <a:srgbClr val="000000"/>
                </a:solidFill>
              </a:rPr>
              <a:t>1</a:t>
            </a:r>
          </a:p>
        </p:txBody>
      </p:sp>
      <p:sp>
        <p:nvSpPr>
          <p:cNvPr id="380936" name="AutoShape 14"/>
          <p:cNvSpPr/>
          <p:nvPr/>
        </p:nvSpPr>
        <p:spPr bwMode="gray">
          <a:xfrm>
            <a:off x="1403350" y="3068638"/>
            <a:ext cx="6199188" cy="457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D8E3FA"/>
              </a:gs>
              <a:gs pos="100000">
                <a:schemeClr val="accent2"/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marR="0" lvl="0" indent="-34290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</a:pPr>
            <a:r>
              <a:rPr lang="zh-CN" altLang="en-US" sz="2400" b="1">
                <a:solidFill>
                  <a:srgbClr val="000000"/>
                </a:solidFill>
                <a:latin typeface="Verdana" panose="020b0604030504040204" pitchFamily="34" charset="0"/>
                <a:ea typeface="黑体" panose="02010609060101010101" pitchFamily="2" charset="-122"/>
              </a:rPr>
              <a:t>康吉相伴   呵护一生</a:t>
            </a:r>
          </a:p>
        </p:txBody>
      </p:sp>
      <p:sp>
        <p:nvSpPr>
          <p:cNvPr id="380937" name="AutoShape 15"/>
          <p:cNvSpPr/>
          <p:nvPr/>
        </p:nvSpPr>
        <p:spPr bwMode="gray">
          <a:xfrm>
            <a:off x="1143000" y="2928938"/>
            <a:ext cx="836612" cy="685800"/>
          </a:xfrm>
          <a:prstGeom prst="diamond">
            <a:avLst/>
          </a:prstGeom>
          <a:solidFill>
            <a:schemeClr val="accent2"/>
          </a:solidFill>
          <a:ln w="254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  <a:buFont typeface="Wingdings" panose="05000000000000000000" pitchFamily="2" charset="2"/>
            </a:pPr>
            <a:r>
              <a:rPr lang="en-US" altLang="zh-CN" b="1">
                <a:solidFill>
                  <a:srgbClr val="000000"/>
                </a:solidFill>
                <a:latin typeface="Verdana" panose="020b0604030504040204" pitchFamily="34" charset="0"/>
              </a:rPr>
              <a:t>2</a:t>
            </a:r>
          </a:p>
        </p:txBody>
      </p:sp>
      <p:sp>
        <p:nvSpPr>
          <p:cNvPr id="380938" name="AutoShape 14"/>
          <p:cNvSpPr/>
          <p:nvPr/>
        </p:nvSpPr>
        <p:spPr bwMode="gray">
          <a:xfrm>
            <a:off x="1476375" y="4143375"/>
            <a:ext cx="6113462" cy="4572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D8E3FA"/>
              </a:gs>
              <a:gs pos="100000">
                <a:schemeClr val="accent2"/>
              </a:gs>
            </a:gsLst>
            <a:lin ang="5400000" scaled="1"/>
          </a:gradFill>
          <a:ln w="127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marR="0" lvl="0" indent="-34290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  <a:buFont typeface="Wingdings" panose="05000000000000000000" pitchFamily="2" charset="2"/>
            </a:pPr>
            <a:r>
              <a:rPr lang="zh-CN" altLang="en-US" sz="2400" b="1">
                <a:solidFill>
                  <a:srgbClr val="000000"/>
                </a:solidFill>
                <a:latin typeface="Verdana" panose="020b0604030504040204" pitchFamily="34" charset="0"/>
                <a:ea typeface="黑体" panose="02010609060101010101" pitchFamily="2" charset="-122"/>
              </a:rPr>
              <a:t>投保注意事项</a:t>
            </a:r>
          </a:p>
        </p:txBody>
      </p:sp>
      <p:sp>
        <p:nvSpPr>
          <p:cNvPr id="380939" name="AutoShape 15"/>
          <p:cNvSpPr/>
          <p:nvPr/>
        </p:nvSpPr>
        <p:spPr bwMode="gray">
          <a:xfrm>
            <a:off x="1150938" y="4041775"/>
            <a:ext cx="828675" cy="685800"/>
          </a:xfrm>
          <a:prstGeom prst="diamond">
            <a:avLst/>
          </a:prstGeom>
          <a:solidFill>
            <a:schemeClr val="accent2"/>
          </a:solidFill>
          <a:ln w="25400"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algn="ctr" eaLnBrk="1" hangingPunct="1">
              <a:lnSpc>
                <a:spcPct val="110000"/>
              </a:lnSpc>
              <a:spcBef>
                <a:spcPct val="50000"/>
              </a:spcBef>
              <a:buClr>
                <a:srgbClr val="000000"/>
              </a:buClr>
              <a:buFont typeface="Wingdings" panose="05000000000000000000" pitchFamily="2" charset="2"/>
            </a:pPr>
            <a:r>
              <a:rPr lang="en-US" altLang="zh-CN" b="1">
                <a:solidFill>
                  <a:srgbClr val="000000"/>
                </a:solidFill>
                <a:latin typeface="Verdana" panose="020b0604030504040204" pitchFamily="34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380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09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522" name="标题 36352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康吉相伴  呵护一生</a:t>
            </a:r>
          </a:p>
        </p:txBody>
      </p:sp>
      <p:sp>
        <p:nvSpPr>
          <p:cNvPr id="363523" name="文本占位符 363522"/>
          <p:cNvSpPr/>
          <p:nvPr>
            <p:ph type="body" idx="4294967295"/>
          </p:nvPr>
        </p:nvSpPr>
        <p:spPr>
          <a:xfrm>
            <a:off x="457200" y="1600200"/>
            <a:ext cx="8229600" cy="45291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b="1">
              <a:solidFill>
                <a:srgbClr val="000000"/>
              </a:solidFill>
              <a:latin typeface="黑体" panose="02010609060101010101" pitchFamily="2" charset="-122"/>
            </a:endParaRPr>
          </a:p>
          <a:p>
            <a:pPr lvl="0"/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国寿康宁终身重大疾病保险(</a:t>
            </a:r>
            <a:r>
              <a:rPr lang="en-US" altLang="zh-CN" b="1">
                <a:solidFill>
                  <a:srgbClr val="000000"/>
                </a:solidFill>
                <a:latin typeface="黑体" panose="02010609060101010101" pitchFamily="2" charset="-122"/>
              </a:rPr>
              <a:t>2012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版)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                         ﹢</a:t>
            </a:r>
            <a:endParaRPr lang="zh-CN" altLang="en-US" b="1">
              <a:solidFill>
                <a:srgbClr val="000000"/>
              </a:solidFill>
              <a:latin typeface="黑体" panose="02010609060101010101" pitchFamily="2" charset="-122"/>
            </a:endParaRPr>
          </a:p>
          <a:p>
            <a:pPr lvl="0"/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国寿长久呵护住院医疗费用补偿保险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                          ﹢</a:t>
            </a:r>
            <a:endParaRPr lang="zh-CN" altLang="en-US" b="1">
              <a:solidFill>
                <a:srgbClr val="000000"/>
              </a:solidFill>
              <a:latin typeface="黑体" panose="02010609060101010101" pitchFamily="2" charset="-122"/>
            </a:endParaRPr>
          </a:p>
          <a:p>
            <a:pPr lvl="0"/>
            <a:r>
              <a:rPr kumimoji="1"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卡折式意外险吉祥</a:t>
            </a:r>
            <a:r>
              <a:rPr kumimoji="1" lang="en-US" altLang="zh-CN" b="1">
                <a:solidFill>
                  <a:srgbClr val="000000"/>
                </a:solidFill>
                <a:latin typeface="黑体" panose="02010609060101010101" pitchFamily="2" charset="-122"/>
              </a:rPr>
              <a:t>D</a:t>
            </a:r>
            <a:r>
              <a:rPr kumimoji="1"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卡(</a:t>
            </a:r>
            <a:r>
              <a:rPr kumimoji="1" lang="en-US" altLang="zh-CN" b="1">
                <a:solidFill>
                  <a:srgbClr val="000000"/>
                </a:solidFill>
                <a:latin typeface="黑体" panose="02010609060101010101" pitchFamily="2" charset="-122"/>
              </a:rPr>
              <a:t>300</a:t>
            </a:r>
            <a:r>
              <a:rPr kumimoji="1"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元)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51" name="文本占位符 206850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b="1">
              <a:solidFill>
                <a:srgbClr val="000000"/>
              </a:solidFill>
              <a:latin typeface="黑体" panose="02010609060101010101" pitchFamily="2" charset="-122"/>
            </a:endParaRPr>
          </a:p>
          <a:p>
            <a:pPr lvl="0"/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国寿康宁终身重大疾病保险(</a:t>
            </a:r>
            <a:r>
              <a:rPr lang="en-US" altLang="zh-CN" b="1">
                <a:solidFill>
                  <a:srgbClr val="000000"/>
                </a:solidFill>
                <a:latin typeface="黑体" panose="02010609060101010101" pitchFamily="2" charset="-122"/>
              </a:rPr>
              <a:t>2012</a:t>
            </a:r>
            <a:r>
              <a:rPr lang="zh-CN" altLang="en-US" b="1">
                <a:solidFill>
                  <a:srgbClr val="000000"/>
                </a:solidFill>
                <a:latin typeface="黑体" panose="02010609060101010101" pitchFamily="2" charset="-122"/>
              </a:rPr>
              <a:t>版)</a:t>
            </a:r>
          </a:p>
        </p:txBody>
      </p:sp>
      <p:sp>
        <p:nvSpPr>
          <p:cNvPr id="206852" name="矩形 206851"/>
          <p:cNvSpPr/>
          <p:nvPr/>
        </p:nvSpPr>
        <p:spPr>
          <a:xfrm>
            <a:off x="468312" y="296862"/>
            <a:ext cx="8229600" cy="850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康吉相伴   呵护一生(1/3)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74" name="标题 207873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3600">
                <a:solidFill>
                  <a:srgbClr val="000000"/>
                </a:solidFill>
                <a:latin typeface="黑体" panose="02010609060101010101" pitchFamily="2" charset="-122"/>
              </a:rPr>
              <a:t>国寿康宁终身重大疾病保险(</a:t>
            </a:r>
            <a:r>
              <a:rPr lang="en-US" altLang="zh-CN" sz="3600">
                <a:solidFill>
                  <a:srgbClr val="000000"/>
                </a:solidFill>
                <a:latin typeface="黑体" panose="02010609060101010101" pitchFamily="2" charset="-122"/>
              </a:rPr>
              <a:t>2012</a:t>
            </a:r>
            <a:r>
              <a:rPr lang="zh-CN" altLang="en-US" sz="3600">
                <a:solidFill>
                  <a:srgbClr val="000000"/>
                </a:solidFill>
                <a:latin typeface="黑体" panose="02010609060101010101" pitchFamily="2" charset="-122"/>
              </a:rPr>
              <a:t>版)</a:t>
            </a:r>
          </a:p>
        </p:txBody>
      </p:sp>
      <p:sp>
        <p:nvSpPr>
          <p:cNvPr id="207876" name="Rectangle 6"/>
          <p:cNvSpPr>
            <a:spLocks noChangeArrowheads="1"/>
          </p:cNvSpPr>
          <p:nvPr/>
        </p:nvSpPr>
        <p:spPr bwMode="auto">
          <a:xfrm>
            <a:off x="1258888" y="1773238"/>
            <a:ext cx="7242175" cy="35210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eaLnBrk="1" fontAlgn="t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险种条款介绍</a:t>
            </a: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产品特色及优势</a:t>
            </a: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10000"/>
              </a:lnSpc>
            </a:pP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22" name="标题 20992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09924" name="Rectangle 6"/>
          <p:cNvSpPr>
            <a:spLocks noChangeArrowheads="1"/>
          </p:cNvSpPr>
          <p:nvPr/>
        </p:nvSpPr>
        <p:spPr bwMode="auto">
          <a:xfrm>
            <a:off x="1258888" y="1773238"/>
            <a:ext cx="7249417" cy="4851166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投保范围</a:t>
            </a: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</a:pPr>
            <a:r>
              <a:rPr kumimoji="1" lang="zh-CN" altLang="en-US" sz="2400" b="1">
                <a:solidFill>
                  <a:srgbClr val="000000"/>
                </a:solidFill>
                <a:ea typeface="黑体" panose="02010609060101010101" pitchFamily="2" charset="-122"/>
              </a:rPr>
              <a:t>           凡出生二十八日以上、六十周岁以下,身体健康者均可作为被保险人</a:t>
            </a:r>
            <a:r>
              <a:rPr kumimoji="1" lang="zh-CN" altLang="en-US" sz="2400">
                <a:solidFill>
                  <a:srgbClr val="000000"/>
                </a:solidFill>
              </a:rPr>
              <a:t> </a:t>
            </a:r>
            <a:endParaRPr kumimoji="1"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缴费方式</a:t>
            </a: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           十年交、二十年交</a:t>
            </a: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保险期间</a:t>
            </a: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</a:pPr>
            <a:r>
              <a:rPr kumimoji="1"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保险期间为本合同生效之日起至本合同终止日止</a:t>
            </a:r>
            <a:r>
              <a:rPr kumimoji="1" lang="zh-CN" altLang="en-US" sz="2400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endParaRPr kumimoji="1" lang="en-US" altLang="zh-CN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30000"/>
              </a:lnSpc>
              <a:buFont typeface="Wingdings" panose="05000000000000000000" pitchFamily="2" charset="2"/>
            </a:pPr>
            <a:endParaRPr kumimoji="1" lang="en-US" altLang="zh-CN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30000"/>
              </a:lnSpc>
            </a:pPr>
            <a:endParaRPr kumimoji="1" lang="en-US" altLang="zh-CN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09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2099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2099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46" name="标题 21094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10948" name="Rectangle 5"/>
          <p:cNvSpPr>
            <a:spLocks noChangeArrowheads="1"/>
          </p:cNvSpPr>
          <p:nvPr/>
        </p:nvSpPr>
        <p:spPr bwMode="auto">
          <a:xfrm>
            <a:off x="1187450" y="1844675"/>
            <a:ext cx="7651457" cy="3935852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 eaLnBrk="1" fontAlgn="t" hangingPunct="1">
              <a:lnSpc>
                <a:spcPct val="150000"/>
              </a:lnSpc>
              <a:buFont typeface="Wingdings" panose="05000000000000000000" pitchFamily="2" charset="2"/>
            </a:pPr>
            <a:r>
              <a:rPr kumimoji="1"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一、重大疾病保险金</a:t>
            </a:r>
          </a:p>
          <a:p>
            <a:pPr marL="0" lvl="0" indent="0" eaLnBrk="1" fontAlgn="t" hangingPunct="1">
              <a:lnSpc>
                <a:spcPct val="150000"/>
              </a:lnSpc>
              <a:buFont typeface="Wingdings" panose="05000000000000000000" pitchFamily="2" charset="2"/>
            </a:pPr>
            <a:r>
              <a:rPr kumimoji="1"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180</a:t>
            </a:r>
            <a:r>
              <a:rPr kumimoji="1"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日内,首次发生并经确诊患本合同所指得重大疾病,按照所交保险费(不计利息)给付重大疾病保险金;</a:t>
            </a:r>
          </a:p>
          <a:p>
            <a:pPr marL="0" lvl="0" indent="0" eaLnBrk="1" fontAlgn="t" hangingPunct="1">
              <a:lnSpc>
                <a:spcPct val="150000"/>
              </a:lnSpc>
              <a:buFont typeface="Wingdings" panose="05000000000000000000" pitchFamily="2" charset="2"/>
            </a:pPr>
            <a:r>
              <a:rPr kumimoji="1"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180</a:t>
            </a:r>
            <a:r>
              <a:rPr kumimoji="1"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日后,首次发生并经确诊患本合同所指得重大疾病,按照合同基本保险金额给付重大疾病保险金。</a:t>
            </a:r>
          </a:p>
          <a:p>
            <a:pPr marL="0" lvl="0" indent="0" eaLnBrk="1" hangingPunct="1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若因意外伤害导致上述情形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不受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日得限制。</a:t>
            </a:r>
          </a:p>
          <a:p>
            <a:pPr marL="0" lvl="0" indent="0" eaLnBrk="1" fontAlgn="t" hangingPunct="1">
              <a:lnSpc>
                <a:spcPct val="150000"/>
              </a:lnSpc>
            </a:pPr>
            <a:endParaRPr kumimoji="1" lang="zh-CN" altLang="en-US" sz="2400" b="1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09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109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109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/>
                                        <p:tgtEl>
                                          <p:spTgt spid="2109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94" name="标题 212993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12995" name="文本占位符 212994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二、特定疾病保险金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   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日内,因首次发生并经确诊患本合同所指得特定疾病,本公司不承担给付保险金得责任,本合同继续有效;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   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日后,因首次发生并经确诊患本合同所指得特定疾病,按照本合同基本保险金额得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20%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给付特定疾病保险金,但给付以一次为限,给付金额最高为人民币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10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万元,本合同继续有效。</a:t>
            </a:r>
          </a:p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若因意外伤害导致上述情形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,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不受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日得限制。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12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42" name="标题 21504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15043" name="文本占位符 215042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175" indent="-3175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三、身体高度残疾保险金</a:t>
            </a: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    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日内因疾病导致身体高度残疾,按本合同所交保险费(不计利息)给付身体高度残疾保险金;   </a:t>
            </a:r>
          </a:p>
          <a:p>
            <a:pPr lvl="0">
              <a:lnSpc>
                <a:spcPct val="15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被保险人因前述以外情形导致身体高度残疾,按本合同基本保险金额给付身体高度残疾保险金。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5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15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066" name="标题 21606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16067" name="文本占位符 216066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四、身故保险金</a:t>
            </a:r>
          </a:p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被保险人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18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周岁得年生效对应日前身故,按本合同所交保险费(不计利息)给付身故保险金。</a:t>
            </a:r>
          </a:p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被保险人于年满</a:t>
            </a: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18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周岁得年生效对应日起身故,本公司按下列约定给付身故保险金:</a:t>
            </a:r>
          </a:p>
          <a:p>
            <a:pPr lvl="0">
              <a:lnSpc>
                <a:spcPct val="120000"/>
              </a:lnSpc>
            </a:pP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    180</a:t>
            </a: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日内因疾病身故,本合同终止,本公司按本合同所交保险费(不计利息)给付身故保险金;</a:t>
            </a:r>
          </a:p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被保险人因前述以外情形身故,按本合同基本保险金额给付身故保险金。 </a:t>
            </a:r>
          </a:p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</a:t>
            </a:r>
          </a:p>
          <a:p>
            <a:pPr lvl="0">
              <a:lnSpc>
                <a:spcPct val="120000"/>
              </a:lnSpc>
            </a:pP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6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16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16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/>
                                        <p:tgtEl>
                                          <p:spTgt spid="216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9" dur="500"/>
                                        <p:tgtEl>
                                          <p:spTgt spid="216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090" name="标题 217089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险种条款介绍</a:t>
            </a:r>
          </a:p>
        </p:txBody>
      </p:sp>
      <p:sp>
        <p:nvSpPr>
          <p:cNvPr id="217091" name="文本占位符 217090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rPr lang="en-US" altLang="zh-CN" sz="2400" b="1">
                <a:solidFill>
                  <a:srgbClr val="000000"/>
                </a:solidFill>
                <a:latin typeface="黑体" panose="02010609060101010101" pitchFamily="2" charset="-122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pitchFamily="2" charset="-122"/>
              </a:rPr>
              <a:t>    本合同得重大疾病保险金、身体高度残疾保险金和身故保险金本公司仅给付一项,并以一次为限。</a:t>
            </a:r>
          </a:p>
          <a:p>
            <a:pPr lvl="0">
              <a:lnSpc>
                <a:spcPct val="200000"/>
              </a:lnSpc>
            </a:pPr>
            <a:endParaRPr lang="zh-CN" altLang="en-US" sz="2400" b="1">
              <a:solidFill>
                <a:srgbClr val="000000"/>
              </a:solidFill>
              <a:latin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>
            <a:spLocks noGrp="1"/>
          </p:cNvSpPr>
          <p:nvPr>
            <p:ph type="title" idx="4294967295"/>
          </p:nvPr>
        </p:nvSpPr>
        <p:spPr>
          <a:xfrm>
            <a:off x="207963" y="1433513"/>
            <a:ext cx="8229600" cy="785813"/>
          </a:xfrm>
        </p:spPr>
        <p:txBody>
          <a:bodyPr wrap="square" anchor="ctr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大家学习辛苦了，还是要坚持</a:t>
            </a:r>
          </a:p>
        </p:txBody>
      </p:sp>
      <p:sp>
        <p:nvSpPr>
          <p:cNvPr id="2051" name="文本框 1"/>
          <p:cNvSpPr/>
          <p:nvPr/>
        </p:nvSpPr>
        <p:spPr>
          <a:xfrm>
            <a:off x="4811713" y="3633788"/>
            <a:ext cx="26225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继续保持安静</a:t>
            </a:r>
            <a:endParaRPr lang="zh-CN" altLang="en-US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114" name="标题 218113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3600">
                <a:solidFill>
                  <a:srgbClr val="000000"/>
                </a:solidFill>
                <a:latin typeface="黑体" panose="02010609060101010101" pitchFamily="2" charset="-122"/>
              </a:rPr>
              <a:t>国寿康宁终身重大疾病保险(</a:t>
            </a:r>
            <a:r>
              <a:rPr lang="en-US" altLang="zh-CN" sz="3600">
                <a:solidFill>
                  <a:srgbClr val="000000"/>
                </a:solidFill>
                <a:latin typeface="黑体" panose="02010609060101010101" pitchFamily="2" charset="-122"/>
              </a:rPr>
              <a:t>2012</a:t>
            </a:r>
            <a:r>
              <a:rPr lang="zh-CN" altLang="en-US" sz="3600">
                <a:solidFill>
                  <a:srgbClr val="000000"/>
                </a:solidFill>
                <a:latin typeface="黑体" panose="02010609060101010101" pitchFamily="2" charset="-122"/>
              </a:rPr>
              <a:t>版)</a:t>
            </a:r>
          </a:p>
        </p:txBody>
      </p:sp>
      <p:sp>
        <p:nvSpPr>
          <p:cNvPr id="218115" name="Rectangle 6"/>
          <p:cNvSpPr>
            <a:spLocks noChangeArrowheads="1"/>
          </p:cNvSpPr>
          <p:nvPr/>
        </p:nvSpPr>
        <p:spPr bwMode="auto">
          <a:xfrm>
            <a:off x="1258888" y="1773238"/>
            <a:ext cx="7242175" cy="3521075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342900" lvl="0" indent="-342900" eaLnBrk="1" fontAlgn="t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险种条款介绍</a:t>
            </a: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kumimoji="1"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产品特色及优势</a:t>
            </a: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marL="342900" lvl="0" indent="-342900" eaLnBrk="1" fontAlgn="t" hangingPunct="1">
              <a:lnSpc>
                <a:spcPct val="110000"/>
              </a:lnSpc>
            </a:pPr>
            <a:endParaRPr kumimoji="1"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138" name="标题 219137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产品特色及优势</a:t>
            </a:r>
          </a:p>
        </p:txBody>
      </p:sp>
      <p:sp>
        <p:nvSpPr>
          <p:cNvPr id="219139" name="文本占位符 219138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b="1">
                <a:solidFill>
                  <a:srgbClr val="000000"/>
                </a:solidFill>
              </a:rPr>
              <a:t>新康终得四大核心优势</a:t>
            </a:r>
          </a:p>
          <a:p>
            <a:pPr lvl="0">
              <a:lnSpc>
                <a:spcPct val="120000"/>
              </a:lnSpc>
            </a:pPr>
            <a:r>
              <a:rPr lang="en-US" altLang="zh-CN" b="1">
                <a:solidFill>
                  <a:srgbClr val="000000"/>
                </a:solidFill>
              </a:rPr>
              <a:t>  </a:t>
            </a:r>
            <a:r>
              <a:rPr lang="en-US" altLang="en-US" b="1">
                <a:solidFill>
                  <a:srgbClr val="000000"/>
                </a:solidFill>
              </a:rPr>
              <a:t>◆</a:t>
            </a:r>
            <a:r>
              <a:rPr lang="zh-CN" altLang="en-US" b="1">
                <a:solidFill>
                  <a:srgbClr val="000000"/>
                </a:solidFill>
              </a:rPr>
              <a:t>保障范围广</a:t>
            </a:r>
          </a:p>
          <a:p>
            <a:pPr lvl="0">
              <a:lnSpc>
                <a:spcPct val="120000"/>
              </a:lnSpc>
            </a:pPr>
            <a:r>
              <a:rPr lang="en-US" altLang="zh-CN" b="1">
                <a:solidFill>
                  <a:srgbClr val="000000"/>
                </a:solidFill>
              </a:rPr>
              <a:t>  </a:t>
            </a:r>
            <a:r>
              <a:rPr lang="en-US" altLang="en-US" b="1">
                <a:solidFill>
                  <a:srgbClr val="000000"/>
                </a:solidFill>
              </a:rPr>
              <a:t>◆</a:t>
            </a:r>
            <a:r>
              <a:rPr lang="zh-CN" altLang="en-US" b="1">
                <a:solidFill>
                  <a:srgbClr val="000000"/>
                </a:solidFill>
              </a:rPr>
              <a:t>轻症早给付</a:t>
            </a:r>
          </a:p>
          <a:p>
            <a:pPr lvl="0">
              <a:lnSpc>
                <a:spcPct val="120000"/>
              </a:lnSpc>
            </a:pPr>
            <a:r>
              <a:rPr lang="en-US" altLang="zh-CN" b="1">
                <a:solidFill>
                  <a:srgbClr val="000000"/>
                </a:solidFill>
              </a:rPr>
              <a:t>  </a:t>
            </a:r>
            <a:r>
              <a:rPr lang="en-US" altLang="en-US" b="1">
                <a:solidFill>
                  <a:srgbClr val="000000"/>
                </a:solidFill>
              </a:rPr>
              <a:t>◆</a:t>
            </a:r>
            <a:r>
              <a:rPr lang="en-US" altLang="zh-CN" b="1">
                <a:solidFill>
                  <a:srgbClr val="000000"/>
                </a:solidFill>
              </a:rPr>
              <a:t>原位癌</a:t>
            </a:r>
            <a:r>
              <a:rPr lang="zh-CN" altLang="en-US" b="1">
                <a:solidFill>
                  <a:srgbClr val="000000"/>
                </a:solidFill>
              </a:rPr>
              <a:t>保障</a:t>
            </a:r>
          </a:p>
          <a:p>
            <a:pPr lvl="0">
              <a:lnSpc>
                <a:spcPct val="120000"/>
              </a:lnSpc>
            </a:pPr>
            <a:r>
              <a:rPr lang="en-US" altLang="zh-CN" b="1">
                <a:solidFill>
                  <a:srgbClr val="000000"/>
                </a:solidFill>
              </a:rPr>
              <a:t>  </a:t>
            </a:r>
            <a:r>
              <a:rPr lang="en-US" altLang="en-US" b="1">
                <a:solidFill>
                  <a:srgbClr val="000000"/>
                </a:solidFill>
              </a:rPr>
              <a:t>◆</a:t>
            </a:r>
            <a:r>
              <a:rPr lang="zh-CN" altLang="en-US" b="1">
                <a:solidFill>
                  <a:srgbClr val="000000"/>
                </a:solidFill>
              </a:rPr>
              <a:t>保费更优惠</a:t>
            </a:r>
          </a:p>
          <a:p>
            <a:pPr lvl="0">
              <a:lnSpc>
                <a:spcPct val="120000"/>
              </a:lnSpc>
            </a:pPr>
            <a:endParaRPr lang="zh-CN" altLang="en-US" b="1">
              <a:solidFill>
                <a:srgbClr val="000000"/>
              </a:solidFill>
            </a:endParaRPr>
          </a:p>
          <a:p>
            <a:pPr lvl="0">
              <a:lnSpc>
                <a:spcPct val="120000"/>
              </a:lnSpc>
            </a:pPr>
            <a:endParaRPr lang="zh-CN" alt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9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219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219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6" dur="500"/>
                                        <p:tgtEl>
                                          <p:spTgt spid="219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82" name="标题 22528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亮点一:保障范围广</a:t>
            </a:r>
          </a:p>
        </p:txBody>
      </p:sp>
      <p:sp>
        <p:nvSpPr>
          <p:cNvPr id="225283" name="文本占位符 225282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rPr kumimoji="1" lang="en-US" altLang="zh-CN" sz="2500" b="1">
                <a:solidFill>
                  <a:srgbClr val="000000"/>
                </a:solidFill>
              </a:rPr>
              <a:t>       </a:t>
            </a:r>
            <a:r>
              <a:rPr kumimoji="1" lang="en-US" altLang="zh-CN" sz="2400" b="1">
                <a:solidFill>
                  <a:srgbClr val="000000"/>
                </a:solidFill>
              </a:rPr>
              <a:t>40</a:t>
            </a:r>
            <a:r>
              <a:rPr kumimoji="1" lang="zh-CN" altLang="en-US" sz="2400" b="1">
                <a:solidFill>
                  <a:srgbClr val="000000"/>
                </a:solidFill>
              </a:rPr>
              <a:t>类重大疾病不仅包含保险行业协会</a:t>
            </a:r>
            <a:r>
              <a:rPr kumimoji="1" lang="en-US" altLang="zh-CN" sz="2400" b="1">
                <a:solidFill>
                  <a:srgbClr val="000000"/>
                </a:solidFill>
              </a:rPr>
              <a:t>《</a:t>
            </a:r>
            <a:r>
              <a:rPr kumimoji="1" lang="zh-CN" altLang="en-US" sz="2400" b="1">
                <a:solidFill>
                  <a:srgbClr val="000000"/>
                </a:solidFill>
              </a:rPr>
              <a:t>重大疾病保险得疾病定义使用规范</a:t>
            </a:r>
            <a:r>
              <a:rPr kumimoji="1" lang="en-US" altLang="zh-CN" sz="2400" b="1">
                <a:solidFill>
                  <a:srgbClr val="000000"/>
                </a:solidFill>
              </a:rPr>
              <a:t>》</a:t>
            </a:r>
            <a:r>
              <a:rPr kumimoji="1" lang="zh-CN" altLang="en-US" sz="2400" b="1">
                <a:solidFill>
                  <a:srgbClr val="000000"/>
                </a:solidFill>
              </a:rPr>
              <a:t>中所列</a:t>
            </a:r>
            <a:r>
              <a:rPr kumimoji="1" lang="en-US" altLang="zh-CN" sz="2400" b="1">
                <a:solidFill>
                  <a:srgbClr val="000000"/>
                </a:solidFill>
              </a:rPr>
              <a:t>25</a:t>
            </a:r>
            <a:r>
              <a:rPr kumimoji="1" lang="zh-CN" altLang="en-US" sz="2400" b="1">
                <a:solidFill>
                  <a:srgbClr val="000000"/>
                </a:solidFill>
              </a:rPr>
              <a:t>种;还包含我公司以往重疾产品承保得病种;更增加了客户普遍关心得其她病种。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https://d.book118.com/536131142145010102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LEFT" val=" 143.875"/>
  <p:tag name="TOP" val=" 20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自定义设计方案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宋体</vt:lpstr>
      <vt:lpstr>华文宋体</vt:lpstr>
      <vt:lpstr>Times New Roman</vt:lpstr>
      <vt:lpstr>黑体</vt:lpstr>
      <vt:lpstr>Verdana</vt:lpstr>
      <vt:lpstr>Wingdings</vt:lpstr>
      <vt:lpstr>Office Theme</vt:lpstr>
      <vt:lpstr>PowerPoint Presentation</vt:lpstr>
      <vt:lpstr>产品得分类及主打产品</vt:lpstr>
      <vt:lpstr>课程大纲</vt:lpstr>
      <vt:lpstr>康吉相伴  呵护一生</vt:lpstr>
      <vt:lpstr>PowerPoint Presentation</vt:lpstr>
      <vt:lpstr>国寿康宁终身重大疾病保险(2012版)</vt:lpstr>
      <vt:lpstr>险种条款介绍</vt:lpstr>
      <vt:lpstr>险种条款介绍</vt:lpstr>
      <vt:lpstr>险种条款介绍</vt:lpstr>
      <vt:lpstr>险种条款介绍</vt:lpstr>
      <vt:lpstr>险种条款介绍</vt:lpstr>
      <vt:lpstr>险种条款介绍</vt:lpstr>
      <vt:lpstr>大家学习辛苦了，还是要坚持</vt:lpstr>
      <vt:lpstr>国寿康宁终身重大疾病保险(2012版)</vt:lpstr>
      <vt:lpstr>产品特色及优势</vt:lpstr>
      <vt:lpstr>亮点一:保障范围广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2024-09-27T13:15:17.472</cp:lastPrinted>
  <dcterms:created xsi:type="dcterms:W3CDTF">2024-09-27T05:15:17Z</dcterms:created>
  <dcterms:modified xsi:type="dcterms:W3CDTF">2024-09-27T05:15:19Z</dcterms:modified>
</cp:coreProperties>
</file>