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mf" ContentType="image/x-wmf"/>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9144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wmf"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3CBD03-685E-42F1-92F4-B1933B747B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BE1F43-AC88-4EFD-9053-0DC9D96893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400587B-4A26-4FDF-B609-3F1B730E9A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D99D87-CF32-486A-8266-DE94FB37D4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F5E174-E223-4D05-8D1F-FE1CDADE39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FDFB8D-DCBC-4E58-8E47-73121CCF12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2579A81-9687-4392-BD0A-698E4551637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432382-5FC0-4EEF-BB46-964E525185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AD334F-34EC-4B79-A6C7-88D39F3B1F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5C0E75-F4E0-4966-9A72-FB8FA87ABA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23A24-2413-4417-99C0-5A755B8D1B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blipFill rotWithShape="0">
          <a:blip r:embed="rId2"/>
          <a:tile tx="0" ty="0" sx="100000" sy="100000" flip="none" algn="tl"/>
        </a:blipFill>
      </p:bgPr>
    </p:bg>
    <p:spTree>
      <p:nvGrpSpPr>
        <p:cNvPr id="1" name=""/>
        <p:cNvGrpSpPr/>
        <p:nvPr/>
      </p:nvGrpSpPr>
      <p:grpSpPr/>
      <p:grpSp>
        <p:nvGrpSpPr>
          <p:cNvPr id="92162" name=""/>
          <p:cNvGrpSpPr/>
          <p:nvPr/>
        </p:nvGrpSpPr>
        <p:grpSpPr>
          <a:xfrm>
            <a:off x="19050" y="1109662"/>
            <a:ext cx="9156700" cy="757238"/>
            <a:chExt cx="5768" cy="477"/>
          </a:xfrm>
        </p:grpSpPr>
        <p:sp>
          <p:nvSpPr>
            <p:cNvPr id="92163" name=""/>
            <p:cNvSpPr/>
            <p:nvPr/>
          </p:nvSpPr>
          <p:spPr bwMode="auto">
            <a:xfrm>
              <a:off x="5" y="0"/>
              <a:ext cx="5763" cy="477"/>
            </a:xfrm>
            <a:custGeom>
              <a:rect l="l" t="t"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4" name=""/>
            <p:cNvSpPr/>
            <p:nvPr/>
          </p:nvSpPr>
          <p:spPr>
            <a:xfrm>
              <a:off x="0" y="98"/>
              <a:ext cx="256" cy="253"/>
            </a:xfrm>
            <a:custGeom>
              <a:rect l="l" t="t"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5" name=""/>
            <p:cNvSpPr/>
            <p:nvPr/>
          </p:nvSpPr>
          <p:spPr bwMode="auto">
            <a:xfrm>
              <a:off x="56" y="0"/>
              <a:ext cx="708" cy="459"/>
            </a:xfrm>
            <a:custGeom>
              <a:rect l="l" t="t"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6" name=""/>
            <p:cNvSpPr/>
            <p:nvPr/>
          </p:nvSpPr>
          <p:spPr bwMode="auto">
            <a:xfrm>
              <a:off x="131" y="269"/>
              <a:ext cx="251" cy="194"/>
            </a:xfrm>
            <a:custGeom>
              <a:rect l="l" t="t"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7" name=""/>
            <p:cNvSpPr/>
            <p:nvPr/>
          </p:nvSpPr>
          <p:spPr bwMode="auto">
            <a:xfrm>
              <a:off x="341" y="0"/>
              <a:ext cx="159" cy="72"/>
            </a:xfrm>
            <a:custGeom>
              <a:rect l="l" t="t"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8" name=""/>
            <p:cNvSpPr/>
            <p:nvPr/>
          </p:nvSpPr>
          <p:spPr bwMode="auto">
            <a:xfrm>
              <a:off x="488" y="0"/>
              <a:ext cx="455" cy="216"/>
            </a:xfrm>
            <a:custGeom>
              <a:rect l="l" t="t"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69" name=""/>
            <p:cNvSpPr/>
            <p:nvPr/>
          </p:nvSpPr>
          <p:spPr bwMode="auto">
            <a:xfrm>
              <a:off x="1448" y="37"/>
              <a:ext cx="414" cy="108"/>
            </a:xfrm>
            <a:custGeom>
              <a:rect l="l" t="t" r="r" b="b"/>
              <a:pathLst>
                <a:path w="412"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0" name=""/>
            <p:cNvSpPr/>
            <p:nvPr/>
          </p:nvSpPr>
          <p:spPr bwMode="auto">
            <a:xfrm>
              <a:off x="1790" y="0"/>
              <a:ext cx="520" cy="225"/>
            </a:xfrm>
            <a:custGeom>
              <a:rect l="l" t="t"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1" name=""/>
            <p:cNvSpPr/>
            <p:nvPr/>
          </p:nvSpPr>
          <p:spPr bwMode="auto">
            <a:xfrm>
              <a:off x="1943" y="154"/>
              <a:ext cx="431" cy="233"/>
            </a:xfrm>
            <a:custGeom>
              <a:rect l="l" t="t"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2" name=""/>
            <p:cNvSpPr/>
            <p:nvPr/>
          </p:nvSpPr>
          <p:spPr bwMode="auto">
            <a:xfrm>
              <a:off x="2262" y="87"/>
              <a:ext cx="396" cy="227"/>
            </a:xfrm>
            <a:custGeom>
              <a:rect l="l" t="t" r="r" b="b"/>
              <a:pathLst>
                <a:path w="396" h="226">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3" name=""/>
            <p:cNvSpPr/>
            <p:nvPr/>
          </p:nvSpPr>
          <p:spPr bwMode="auto">
            <a:xfrm>
              <a:off x="2264" y="240"/>
              <a:ext cx="516" cy="223"/>
            </a:xfrm>
            <a:custGeom>
              <a:rect l="l" t="t"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4" name=""/>
            <p:cNvSpPr/>
            <p:nvPr/>
          </p:nvSpPr>
          <p:spPr bwMode="auto">
            <a:xfrm>
              <a:off x="2723" y="324"/>
              <a:ext cx="414" cy="100"/>
            </a:xfrm>
            <a:custGeom>
              <a:rect l="l" t="t" r="r" b="b"/>
              <a:pathLst>
                <a:path w="412"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5" name=""/>
            <p:cNvSpPr/>
            <p:nvPr/>
          </p:nvSpPr>
          <p:spPr bwMode="auto">
            <a:xfrm>
              <a:off x="3165" y="375"/>
              <a:ext cx="150" cy="72"/>
            </a:xfrm>
            <a:custGeom>
              <a:rect l="l" t="t"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6" name=""/>
            <p:cNvSpPr/>
            <p:nvPr/>
          </p:nvSpPr>
          <p:spPr bwMode="auto">
            <a:xfrm>
              <a:off x="3463" y="267"/>
              <a:ext cx="148" cy="91"/>
            </a:xfrm>
            <a:custGeom>
              <a:rect l="l" t="t"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7" name=""/>
            <p:cNvSpPr/>
            <p:nvPr/>
          </p:nvSpPr>
          <p:spPr bwMode="auto">
            <a:xfrm>
              <a:off x="3580" y="58"/>
              <a:ext cx="938" cy="158"/>
            </a:xfrm>
            <a:custGeom>
              <a:rect l="l" t="t"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8" name=""/>
            <p:cNvSpPr/>
            <p:nvPr/>
          </p:nvSpPr>
          <p:spPr bwMode="auto">
            <a:xfrm>
              <a:off x="3686" y="145"/>
              <a:ext cx="372" cy="98"/>
            </a:xfrm>
            <a:custGeom>
              <a:rect l="l" t="t"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79" name=""/>
            <p:cNvSpPr/>
            <p:nvPr/>
          </p:nvSpPr>
          <p:spPr bwMode="auto">
            <a:xfrm>
              <a:off x="3618" y="308"/>
              <a:ext cx="318" cy="158"/>
            </a:xfrm>
            <a:custGeom>
              <a:rect l="l" t="t"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0" name=""/>
            <p:cNvSpPr/>
            <p:nvPr/>
          </p:nvSpPr>
          <p:spPr bwMode="auto">
            <a:xfrm>
              <a:off x="3413" y="291"/>
              <a:ext cx="380" cy="174"/>
            </a:xfrm>
            <a:custGeom>
              <a:rect l="l" t="t"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1" name=""/>
            <p:cNvSpPr/>
            <p:nvPr/>
          </p:nvSpPr>
          <p:spPr bwMode="auto">
            <a:xfrm>
              <a:off x="4178" y="187"/>
              <a:ext cx="523" cy="69"/>
            </a:xfrm>
            <a:custGeom>
              <a:rect l="l" t="t"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2" name=""/>
            <p:cNvSpPr/>
            <p:nvPr/>
          </p:nvSpPr>
          <p:spPr>
            <a:xfrm>
              <a:off x="4689" y="186"/>
              <a:ext cx="537" cy="120"/>
            </a:xfrm>
            <a:custGeom>
              <a:rect l="l" t="t"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3" name=""/>
            <p:cNvSpPr/>
            <p:nvPr/>
          </p:nvSpPr>
          <p:spPr>
            <a:xfrm>
              <a:off x="4968" y="312"/>
              <a:ext cx="800" cy="143"/>
            </a:xfrm>
            <a:custGeom>
              <a:rect l="l" t="t"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4" name=""/>
            <p:cNvSpPr/>
            <p:nvPr/>
          </p:nvSpPr>
          <p:spPr bwMode="auto">
            <a:xfrm>
              <a:off x="5318" y="240"/>
              <a:ext cx="402" cy="115"/>
            </a:xfrm>
            <a:custGeom>
              <a:rect l="l" t="t"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grpSp>
      <p:grpSp>
        <p:nvGrpSpPr>
          <p:cNvPr id="92185" name=""/>
          <p:cNvGrpSpPr/>
          <p:nvPr/>
        </p:nvGrpSpPr>
        <p:grpSpPr>
          <a:xfrm>
            <a:off x="20638" y="6161088"/>
            <a:ext cx="9169400" cy="138112"/>
            <a:chOff x="0" y="4032"/>
            <a:chExt cx="5776" cy="87"/>
          </a:xfrm>
        </p:grpSpPr>
        <p:sp>
          <p:nvSpPr>
            <p:cNvPr id="92186" name=""/>
            <p:cNvSpPr/>
            <p:nvPr/>
          </p:nvSpPr>
          <p:spPr bwMode="auto">
            <a:xfrm>
              <a:off x="4041" y="4047"/>
              <a:ext cx="1735" cy="72"/>
            </a:xfrm>
            <a:custGeom>
              <a:rect l="l" t="t"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7" name=""/>
            <p:cNvSpPr/>
            <p:nvPr/>
          </p:nvSpPr>
          <p:spPr bwMode="auto">
            <a:xfrm>
              <a:off x="1727" y="4038"/>
              <a:ext cx="2655" cy="60"/>
            </a:xfrm>
            <a:custGeom>
              <a:rect l="l" t="t"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2188" name=""/>
            <p:cNvSpPr/>
            <p:nvPr/>
          </p:nvSpPr>
          <p:spPr bwMode="auto">
            <a:xfrm>
              <a:off x="0" y="4032"/>
              <a:ext cx="2041" cy="62"/>
            </a:xfrm>
            <a:custGeom>
              <a:rect l="l" t="t"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grpSp>
      <p:sp>
        <p:nvSpPr>
          <p:cNvPr id="92189" name=""/>
          <p:cNvSpPr/>
          <p:nvPr>
            <p:ph type="ctrTitle" sz="quarter"/>
          </p:nvPr>
        </p:nvSpPr>
        <p:spPr>
          <a:xfrm>
            <a:off x="685800" y="1868488"/>
            <a:ext cx="7772400" cy="1600200"/>
          </a:xfrm>
          <a:prstGeom prst="rect">
            <a:avLst/>
          </a:prstGeom>
          <a:noFill/>
          <a:ln>
            <a:noFill/>
            <a:miter lim="800000"/>
          </a:ln>
          <a:effectLst/>
        </p:spPr>
        <p:txBody>
          <a:bodyPr anchor="b" anchorCtr="1">
            <a:noAutofit/>
          </a:bodyPr>
          <a:lstStyle>
            <a:lvl1pPr marL="0" indent="0" algn="ctr" defTabSz="914400" rtl="0" eaLnBrk="1" fontAlgn="base" hangingPunct="1">
              <a:lnSpc>
                <a:spcPct val="100000"/>
              </a:lnSpc>
              <a:spcBef>
                <a:spcPct val="0"/>
              </a:spcBef>
              <a:spcAft>
                <a:spcPct val="0"/>
              </a:spcAft>
              <a:buClrTx/>
              <a:buSzTx/>
              <a:buFontTx/>
              <a:buNone/>
              <a:defRPr kumimoji="1" lang="zh-CN" altLang="en-US" sz="4400" b="0" i="0" u="none" baseline="0">
                <a:solidFill>
                  <a:schemeClr val="tx2"/>
                </a:solidFill>
                <a:latin typeface="Tahoma" pitchFamily="34" charset="0"/>
                <a:ea typeface="宋体" pitchFamily="2" charset="-122"/>
              </a:defRPr>
            </a:lvl1pPr>
          </a:lstStyle>
          <a:p>
            <a:pPr lvl="0"/>
            <a:r>
              <a:t>单击此处编辑母版标题样式</a:t>
            </a:r>
          </a:p>
        </p:txBody>
      </p:sp>
      <p:sp>
        <p:nvSpPr>
          <p:cNvPr id="92190" name=""/>
          <p:cNvSpPr/>
          <p:nvPr>
            <p:ph type="subTitle" sz="quarter" idx="1"/>
          </p:nvPr>
        </p:nvSpPr>
        <p:spPr>
          <a:xfrm>
            <a:off x="1273175" y="3729038"/>
            <a:ext cx="6400800" cy="1371600"/>
          </a:xfrm>
          <a:prstGeom prst="rect">
            <a:avLst/>
          </a:prstGeom>
          <a:noFill/>
          <a:ln>
            <a:noFill/>
            <a:miter lim="800000"/>
          </a:ln>
          <a:effectLst/>
        </p:spPr>
        <p:txBody>
          <a:bodyPr anchor="t" anchorCtr="1">
            <a:noAutofit/>
          </a:bodyPr>
          <a:lstStyle>
            <a:lvl1pPr marL="0" indent="0" algn="ctr" defTabSz="914400" rtl="0" eaLnBrk="1" fontAlgn="base" hangingPunct="1">
              <a:lnSpc>
                <a:spcPct val="100000"/>
              </a:lnSpc>
              <a:spcBef>
                <a:spcPct val="20000"/>
              </a:spcBef>
              <a:spcAft>
                <a:spcPct val="0"/>
              </a:spcAft>
              <a:buClrTx/>
              <a:buSzPct val="90000"/>
              <a:buFontTx/>
              <a:buNone/>
              <a:defRPr kumimoji="1" lang="zh-CN" altLang="en-US" sz="3200" b="0" i="0" u="none" baseline="0">
                <a:solidFill>
                  <a:schemeClr val="tx1"/>
                </a:solidFill>
                <a:latin typeface="Tahoma" pitchFamily="34" charset="0"/>
                <a:ea typeface="宋体" pitchFamily="2" charset="-122"/>
              </a:defRPr>
            </a:lvl1pPr>
            <a:lvl2pPr marL="457200" indent="0" algn="ctr" defTabSz="914400" rtl="0" eaLnBrk="1" fontAlgn="base" hangingPunct="1">
              <a:lnSpc>
                <a:spcPct val="100000"/>
              </a:lnSpc>
              <a:spcBef>
                <a:spcPct val="20000"/>
              </a:spcBef>
              <a:spcAft>
                <a:spcPct val="0"/>
              </a:spcAft>
              <a:buClrTx/>
              <a:buSzPct val="80000"/>
              <a:buFontTx/>
              <a:buNone/>
              <a:defRPr kumimoji="1" lang="zh-CN" altLang="en-US" sz="2800" b="0" i="0" u="none" baseline="0">
                <a:solidFill>
                  <a:schemeClr val="tx1"/>
                </a:solidFill>
                <a:latin typeface="Tahoma" pitchFamily="34" charset="0"/>
                <a:ea typeface="宋体" pitchFamily="2" charset="-122"/>
              </a:defRPr>
            </a:lvl2pPr>
            <a:lvl3pPr marL="914400" indent="0" algn="ctr" defTabSz="914400" rtl="0" eaLnBrk="1" fontAlgn="base" hangingPunct="1">
              <a:lnSpc>
                <a:spcPct val="100000"/>
              </a:lnSpc>
              <a:spcBef>
                <a:spcPct val="20000"/>
              </a:spcBef>
              <a:spcAft>
                <a:spcPct val="0"/>
              </a:spcAft>
              <a:buClrTx/>
              <a:buSzPct val="70000"/>
              <a:buFontTx/>
              <a:buNone/>
              <a:defRPr kumimoji="1" lang="zh-CN" altLang="en-US" sz="2400" b="0" i="0" u="none" baseline="0">
                <a:solidFill>
                  <a:schemeClr val="tx1"/>
                </a:solidFill>
                <a:latin typeface="Tahoma" pitchFamily="34" charset="0"/>
                <a:ea typeface="宋体" pitchFamily="2" charset="-122"/>
              </a:defRPr>
            </a:lvl3pPr>
            <a:lvl4pPr marL="1371600" indent="0" algn="ctr" defTabSz="914400" rtl="0" eaLnBrk="1" fontAlgn="base" hangingPunct="1">
              <a:lnSpc>
                <a:spcPct val="100000"/>
              </a:lnSpc>
              <a:spcBef>
                <a:spcPct val="20000"/>
              </a:spcBef>
              <a:spcAft>
                <a:spcPct val="0"/>
              </a:spcAft>
              <a:buClrTx/>
              <a:buSzPct val="70000"/>
              <a:buFontTx/>
              <a:buNone/>
              <a:defRPr kumimoji="1" lang="zh-CN" altLang="en-US" sz="2000" b="0" i="0" u="none" baseline="0">
                <a:solidFill>
                  <a:schemeClr val="tx1"/>
                </a:solidFill>
                <a:latin typeface="Tahoma" pitchFamily="34" charset="0"/>
                <a:ea typeface="宋体" pitchFamily="2" charset="-122"/>
              </a:defRPr>
            </a:lvl4pPr>
            <a:lvl5pPr marL="1828800" indent="0" algn="ctr" defTabSz="914400" rtl="0" eaLnBrk="1" fontAlgn="base" hangingPunct="1">
              <a:lnSpc>
                <a:spcPct val="100000"/>
              </a:lnSpc>
              <a:spcBef>
                <a:spcPct val="20000"/>
              </a:spcBef>
              <a:spcAft>
                <a:spcPct val="0"/>
              </a:spcAft>
              <a:buClrTx/>
              <a:buSzPct val="70000"/>
              <a:buFontTx/>
              <a:buNone/>
              <a:defRPr kumimoji="1" lang="zh-CN" altLang="en-US" sz="2000" b="0" i="0" u="none" baseline="0">
                <a:solidFill>
                  <a:schemeClr val="tx1"/>
                </a:solidFill>
                <a:latin typeface="Tahoma" pitchFamily="34" charset="0"/>
                <a:ea typeface="宋体" pitchFamily="2" charset="-122"/>
              </a:defRPr>
            </a:lvl5pPr>
          </a:lstStyle>
          <a:p>
            <a:pPr lvl="0"/>
            <a:r>
              <a:t>单击此处编辑母版副标题样式</a:t>
            </a:r>
          </a:p>
        </p:txBody>
      </p:sp>
      <p:sp>
        <p:nvSpPr>
          <p:cNvPr id="92191" name=""/>
          <p:cNvSpPr/>
          <p:nvPr>
            <p:ph type="dt" sz="quarter" idx="2"/>
          </p:nvPr>
        </p:nvSpPr>
        <p:spPr>
          <a:xfrm>
            <a:off x="685800" y="6348412"/>
            <a:ext cx="1905000" cy="457200"/>
          </a:xfrm>
          <a:prstGeom prst="rect">
            <a:avLst/>
          </a:prstGeom>
          <a:noFill/>
          <a:ln>
            <a:noFill/>
            <a:miter lim="800000"/>
          </a:ln>
          <a:effectLst/>
        </p:spPr>
        <p:txBody>
          <a:bodyPr anchor="b" anchorCtr="0">
            <a:noAutofit/>
          </a:bodyPr>
          <a:lstStyle/>
          <a:p>
            <a:pPr lvl="0"/>
            <a:fld id="{24D7898C-87F2-4E9A-BEB4-83E5F362885A}" type="datetime1">
              <a:rPr kumimoji="0" sz="1400"/>
              <a:t>*</a:t>
            </a:fld>
            <a:endParaRPr kumimoji="0" sz="1400"/>
          </a:p>
        </p:txBody>
      </p:sp>
      <p:sp>
        <p:nvSpPr>
          <p:cNvPr id="92192" name=""/>
          <p:cNvSpPr/>
          <p:nvPr>
            <p:ph type="ftr" sz="quarter" idx="3"/>
          </p:nvPr>
        </p:nvSpPr>
        <p:spPr>
          <a:xfrm>
            <a:off x="3124200" y="6348412"/>
            <a:ext cx="2895600" cy="457200"/>
          </a:xfrm>
          <a:prstGeom prst="rect">
            <a:avLst/>
          </a:prstGeom>
          <a:noFill/>
          <a:ln>
            <a:noFill/>
            <a:miter lim="800000"/>
          </a:ln>
          <a:effectLst/>
        </p:spPr>
        <p:txBody>
          <a:bodyPr anchor="b" anchorCtr="0">
            <a:noAutofit/>
          </a:bodyPr>
          <a:lstStyle/>
          <a:p>
            <a:pPr lvl="0" algn="ctr"/>
            <a:fld id="{87F70818-52BC-4A2C-B1E4-AEB33067DFDC}" type="footer">
              <a:rPr kumimoji="0" sz="1400"/>
              <a:t/>
            </a:fld>
            <a:endParaRPr kumimoji="0" sz="1400"/>
          </a:p>
        </p:txBody>
      </p:sp>
      <p:sp>
        <p:nvSpPr>
          <p:cNvPr id="92193" name=""/>
          <p:cNvSpPr/>
          <p:nvPr>
            <p:ph type="sldNum" sz="quarter" idx="4"/>
          </p:nvPr>
        </p:nvSpPr>
        <p:spPr>
          <a:xfrm>
            <a:off x="6553200" y="6348412"/>
            <a:ext cx="1905000" cy="457200"/>
          </a:xfrm>
          <a:prstGeom prst="rect">
            <a:avLst/>
          </a:prstGeom>
          <a:noFill/>
          <a:ln>
            <a:noFill/>
            <a:miter lim="800000"/>
          </a:ln>
          <a:effectLst/>
        </p:spPr>
        <p:txBody>
          <a:bodyPr anchor="b" anchorCtr="0">
            <a:noAutofit/>
          </a:bodyPr>
          <a:lstStyle/>
          <a:p>
            <a:pPr lvl="0" algn="r"/>
            <a:fld id="{A92BADA8-7C48-41AD-929C-76D1E4734761}" type="slidenum">
              <a:rPr kumimoji="0" sz="1400"/>
              <a:t>*</a:t>
            </a:fld>
            <a:endParaRPr kumimoji="0" sz="1400"/>
          </a:p>
        </p:txBody>
      </p:sp>
      <p:pic>
        <p:nvPicPr>
          <p:cNvPr id="92194" name=""/>
          <p:cNvPicPr/>
          <p:nvPr/>
        </p:nvPicPr>
        <p:blipFill>
          <a:blip r:embed="rId1"/>
          <a:stretch>
            <a:fillRect/>
          </a:stretch>
        </p:blipFill>
        <p:spPr>
          <a:xfrm>
            <a:off x="7010400" y="228600"/>
            <a:ext cx="1506538" cy="1333500"/>
          </a:xfrm>
          <a:prstGeom prst="rect">
            <a:avLst/>
          </a:prstGeom>
          <a:noFill/>
          <a:ln>
            <a:miter lim="800000"/>
          </a:ln>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a:fld id="{79F80D7F-386A-40AB-962A-5324759D02EB}" type="datetime1">
              <a:rPr kumimoji="0" sz="1400"/>
              <a:t>*</a:t>
            </a:fld>
            <a:endParaRPr kumimoji="0" sz="1400"/>
          </a:p>
        </p:txBody>
      </p:sp>
      <p:sp>
        <p:nvSpPr>
          <p:cNvPr id="5" name="Footer Placeholder 4"/>
          <p:cNvSpPr>
            <a:spLocks noGrp="1"/>
          </p:cNvSpPr>
          <p:nvPr>
            <p:ph type="ftr" sz="quarter" idx="3"/>
          </p:nvPr>
        </p:nvSpPr>
        <p:spPr/>
        <p:txBody>
          <a:bodyPr/>
          <a:lstStyle/>
          <a:p>
            <a:pPr lvl="0" algn="ctr"/>
            <a:fld id="{ADB83A92-B8A0-459B-BCED-16488C3EAE2F}" type="footer">
              <a:rPr kumimoji="0" sz="1400"/>
              <a:t/>
            </a:fld>
            <a:endParaRPr kumimoji="0" sz="1400"/>
          </a:p>
        </p:txBody>
      </p:sp>
      <p:sp>
        <p:nvSpPr>
          <p:cNvPr id="6" name="Slide Number Placeholder 5"/>
          <p:cNvSpPr>
            <a:spLocks noGrp="1"/>
          </p:cNvSpPr>
          <p:nvPr>
            <p:ph type="sldNum" sz="quarter" idx="4"/>
          </p:nvPr>
        </p:nvSpPr>
        <p:spPr/>
        <p:txBody>
          <a:bodyPr/>
          <a:lstStyle/>
          <a:p>
            <a:pPr lvl="0" algn="r"/>
            <a:fld id="{93AE1883-0942-4AA3-9DB2-9C7C3A0314B1}" type="slidenum">
              <a:rPr kumimoji="0" sz="140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3"/>
          </p:nvPr>
        </p:nvSpPr>
        <p:spPr/>
        <p:txBody>
          <a:bodyPr/>
          <a:lstStyle/>
          <a:p>
            <a:pPr lvl="0"/>
            <a:fld id="{1A168364-04A4-4E8C-8D57-2345F5F2E84E}" type="datetime1">
              <a:rPr kumimoji="0" sz="1400"/>
              <a:t>*</a:t>
            </a:fld>
            <a:endParaRPr kumimoji="0" sz="1400"/>
          </a:p>
        </p:txBody>
      </p:sp>
      <p:sp>
        <p:nvSpPr>
          <p:cNvPr id="6" name="Footer Placeholder 5"/>
          <p:cNvSpPr>
            <a:spLocks noGrp="1"/>
          </p:cNvSpPr>
          <p:nvPr>
            <p:ph type="ftr" sz="quarter" idx="4"/>
          </p:nvPr>
        </p:nvSpPr>
        <p:spPr/>
        <p:txBody>
          <a:bodyPr/>
          <a:lstStyle/>
          <a:p>
            <a:pPr lvl="0" algn="ctr"/>
            <a:fld id="{479ABDAA-899B-4D16-85EB-B45048C4ECFC}" type="footer">
              <a:rPr kumimoji="0" sz="1400"/>
              <a:t/>
            </a:fld>
            <a:endParaRPr kumimoji="0" sz="1400"/>
          </a:p>
        </p:txBody>
      </p:sp>
      <p:sp>
        <p:nvSpPr>
          <p:cNvPr id="7" name="Slide Number Placeholder 6"/>
          <p:cNvSpPr>
            <a:spLocks noGrp="1"/>
          </p:cNvSpPr>
          <p:nvPr>
            <p:ph type="sldNum" sz="quarter" idx="5"/>
          </p:nvPr>
        </p:nvSpPr>
        <p:spPr/>
        <p:txBody>
          <a:bodyPr/>
          <a:lstStyle/>
          <a:p>
            <a:pPr lvl="0" algn="r"/>
            <a:fld id="{93AE1883-0942-4AA3-9DB2-9C7C3A0314B1}" type="slidenum">
              <a:rPr kumimoji="0" sz="140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2.jpeg"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wmf" /><Relationship Id="rId9" Type="http://schemas.openxmlformats.org/officeDocument/2006/relationships/hyperlink" Target="http://www.sina.com.cn/" TargetMode="Externa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0"/>
          <a:tile tx="0" ty="0" sx="100000" sy="100000" flip="none" algn="tl"/>
        </a:blipFill>
      </p:bgPr>
    </p:bg>
    <p:spTree>
      <p:nvGrpSpPr>
        <p:cNvPr id="1" name=""/>
        <p:cNvGrpSpPr/>
        <p:nvPr/>
      </p:nvGrpSpPr>
      <p:grpSpPr/>
      <p:sp>
        <p:nvSpPr>
          <p:cNvPr id="91165" name=""/>
          <p:cNvSpPr/>
          <p:nvPr>
            <p:ph type="title"/>
          </p:nvPr>
        </p:nvSpPr>
        <p:spPr>
          <a:xfrm>
            <a:off x="3048000" y="76200"/>
            <a:ext cx="2514600" cy="603250"/>
          </a:xfrm>
          <a:prstGeom prst="rect">
            <a:avLst/>
          </a:prstGeom>
          <a:noFill/>
          <a:ln>
            <a:noFill/>
            <a:miter lim="800000"/>
          </a:ln>
          <a:effectLst/>
        </p:spPr>
        <p:txBody>
          <a:bodyPr anchor="b" anchorCtr="0">
            <a:noAutofit/>
          </a:bodyPr>
          <a:lstStyle>
            <a:lvl1pPr marL="0" indent="0" algn="ctr" defTabSz="914400" rtl="0" eaLnBrk="1" fontAlgn="base" hangingPunct="1">
              <a:lnSpc>
                <a:spcPct val="100000"/>
              </a:lnSpc>
              <a:spcBef>
                <a:spcPct val="0"/>
              </a:spcBef>
              <a:spcAft>
                <a:spcPct val="0"/>
              </a:spcAft>
              <a:buClrTx/>
              <a:buSzTx/>
              <a:buFontTx/>
              <a:buNone/>
              <a:defRPr kumimoji="1" lang="zh-CN" altLang="en-US" sz="4400" b="0" i="0" u="none" baseline="0">
                <a:solidFill>
                  <a:schemeClr val="tx2"/>
                </a:solidFill>
                <a:latin typeface="Tahoma" pitchFamily="34" charset="0"/>
                <a:ea typeface="宋体" pitchFamily="2" charset="-122"/>
              </a:defRPr>
            </a:lvl1pPr>
          </a:lstStyle>
          <a:p/>
        </p:txBody>
      </p:sp>
      <p:grpSp>
        <p:nvGrpSpPr>
          <p:cNvPr id="91138" name=""/>
          <p:cNvGrpSpPr/>
          <p:nvPr/>
        </p:nvGrpSpPr>
        <p:grpSpPr>
          <a:xfrm>
            <a:off x="0" y="0"/>
            <a:ext cx="9156700" cy="757238"/>
            <a:chExt cx="5768" cy="477"/>
          </a:xfrm>
        </p:grpSpPr>
        <p:sp>
          <p:nvSpPr>
            <p:cNvPr id="91139" name=""/>
            <p:cNvSpPr/>
            <p:nvPr/>
          </p:nvSpPr>
          <p:spPr bwMode="auto">
            <a:xfrm>
              <a:off x="5" y="0"/>
              <a:ext cx="5763" cy="477"/>
            </a:xfrm>
            <a:custGeom>
              <a:rect l="l" t="t"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0" name=""/>
            <p:cNvSpPr/>
            <p:nvPr/>
          </p:nvSpPr>
          <p:spPr>
            <a:xfrm>
              <a:off x="0" y="98"/>
              <a:ext cx="256" cy="253"/>
            </a:xfrm>
            <a:custGeom>
              <a:rect l="l" t="t"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1" name=""/>
            <p:cNvSpPr/>
            <p:nvPr/>
          </p:nvSpPr>
          <p:spPr bwMode="auto">
            <a:xfrm>
              <a:off x="56" y="0"/>
              <a:ext cx="708" cy="459"/>
            </a:xfrm>
            <a:custGeom>
              <a:rect l="l" t="t"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2" name=""/>
            <p:cNvSpPr/>
            <p:nvPr/>
          </p:nvSpPr>
          <p:spPr bwMode="auto">
            <a:xfrm>
              <a:off x="131" y="269"/>
              <a:ext cx="251" cy="194"/>
            </a:xfrm>
            <a:custGeom>
              <a:rect l="l" t="t"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3" name=""/>
            <p:cNvSpPr/>
            <p:nvPr/>
          </p:nvSpPr>
          <p:spPr bwMode="auto">
            <a:xfrm>
              <a:off x="341" y="0"/>
              <a:ext cx="159" cy="72"/>
            </a:xfrm>
            <a:custGeom>
              <a:rect l="l" t="t"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4" name=""/>
            <p:cNvSpPr/>
            <p:nvPr/>
          </p:nvSpPr>
          <p:spPr bwMode="auto">
            <a:xfrm>
              <a:off x="488" y="0"/>
              <a:ext cx="455" cy="216"/>
            </a:xfrm>
            <a:custGeom>
              <a:rect l="l" t="t"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5" name=""/>
            <p:cNvSpPr/>
            <p:nvPr/>
          </p:nvSpPr>
          <p:spPr bwMode="auto">
            <a:xfrm>
              <a:off x="1448" y="37"/>
              <a:ext cx="414" cy="108"/>
            </a:xfrm>
            <a:custGeom>
              <a:rect l="l" t="t" r="r" b="b"/>
              <a:pathLst>
                <a:path w="412"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6" name=""/>
            <p:cNvSpPr/>
            <p:nvPr/>
          </p:nvSpPr>
          <p:spPr bwMode="auto">
            <a:xfrm>
              <a:off x="1790" y="0"/>
              <a:ext cx="520" cy="225"/>
            </a:xfrm>
            <a:custGeom>
              <a:rect l="l" t="t"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7" name=""/>
            <p:cNvSpPr/>
            <p:nvPr/>
          </p:nvSpPr>
          <p:spPr bwMode="auto">
            <a:xfrm>
              <a:off x="1943" y="154"/>
              <a:ext cx="431" cy="233"/>
            </a:xfrm>
            <a:custGeom>
              <a:rect l="l" t="t"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8" name=""/>
            <p:cNvSpPr/>
            <p:nvPr/>
          </p:nvSpPr>
          <p:spPr bwMode="auto">
            <a:xfrm>
              <a:off x="2262" y="87"/>
              <a:ext cx="396" cy="227"/>
            </a:xfrm>
            <a:custGeom>
              <a:rect l="l" t="t" r="r" b="b"/>
              <a:pathLst>
                <a:path w="396" h="226">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49" name=""/>
            <p:cNvSpPr/>
            <p:nvPr/>
          </p:nvSpPr>
          <p:spPr bwMode="auto">
            <a:xfrm>
              <a:off x="2264" y="240"/>
              <a:ext cx="516" cy="223"/>
            </a:xfrm>
            <a:custGeom>
              <a:rect l="l" t="t"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0" name=""/>
            <p:cNvSpPr/>
            <p:nvPr/>
          </p:nvSpPr>
          <p:spPr bwMode="auto">
            <a:xfrm>
              <a:off x="2723" y="324"/>
              <a:ext cx="414" cy="100"/>
            </a:xfrm>
            <a:custGeom>
              <a:rect l="l" t="t" r="r" b="b"/>
              <a:pathLst>
                <a:path w="412"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1" name=""/>
            <p:cNvSpPr/>
            <p:nvPr/>
          </p:nvSpPr>
          <p:spPr bwMode="auto">
            <a:xfrm>
              <a:off x="3165" y="375"/>
              <a:ext cx="150" cy="72"/>
            </a:xfrm>
            <a:custGeom>
              <a:rect l="l" t="t"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2" name=""/>
            <p:cNvSpPr/>
            <p:nvPr/>
          </p:nvSpPr>
          <p:spPr bwMode="auto">
            <a:xfrm>
              <a:off x="3463" y="267"/>
              <a:ext cx="148" cy="91"/>
            </a:xfrm>
            <a:custGeom>
              <a:rect l="l" t="t"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3" name=""/>
            <p:cNvSpPr/>
            <p:nvPr/>
          </p:nvSpPr>
          <p:spPr bwMode="auto">
            <a:xfrm>
              <a:off x="3580" y="58"/>
              <a:ext cx="938" cy="158"/>
            </a:xfrm>
            <a:custGeom>
              <a:rect l="l" t="t"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4" name=""/>
            <p:cNvSpPr/>
            <p:nvPr/>
          </p:nvSpPr>
          <p:spPr bwMode="auto">
            <a:xfrm>
              <a:off x="3686" y="145"/>
              <a:ext cx="372" cy="98"/>
            </a:xfrm>
            <a:custGeom>
              <a:rect l="l" t="t"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5" name=""/>
            <p:cNvSpPr/>
            <p:nvPr/>
          </p:nvSpPr>
          <p:spPr bwMode="auto">
            <a:xfrm>
              <a:off x="3618" y="308"/>
              <a:ext cx="318" cy="158"/>
            </a:xfrm>
            <a:custGeom>
              <a:rect l="l" t="t"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6" name=""/>
            <p:cNvSpPr/>
            <p:nvPr/>
          </p:nvSpPr>
          <p:spPr bwMode="auto">
            <a:xfrm>
              <a:off x="3413" y="291"/>
              <a:ext cx="380" cy="174"/>
            </a:xfrm>
            <a:custGeom>
              <a:rect l="l" t="t"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miter lim="800000"/>
              <a:headEnd type="none" w="med" len="med"/>
              <a:tailEnd type="none" w="med" len="med"/>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7" name=""/>
            <p:cNvSpPr/>
            <p:nvPr/>
          </p:nvSpPr>
          <p:spPr bwMode="auto">
            <a:xfrm>
              <a:off x="4178" y="187"/>
              <a:ext cx="523" cy="69"/>
            </a:xfrm>
            <a:custGeom>
              <a:rect l="l" t="t"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8" name=""/>
            <p:cNvSpPr/>
            <p:nvPr/>
          </p:nvSpPr>
          <p:spPr>
            <a:xfrm>
              <a:off x="4689" y="186"/>
              <a:ext cx="537" cy="120"/>
            </a:xfrm>
            <a:custGeom>
              <a:rect l="l" t="t"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59" name=""/>
            <p:cNvSpPr/>
            <p:nvPr/>
          </p:nvSpPr>
          <p:spPr>
            <a:xfrm>
              <a:off x="4968" y="312"/>
              <a:ext cx="800" cy="143"/>
            </a:xfrm>
            <a:custGeom>
              <a:rect l="l" t="t"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60" name=""/>
            <p:cNvSpPr/>
            <p:nvPr/>
          </p:nvSpPr>
          <p:spPr bwMode="auto">
            <a:xfrm>
              <a:off x="5318" y="240"/>
              <a:ext cx="402" cy="115"/>
            </a:xfrm>
            <a:custGeom>
              <a:rect l="l" t="t"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grpSp>
      <p:grpSp>
        <p:nvGrpSpPr>
          <p:cNvPr id="91161" name=""/>
          <p:cNvGrpSpPr/>
          <p:nvPr/>
        </p:nvGrpSpPr>
        <p:grpSpPr>
          <a:xfrm>
            <a:off x="0" y="6180138"/>
            <a:ext cx="9169400" cy="138112"/>
            <a:chOff x="0" y="4032"/>
            <a:chExt cx="5776" cy="87"/>
          </a:xfrm>
        </p:grpSpPr>
        <p:sp>
          <p:nvSpPr>
            <p:cNvPr id="91162" name=""/>
            <p:cNvSpPr/>
            <p:nvPr/>
          </p:nvSpPr>
          <p:spPr bwMode="auto">
            <a:xfrm>
              <a:off x="4041" y="4047"/>
              <a:ext cx="1735" cy="72"/>
            </a:xfrm>
            <a:custGeom>
              <a:rect l="l" t="t"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63" name=""/>
            <p:cNvSpPr/>
            <p:nvPr/>
          </p:nvSpPr>
          <p:spPr bwMode="auto">
            <a:xfrm>
              <a:off x="1727" y="4038"/>
              <a:ext cx="2655" cy="60"/>
            </a:xfrm>
            <a:custGeom>
              <a:rect l="l" t="t"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91164" name=""/>
            <p:cNvSpPr/>
            <p:nvPr/>
          </p:nvSpPr>
          <p:spPr bwMode="auto">
            <a:xfrm>
              <a:off x="0" y="4032"/>
              <a:ext cx="2041" cy="62"/>
            </a:xfrm>
            <a:custGeom>
              <a:rect l="l" t="t"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grpSp>
      <p:sp>
        <p:nvSpPr>
          <p:cNvPr id="91166" name=""/>
          <p:cNvSpPr/>
          <p:nvPr>
            <p:ph type="body" idx="1"/>
          </p:nvPr>
        </p:nvSpPr>
        <p:spPr>
          <a:xfrm>
            <a:off x="685800" y="3200400"/>
            <a:ext cx="7772400" cy="2895600"/>
          </a:xfrm>
          <a:prstGeom prst="rect">
            <a:avLst/>
          </a:prstGeom>
          <a:noFill/>
          <a:ln>
            <a:noFill/>
            <a:miter lim="800000"/>
          </a:ln>
          <a:effectLst/>
        </p:spPr>
        <p:txBody>
          <a:bodyPr>
            <a:noAutofit/>
          </a:bodyPr>
          <a:lstStyle>
            <a:lvl1pPr marL="342900" indent="-342900" algn="l" defTabSz="914400" rtl="0" eaLnBrk="1" fontAlgn="base" hangingPunct="1">
              <a:lnSpc>
                <a:spcPct val="100000"/>
              </a:lnSpc>
              <a:spcBef>
                <a:spcPct val="20000"/>
              </a:spcBef>
              <a:spcAft>
                <a:spcPct val="0"/>
              </a:spcAft>
              <a:buClrTx/>
              <a:buSzPct val="90000"/>
              <a:buFontTx/>
              <a:buNone/>
              <a:defRPr kumimoji="1" lang="zh-CN" altLang="en-US" sz="3200" b="0" i="0" u="none" baseline="0">
                <a:solidFill>
                  <a:schemeClr val="tx1"/>
                </a:solidFill>
                <a:latin typeface="Tahoma"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Pct val="80000"/>
              <a:buFontTx/>
              <a:buBlip>
                <a:blip r:embed="rId4"/>
              </a:buBlip>
              <a:defRPr kumimoji="1" lang="zh-CN" altLang="en-US" sz="2800" b="0" i="0" u="none" baseline="0">
                <a:solidFill>
                  <a:schemeClr val="tx1"/>
                </a:solidFill>
                <a:latin typeface="Tahoma"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Pct val="70000"/>
              <a:buFontTx/>
              <a:buBlip>
                <a:blip r:embed="rId5"/>
              </a:buBlip>
              <a:defRPr kumimoji="1" lang="zh-CN" altLang="en-US" sz="2400" b="0" i="0" u="none" baseline="0">
                <a:solidFill>
                  <a:schemeClr val="tx1"/>
                </a:solidFill>
                <a:latin typeface="Tahoma"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Pct val="70000"/>
              <a:buFontTx/>
              <a:buBlip>
                <a:blip r:embed="rId6"/>
              </a:buBlip>
              <a:defRPr kumimoji="1" lang="zh-CN" altLang="en-US" sz="2000" b="0" i="0" u="none" baseline="0">
                <a:solidFill>
                  <a:schemeClr val="tx1"/>
                </a:solidFill>
                <a:latin typeface="Tahoma"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Pct val="70000"/>
              <a:buFontTx/>
              <a:buBlip>
                <a:blip r:embed="rId7"/>
              </a:buBlip>
              <a:defRPr kumimoji="1" lang="zh-CN" altLang="en-US" sz="2000" b="0" i="0" u="none" baseline="0">
                <a:solidFill>
                  <a:schemeClr val="tx1"/>
                </a:solidFill>
                <a:latin typeface="Tahoma"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91167" name=""/>
          <p:cNvSpPr/>
          <p:nvPr>
            <p:ph type="dt" sz="half" idx="2"/>
          </p:nvPr>
        </p:nvSpPr>
        <p:spPr>
          <a:xfrm>
            <a:off x="381000" y="6367462"/>
            <a:ext cx="1447800" cy="457200"/>
          </a:xfrm>
          <a:prstGeom prst="rect">
            <a:avLst/>
          </a:prstGeom>
          <a:noFill/>
          <a:ln>
            <a:noFill/>
            <a:miter lim="800000"/>
          </a:ln>
          <a:effectLst/>
        </p:spPr>
        <p:txBody>
          <a:bodyPr anchor="b" anchorCtr="0">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Pr lvl="0"/>
            <a:fld id="{9EB2F896-07CA-4105-A3E3-59ECA2128728}" type="datetime1">
              <a:rPr kumimoji="0" sz="1400"/>
              <a:t>*</a:t>
            </a:fld>
            <a:endParaRPr kumimoji="0" sz="1400"/>
          </a:p>
        </p:txBody>
      </p:sp>
      <p:sp>
        <p:nvSpPr>
          <p:cNvPr id="91168" name=""/>
          <p:cNvSpPr/>
          <p:nvPr>
            <p:ph type="ftr" sz="quarter" idx="3"/>
          </p:nvPr>
        </p:nvSpPr>
        <p:spPr>
          <a:xfrm>
            <a:off x="3103562" y="6367462"/>
            <a:ext cx="2895600" cy="457200"/>
          </a:xfrm>
          <a:prstGeom prst="rect">
            <a:avLst/>
          </a:prstGeom>
          <a:noFill/>
          <a:ln>
            <a:noFill/>
            <a:miter lim="800000"/>
          </a:ln>
          <a:effectLst/>
        </p:spPr>
        <p:txBody>
          <a:bodyPr anchor="b" anchorCtr="0">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Pr lvl="0" algn="ctr"/>
            <a:fld id="{2CAFD0EA-73DB-4360-B6CF-FCA6979D8A36}" type="footer">
              <a:rPr kumimoji="0" sz="1400"/>
              <a:t/>
            </a:fld>
            <a:endParaRPr kumimoji="0" sz="1400"/>
          </a:p>
        </p:txBody>
      </p:sp>
      <p:sp>
        <p:nvSpPr>
          <p:cNvPr id="91169" name=""/>
          <p:cNvSpPr/>
          <p:nvPr>
            <p:ph type="sldNum" sz="quarter" idx="4"/>
          </p:nvPr>
        </p:nvSpPr>
        <p:spPr>
          <a:xfrm>
            <a:off x="6532562" y="6367462"/>
            <a:ext cx="1905000" cy="457200"/>
          </a:xfrm>
          <a:prstGeom prst="rect">
            <a:avLst/>
          </a:prstGeom>
          <a:noFill/>
          <a:ln>
            <a:noFill/>
            <a:miter lim="800000"/>
          </a:ln>
          <a:effectLst/>
        </p:spPr>
        <p:txBody>
          <a:bodyPr anchor="b" anchorCtr="0">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Pr lvl="0" algn="r"/>
            <a:fld id="{588E3C4F-7682-4399-A42C-8366AEE10D33}" type="slidenum">
              <a:rPr kumimoji="0" sz="1400"/>
              <a:t>*</a:t>
            </a:fld>
            <a:endParaRPr kumimoji="0" sz="1400"/>
          </a:p>
        </p:txBody>
      </p:sp>
      <p:pic>
        <p:nvPicPr>
          <p:cNvPr id="91173" name="">
            <a:hlinkClick r:id="rId9"/>
          </p:cNvPr>
          <p:cNvPicPr/>
          <p:nvPr/>
        </p:nvPicPr>
        <p:blipFill>
          <a:blip r:embed="rId8"/>
          <a:stretch>
            <a:fillRect/>
          </a:stretch>
        </p:blipFill>
        <p:spPr>
          <a:xfrm>
            <a:off x="7239000" y="0"/>
            <a:ext cx="1600200" cy="762000"/>
          </a:xfrm>
          <a:prstGeom prst="rect">
            <a:avLst/>
          </a:prstGeom>
          <a:noFill/>
          <a:ln>
            <a:miter lim="800000"/>
          </a:ln>
        </p:spPr>
      </p:pic>
      <p:sp>
        <p:nvSpPr>
          <p:cNvPr id="91176" name=""/>
          <p:cNvSpPr/>
          <p:nvPr/>
        </p:nvSpPr>
        <p:spPr>
          <a:xfrm>
            <a:off x="7524750" y="115888"/>
            <a:ext cx="1209675" cy="406400"/>
          </a:xfrm>
          <a:prstGeom prst="rect">
            <a:avLst/>
          </a:prstGeom>
          <a:noFill/>
          <a:ln>
            <a:solidFill>
              <a:schemeClr val="folHlink"/>
            </a:solid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a:solidFill>
                  <a:srgbClr val="FF0066"/>
                </a:solidFill>
                <a:ea typeface="华文彩云" pitchFamily="2" charset="-122"/>
              </a:rPr>
              <a:t>天河学院</a:t>
            </a:r>
            <a:endParaRPr sz="2000">
              <a:solidFill>
                <a:srgbClr val="FF0066"/>
              </a:solidFill>
              <a:ea typeface="华文彩云" pitchFamily="2" charset="-122"/>
            </a:endParaRPr>
          </a:p>
        </p:txBody>
      </p:sp>
    </p:spTree>
  </p:cSld>
  <p:clrMap bg1="dk1" tx1="lt1" bg2="dk2" tx2="lt2" accent1="accent1" accent2="accent2" accent3="accent3" accent4="accent4" accent5="accent5" accent6="accent6" hlink="hlink" folHlink="folHlink"/>
  <p:sldLayoutIdLst>
    <p:sldLayoutId id="2147483660" r:id="rId1"/>
    <p:sldLayoutId id="2147483663" r:id="rId2"/>
    <p:sldLayoutId id="2147483664" r:id="rId3"/>
  </p:sldLayoutIdLst>
  <p:transition/>
  <p:timing/>
  <p:hf sldNum="0" hdr="0"/>
  <p:txStyles>
    <p:titleStyle>
      <a:lvl1pPr marL="0" indent="0" algn="ctr" defTabSz="914400" rtl="0" eaLnBrk="1" fontAlgn="base" hangingPunct="1">
        <a:lnSpc>
          <a:spcPct val="100000"/>
        </a:lnSpc>
        <a:spcBef>
          <a:spcPct val="0"/>
        </a:spcBef>
        <a:spcAft>
          <a:spcPct val="0"/>
        </a:spcAft>
        <a:buClrTx/>
        <a:buSzTx/>
        <a:buFontTx/>
        <a:buNone/>
        <a:defRPr kumimoji="1" sz="4400" b="0" i="0" u="none" baseline="0">
          <a:solidFill>
            <a:schemeClr val="tx2"/>
          </a:solidFill>
          <a:latin typeface="Tahoma"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Tx/>
        <a:buSzPct val="90000"/>
        <a:buFontTx/>
        <a:buNone/>
        <a:defRPr kumimoji="1" sz="3200" b="0" i="0" u="none" baseline="0">
          <a:solidFill>
            <a:schemeClr val="tx1"/>
          </a:solidFill>
          <a:latin typeface="Tahoma"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Pct val="80000"/>
        <a:buFontTx/>
        <a:buBlip>
          <a:blip r:embed="rId4"/>
        </a:buBlip>
        <a:defRPr kumimoji="1" sz="2800" b="0" i="0" u="none" baseline="0">
          <a:solidFill>
            <a:schemeClr val="tx1"/>
          </a:solidFill>
          <a:latin typeface="Tahoma"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Pct val="70000"/>
        <a:buFontTx/>
        <a:buBlip>
          <a:blip r:embed="rId5"/>
        </a:buBlip>
        <a:defRPr kumimoji="1" sz="2400" b="0" i="0" u="none" baseline="0">
          <a:solidFill>
            <a:schemeClr val="tx1"/>
          </a:solidFill>
          <a:latin typeface="Tahoma"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Pct val="70000"/>
        <a:buFontTx/>
        <a:buBlip>
          <a:blip r:embed="rId6"/>
        </a:buBlip>
        <a:defRPr kumimoji="1" sz="2000" b="0" i="0" u="none" baseline="0">
          <a:solidFill>
            <a:schemeClr val="tx1"/>
          </a:solidFill>
          <a:latin typeface="Tahoma"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Pct val="70000"/>
        <a:buFontTx/>
        <a:buBlip>
          <a:blip r:embed="rId7"/>
        </a:buBlip>
        <a:defRPr kumimoji="1" sz="2000" b="0" i="0" u="none" baseline="0">
          <a:solidFill>
            <a:schemeClr val="tx1"/>
          </a:solidFill>
          <a:latin typeface="Tahoma" pitchFamily="34"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13214021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4388" name=""/>
          <p:cNvSpPr/>
          <p:nvPr>
            <p:ph type="ctrTitle"/>
          </p:nvPr>
        </p:nvSpPr>
        <p:spPr>
          <a:xfrm>
            <a:off x="685800" y="1868488"/>
            <a:ext cx="7772400" cy="1600200"/>
          </a:xfrm>
          <a:prstGeom prst="rect">
            <a:avLst/>
          </a:prstGeom>
          <a:noFill/>
          <a:ln>
            <a:miter lim="800000"/>
          </a:ln>
        </p:spPr>
        <p:txBody>
          <a:bodyPr anchor="b" anchorCtr="1"/>
          <a:lstStyle/>
          <a:p>
            <a:pPr lvl="0"/>
            <a:r>
              <a:t>无线局域网媒体访问控制协议基础</a:t>
            </a:r>
          </a:p>
        </p:txBody>
      </p:sp>
      <p:sp>
        <p:nvSpPr>
          <p:cNvPr id="144389" name=""/>
          <p:cNvSpPr/>
          <p:nvPr>
            <p:ph type="subTitle" idx="1"/>
          </p:nvPr>
        </p:nvSpPr>
        <p:spPr>
          <a:xfrm>
            <a:off x="1273175" y="3729038"/>
            <a:ext cx="6400800" cy="1371600"/>
          </a:xfrm>
          <a:prstGeom prst="rect">
            <a:avLst/>
          </a:prstGeom>
          <a:noFill/>
          <a:ln>
            <a:miter lim="800000"/>
          </a:ln>
        </p:spPr>
        <p:txBody>
          <a:bodyPr anchor="t" anchorCtr="1"/>
          <a:lstStyle/>
          <a:p/>
        </p:txBody>
      </p:sp>
      <p:sp>
        <p:nvSpPr>
          <p:cNvPr id="144390" name=""/>
          <p:cNvSpPr>
            <a:spLocks noGrp="1"/>
          </p:cNvSpPr>
          <p:nvPr>
            <p:ph type="dt" sz="quarter" idx="2"/>
          </p:nvPr>
        </p:nvSpPr>
        <p:spPr/>
        <p:txBody>
          <a:bodyPr anchor="b" anchorCtr="0">
            <a:noAutofit/>
          </a:bodyPr>
          <a:lstStyle/>
          <a:p>
            <a:pPr lvl="0"/>
            <a:fld id="{6A876098-ABBB-44C1-BCFF-E35F0E75E88B}" type="datetime1">
              <a:rPr kumimoji="0" sz="1400"/>
              <a:t>9/7/2024</a:t>
            </a:fld>
            <a:endParaRPr kumimoji="0" sz="1400"/>
          </a:p>
        </p:txBody>
      </p:sp>
      <p:sp>
        <p:nvSpPr>
          <p:cNvPr id="144391" name=""/>
          <p:cNvSpPr>
            <a:spLocks noGrp="1"/>
          </p:cNvSpPr>
          <p:nvPr>
            <p:ph type="ftr" sz="quarter" idx="3"/>
          </p:nvPr>
        </p:nvSpPr>
        <p:spPr/>
        <p:txBody>
          <a:bodyPr anchor="b" anchorCtr="0">
            <a:noAutofit/>
          </a:bodyPr>
          <a:lstStyle/>
          <a:p>
            <a:pPr lvl="0" algn="ctr"/>
            <a:fld id="{2A0EF343-7B3D-4FDF-91A4-63780610C941}" type="footer">
              <a:rPr kumimoji="0" sz="1400"/>
              <a:t/>
            </a:fld>
            <a:endParaRPr kumimoji="0" sz="1400"/>
          </a:p>
        </p:txBody>
      </p:sp>
      <p:sp>
        <p:nvSpPr>
          <p:cNvPr id="144392" name="TextBox 144391"/>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无线局域网媒体访问控制共27页，您现在浏览的是第1页!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rotWithShape="0">
          <a:gsLst>
            <a:gs pos="0">
              <a:srgbClr val="FFFF99"/>
            </a:gs>
            <a:gs pos="100000">
              <a:srgbClr val="FF5050"/>
            </a:gs>
          </a:gsLst>
          <a:lin ang="2700000" scaled="1"/>
        </a:gradFill>
      </p:bgPr>
    </p:bg>
    <p:spTree>
      <p:nvGrpSpPr>
        <p:cNvPr id="1" name=""/>
        <p:cNvGrpSpPr/>
        <p:nvPr/>
      </p:nvGrpSpPr>
      <p:grpSpPr>
        <a:xfrm>
          <a:off x="0" y="0"/>
          <a:ext cx="0" cy="0"/>
        </a:xfrm>
      </p:grpSpPr>
      <p:sp>
        <p:nvSpPr>
          <p:cNvPr id="4124" name=""/>
          <p:cNvSpPr/>
          <p:nvPr>
            <p:ph type="title"/>
          </p:nvPr>
        </p:nvSpPr>
        <p:spPr>
          <a:xfrm>
            <a:off x="1619250" y="908050"/>
            <a:ext cx="5616575" cy="576262"/>
          </a:xfrm>
          <a:prstGeom prst="rect">
            <a:avLst/>
          </a:prstGeom>
          <a:noFill/>
          <a:ln>
            <a:noFill/>
            <a:miter lim="800000"/>
          </a:ln>
          <a:effectLst/>
        </p:spPr>
        <p:txBody>
          <a:bodyPr rot="0" vert="horz" wrap="square" lIns="91440" tIns="45720" rIns="91440" bIns="45720" anchor="b" anchorCtr="0">
            <a:noAutofit/>
          </a:bodyPr>
          <a:lstStyle>
            <a:lvl1pPr marL="0" indent="0" algn="ctr" defTabSz="914400" rtl="0" eaLnBrk="1" fontAlgn="base" hangingPunct="1">
              <a:lnSpc>
                <a:spcPct val="100000"/>
              </a:lnSpc>
              <a:spcBef>
                <a:spcPct val="0"/>
              </a:spcBef>
              <a:spcAft>
                <a:spcPct val="0"/>
              </a:spcAft>
              <a:buClrTx/>
              <a:buSzTx/>
              <a:buFontTx/>
              <a:buNone/>
              <a:defRPr kumimoji="1" lang="zh-CN" altLang="en-US" sz="4400" b="0" i="0" u="none" baseline="0">
                <a:solidFill>
                  <a:schemeClr val="tx2"/>
                </a:solidFill>
                <a:latin typeface="Tahoma" pitchFamily="34" charset="0"/>
                <a:ea typeface="宋体" pitchFamily="2" charset="-122"/>
              </a:defRPr>
            </a:lvl1pPr>
          </a:lstStyle>
          <a:p>
            <a:pPr lvl="0">
              <a:spcBef>
                <a:spcPct val="50000"/>
              </a:spcBef>
            </a:pPr>
            <a:r>
              <a:rPr sz="2800" b="1">
                <a:solidFill>
                  <a:srgbClr val="FF0000"/>
                </a:solidFill>
                <a:latin typeface="Times New Roman" charset="0"/>
                <a:ea typeface="黑体" pitchFamily="2" charset="-122"/>
              </a:rPr>
              <a:t>课程要点</a:t>
            </a:r>
            <a:endParaRPr sz="2800" b="1">
              <a:solidFill>
                <a:srgbClr val="FF0000"/>
              </a:solidFill>
              <a:latin typeface="Times New Roman" charset="0"/>
              <a:ea typeface="黑体" pitchFamily="2" charset="-122"/>
            </a:endParaRPr>
          </a:p>
        </p:txBody>
      </p:sp>
      <p:sp>
        <p:nvSpPr>
          <p:cNvPr id="4128" name=""/>
          <p:cNvSpPr/>
          <p:nvPr>
            <p:ph type="body" idx="4294967295"/>
          </p:nvPr>
        </p:nvSpPr>
        <p:spPr>
          <a:xfrm>
            <a:off x="685800" y="1844675"/>
            <a:ext cx="7772400" cy="425132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Tx/>
              <a:buSzPct val="90000"/>
              <a:buFontTx/>
              <a:buNone/>
              <a:defRPr kumimoji="1" lang="zh-CN" altLang="en-US" sz="3200" b="0" i="0" u="none" baseline="0">
                <a:solidFill>
                  <a:schemeClr val="tx1"/>
                </a:solidFill>
                <a:latin typeface="Tahoma" pitchFamily="34" charset="0"/>
                <a:ea typeface="宋体" pitchFamily="2" charset="-122"/>
              </a:defRPr>
            </a:lvl1pPr>
            <a:lvl2pPr marL="742950" indent="-285750" algn="l" defTabSz="914400" rtl="0" eaLnBrk="1" fontAlgn="base" hangingPunct="1">
              <a:lnSpc>
                <a:spcPct val="100000"/>
              </a:lnSpc>
              <a:spcBef>
                <a:spcPct val="20000"/>
              </a:spcBef>
              <a:spcAft>
                <a:spcPct val="0"/>
              </a:spcAft>
              <a:buClrTx/>
              <a:buSzPct val="80000"/>
              <a:buFontTx/>
              <a:buBlip>
                <a:blip r:embed="rId2"/>
              </a:buBlip>
              <a:defRPr kumimoji="1" lang="zh-CN" altLang="en-US" sz="2800" b="0" i="0" u="none" baseline="0">
                <a:solidFill>
                  <a:schemeClr val="tx1"/>
                </a:solidFill>
                <a:latin typeface="Tahoma"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Tx/>
              <a:buSzPct val="70000"/>
              <a:buFontTx/>
              <a:buBlip>
                <a:blip r:embed="rId3"/>
              </a:buBlip>
              <a:defRPr kumimoji="1" lang="zh-CN" altLang="en-US" sz="2400" b="0" i="0" u="none" baseline="0">
                <a:solidFill>
                  <a:schemeClr val="tx1"/>
                </a:solidFill>
                <a:latin typeface="Tahoma"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Tx/>
              <a:buSzPct val="70000"/>
              <a:buFontTx/>
              <a:buBlip>
                <a:blip r:embed="rId4"/>
              </a:buBlip>
              <a:defRPr kumimoji="1" lang="zh-CN" altLang="en-US" sz="2000" b="0" i="0" u="none" baseline="0">
                <a:solidFill>
                  <a:schemeClr val="tx1"/>
                </a:solidFill>
                <a:latin typeface="Tahoma"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Tx/>
              <a:buSzPct val="70000"/>
              <a:buFontTx/>
              <a:buBlip>
                <a:blip r:embed="rId5"/>
              </a:buBlip>
              <a:defRPr kumimoji="1" lang="zh-CN" altLang="en-US" sz="2000" b="0" i="0" u="none" baseline="0">
                <a:solidFill>
                  <a:schemeClr val="tx1"/>
                </a:solidFill>
                <a:latin typeface="Tahoma" pitchFamily="34" charset="0"/>
                <a:ea typeface="宋体" pitchFamily="2" charset="-122"/>
              </a:defRPr>
            </a:lvl5pPr>
          </a:lstStyle>
          <a:p>
            <a:pPr lvl="0"/>
            <a:r>
              <a:rPr sz="2400" b="1">
                <a:solidFill>
                  <a:srgbClr val="FF0000"/>
                </a:solidFill>
                <a:latin typeface="Times New Roman" charset="0"/>
                <a:ea typeface="黑体" pitchFamily="2" charset="-122"/>
              </a:rPr>
              <a:t>    </a:t>
            </a:r>
            <a:r>
              <a:rPr sz="2400" b="1">
                <a:solidFill>
                  <a:srgbClr val="FF0000"/>
                </a:solidFill>
                <a:latin typeface="Times New Roman" charset="0"/>
                <a:ea typeface="黑体" pitchFamily="2" charset="-122"/>
              </a:rPr>
              <a:t>4.1 </a:t>
            </a:r>
            <a:r>
              <a:rPr sz="2400" b="1">
                <a:solidFill>
                  <a:srgbClr val="FF0000"/>
                </a:solidFill>
                <a:latin typeface="Times New Roman" charset="0"/>
                <a:ea typeface="黑体" pitchFamily="2" charset="-122"/>
              </a:rPr>
              <a:t>引言</a:t>
            </a:r>
            <a:br>
              <a:rPr sz="2400" b="1">
                <a:solidFill>
                  <a:srgbClr val="FF0000"/>
                </a:solidFill>
                <a:latin typeface="Times New Roman" charset="0"/>
                <a:ea typeface="黑体" pitchFamily="2" charset="-122"/>
              </a:rPr>
            </a:br>
            <a:r>
              <a:rPr sz="2400" b="1">
                <a:solidFill>
                  <a:srgbClr val="FF0000"/>
                </a:solidFill>
                <a:latin typeface="Times New Roman" charset="0"/>
                <a:ea typeface="黑体" pitchFamily="2" charset="-122"/>
              </a:rPr>
              <a:t>4.2 </a:t>
            </a:r>
            <a:r>
              <a:rPr sz="2400" b="1">
                <a:solidFill>
                  <a:srgbClr val="FF0000"/>
                </a:solidFill>
                <a:latin typeface="Times New Roman" charset="0"/>
                <a:ea typeface="黑体" pitchFamily="2" charset="-122"/>
              </a:rPr>
              <a:t>MAC协议基础</a:t>
            </a:r>
            <a:br>
              <a:rPr sz="2400" b="1">
                <a:solidFill>
                  <a:srgbClr val="663300"/>
                </a:solidFill>
                <a:latin typeface="Times New Roman" charset="0"/>
                <a:ea typeface="黑体" pitchFamily="2" charset="-122"/>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4.2.1 </a:t>
            </a:r>
            <a:r>
              <a:rPr sz="2400" b="1">
                <a:solidFill>
                  <a:srgbClr val="663300"/>
                </a:solidFill>
                <a:latin typeface="Times New Roman" charset="0"/>
                <a:ea typeface="黑体" pitchFamily="2" charset="-122"/>
              </a:rPr>
              <a:t>广播信道及多址接入技术</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4.2.2</a:t>
            </a:r>
            <a:r>
              <a:rPr sz="2400" b="1">
                <a:solidFill>
                  <a:srgbClr val="663300"/>
                </a:solidFill>
                <a:latin typeface="Times New Roman" charset="0"/>
                <a:ea typeface="黑体" pitchFamily="2" charset="-122"/>
              </a:rPr>
              <a:t>多址接入信道模型</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rPr>
              <a:t>4.2.3 </a:t>
            </a:r>
            <a:r>
              <a:rPr sz="2400" b="1">
                <a:solidFill>
                  <a:srgbClr val="663300"/>
                </a:solidFill>
                <a:latin typeface="Times New Roman" charset="0"/>
                <a:ea typeface="黑体" pitchFamily="2" charset="-122"/>
              </a:rPr>
              <a:t>多址接入协议的主要性能指标</a:t>
            </a:r>
            <a:br>
              <a:rPr sz="2400" b="1">
                <a:solidFill>
                  <a:srgbClr val="663300"/>
                </a:solidFill>
                <a:latin typeface="Times New Roman" charset="0"/>
                <a:ea typeface="黑体" pitchFamily="2" charset="-122"/>
              </a:rPr>
            </a:br>
            <a:r>
              <a:rPr sz="2400" b="1">
                <a:solidFill>
                  <a:srgbClr val="FF0000"/>
                </a:solidFill>
                <a:latin typeface="Times New Roman" charset="0"/>
                <a:ea typeface="黑体" pitchFamily="2" charset="-122"/>
                <a:hlinkClick action="ppaction://noaction" tooltip="返回目录"/>
              </a:rPr>
              <a:t>4.3 </a:t>
            </a:r>
            <a:r>
              <a:rPr sz="2400" b="1">
                <a:solidFill>
                  <a:srgbClr val="FF0000"/>
                </a:solidFill>
                <a:latin typeface="Times New Roman" charset="0"/>
                <a:ea typeface="黑体" pitchFamily="2" charset="-122"/>
              </a:rPr>
              <a:t>典型的时分多址接入MAC协议与性能</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4.3.1 </a:t>
            </a:r>
            <a:r>
              <a:rPr sz="2400" b="1">
                <a:solidFill>
                  <a:srgbClr val="663300"/>
                </a:solidFill>
                <a:latin typeface="Times New Roman" charset="0"/>
                <a:ea typeface="黑体" pitchFamily="2" charset="-122"/>
              </a:rPr>
              <a:t>多址接入MAC协议的分类</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4.3.2 </a:t>
            </a:r>
            <a:r>
              <a:rPr sz="2400" b="1">
                <a:solidFill>
                  <a:srgbClr val="663300"/>
                </a:solidFill>
                <a:latin typeface="Times New Roman" charset="0"/>
                <a:ea typeface="黑体" pitchFamily="2" charset="-122"/>
              </a:rPr>
              <a:t>ALOHA协议</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4.3.3 </a:t>
            </a:r>
            <a:r>
              <a:rPr sz="2400" b="1">
                <a:solidFill>
                  <a:srgbClr val="663300"/>
                </a:solidFill>
                <a:latin typeface="Times New Roman" charset="0"/>
                <a:ea typeface="黑体" pitchFamily="2" charset="-122"/>
              </a:rPr>
              <a:t>CSMA协议</a:t>
            </a:r>
            <a:br>
              <a:rPr sz="2400" b="1">
                <a:solidFill>
                  <a:srgbClr val="663300"/>
                </a:solidFill>
                <a:latin typeface="Times New Roman" charset="0"/>
                <a:ea typeface="黑体" pitchFamily="2" charset="-122"/>
                <a:hlinkClick action="ppaction://noaction" tooltip="返回目录"/>
              </a:rPr>
            </a:br>
            <a:r>
              <a:rPr sz="2400" b="1">
                <a:solidFill>
                  <a:srgbClr val="663300"/>
                </a:solidFill>
                <a:latin typeface="Times New Roman" charset="0"/>
                <a:ea typeface="黑体" pitchFamily="2" charset="-122"/>
              </a:rPr>
              <a:t>    </a:t>
            </a:r>
            <a:r>
              <a:rPr sz="2400" b="1">
                <a:solidFill>
                  <a:srgbClr val="663300"/>
                </a:solidFill>
                <a:latin typeface="Times New Roman" charset="0"/>
                <a:ea typeface="黑体" pitchFamily="2" charset="-122"/>
                <a:hlinkClick action="ppaction://noaction" tooltip="返回目录"/>
              </a:rPr>
              <a:t>4.3.4 </a:t>
            </a:r>
            <a:r>
              <a:rPr sz="2400" b="1">
                <a:solidFill>
                  <a:srgbClr val="663300"/>
                </a:solidFill>
                <a:latin typeface="Times New Roman" charset="0"/>
                <a:ea typeface="黑体" pitchFamily="2" charset="-122"/>
              </a:rPr>
              <a:t>按需分配方式MAC协议</a:t>
            </a:r>
            <a:endParaRPr sz="1800" b="1">
              <a:solidFill>
                <a:srgbClr val="FF0000"/>
              </a:solidFill>
              <a:latin typeface="Times New Roman" charset="0"/>
              <a:ea typeface="黑体" pitchFamily="2" charset="-122"/>
            </a:endParaRPr>
          </a:p>
        </p:txBody>
      </p:sp>
      <p:sp>
        <p:nvSpPr>
          <p:cNvPr id="4129" name="Date Placeholder 3"/>
          <p:cNvSpPr>
            <a:spLocks noGrp="1"/>
          </p:cNvSpPr>
          <p:nvPr>
            <p:ph type="dt" sz="half" idx="2"/>
          </p:nvPr>
        </p:nvSpPr>
        <p:spPr/>
        <p:txBody>
          <a:bodyPr/>
          <a:lstStyle/>
          <a:p>
            <a:pPr lvl="0"/>
            <a:fld id="{C5575028-CA56-4462-848F-3E0AC5FABB80}" type="datetime1">
              <a:rPr kumimoji="0" sz="1400"/>
              <a:t>9/7/2024</a:t>
            </a:fld>
            <a:endParaRPr kumimoji="0" sz="1400"/>
          </a:p>
        </p:txBody>
      </p:sp>
      <p:sp>
        <p:nvSpPr>
          <p:cNvPr id="4130" name="Footer Placeholder 4"/>
          <p:cNvSpPr>
            <a:spLocks noGrp="1"/>
          </p:cNvSpPr>
          <p:nvPr>
            <p:ph type="ftr" sz="quarter" idx="3"/>
          </p:nvPr>
        </p:nvSpPr>
        <p:spPr/>
        <p:txBody>
          <a:bodyPr/>
          <a:lstStyle/>
          <a:p>
            <a:pPr lvl="0" algn="ctr"/>
            <a:fld id="{7C7F228A-F152-4A49-9680-571D16FB0FAA}" type="footer">
              <a:rPr kumimoji="0" sz="1400"/>
              <a:t/>
            </a:fld>
            <a:endParaRPr kumimoji="0" sz="1400"/>
          </a:p>
        </p:txBody>
      </p:sp>
      <p:sp>
        <p:nvSpPr>
          <p:cNvPr id="4131" name="TextBox 4130"/>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2" dur="500" fill="hold" grpId="0" nodeType="clickEffect">
                                  <p:stCondLst>
                                    <p:cond delay="0"/>
                                  </p:stCondLst>
                                  <p:childTnLst>
                                    <p:set>
                                      <p:cBhvr additive="base">
                                        <p:cTn id="6" dur="1" fill="hold">
                                          <p:stCondLst>
                                            <p:cond delay="0"/>
                                          </p:stCondLst>
                                        </p:cTn>
                                        <p:tgtEl>
                                          <p:spTgt spid="4124"/>
                                        </p:tgtEl>
                                        <p:attrNameLst>
                                          <p:attrName>style.visibility</p:attrName>
                                        </p:attrNameLst>
                                      </p:cBhvr>
                                      <p:to>
                                        <p:strVal val="visible"/>
                                      </p:to>
                                    </p:set>
                                    <p:animEffect transition="in" filter="slide(fromRight)">
                                      <p:cBhvr additive="base">
                                        <p:cTn id="7" dur="500"/>
                                        <p:tgtEl>
                                          <p:spTgt spid="4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4"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4696" name=""/>
          <p:cNvSpPr/>
          <p:nvPr/>
        </p:nvSpPr>
        <p:spPr>
          <a:xfrm>
            <a:off x="684212" y="188912"/>
            <a:ext cx="3071812"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4.1   引言</a:t>
            </a:r>
            <a:endParaRPr sz="2800" b="1">
              <a:solidFill>
                <a:srgbClr val="000099"/>
              </a:solidFill>
              <a:ea typeface="黑体" pitchFamily="2" charset="-122"/>
            </a:endParaRPr>
          </a:p>
        </p:txBody>
      </p:sp>
      <p:sp>
        <p:nvSpPr>
          <p:cNvPr id="114698" name=""/>
          <p:cNvSpPr/>
          <p:nvPr/>
        </p:nvSpPr>
        <p:spPr>
          <a:xfrm>
            <a:off x="611188" y="1052512"/>
            <a:ext cx="7712075" cy="4838700"/>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marL="0" lvl="0" indent="628650"/>
            <a:r>
              <a:rPr>
                <a:solidFill>
                  <a:schemeClr val="tx2"/>
                </a:solidFill>
                <a:ea typeface="黑体" pitchFamily="2" charset="-122"/>
              </a:rPr>
              <a:t>传输媒体及其频带是局域网络特别是一大类广播信道局域网络所有站点共享的系统资源。</a:t>
            </a:r>
            <a:r>
              <a:rPr>
                <a:solidFill>
                  <a:srgbClr val="FF0000"/>
                </a:solidFill>
                <a:ea typeface="黑体" pitchFamily="2" charset="-122"/>
              </a:rPr>
              <a:t>局域网的络媒体访问控制（MAC）协议是在局域网内将传输媒体的频带有效地分配给网络各站点用户的方法。</a:t>
            </a:r>
            <a:r>
              <a:rPr>
                <a:solidFill>
                  <a:schemeClr val="tx2"/>
                </a:solidFill>
                <a:ea typeface="黑体" pitchFamily="2" charset="-122"/>
              </a:rPr>
              <a:t>媒体访问的控制策略对整个局域网络的性能（吞吐量、帧延迟时间等）来说是至关重要的。</a:t>
            </a:r>
            <a:endParaRPr>
              <a:solidFill>
                <a:schemeClr val="tx2"/>
              </a:solidFill>
              <a:ea typeface="黑体" pitchFamily="2" charset="-122"/>
            </a:endParaRPr>
          </a:p>
          <a:p>
            <a:pPr marL="0" lvl="0" indent="628650"/>
            <a:r>
              <a:rPr>
                <a:solidFill>
                  <a:schemeClr val="tx2"/>
                </a:solidFill>
                <a:ea typeface="黑体" pitchFamily="2" charset="-122"/>
              </a:rPr>
              <a:t>本节课程概括介绍适合广播信道的局域网络媒体访问控制（MAC）协议。这些协议虽然有些并非为为无线局域网所设计，但原则上都可以用于作为无线局域网的媒体访问控制（MAC）协议。在介绍广播信道模型的基础上，分析了经典的</a:t>
            </a:r>
            <a:r>
              <a:rPr>
                <a:solidFill>
                  <a:srgbClr val="FF0000"/>
                </a:solidFill>
                <a:ea typeface="黑体" pitchFamily="2" charset="-122"/>
              </a:rPr>
              <a:t>ALOHA协议</a:t>
            </a:r>
            <a:r>
              <a:rPr>
                <a:solidFill>
                  <a:schemeClr val="tx2"/>
                </a:solidFill>
                <a:ea typeface="黑体" pitchFamily="2" charset="-122"/>
              </a:rPr>
              <a:t>、</a:t>
            </a:r>
            <a:r>
              <a:rPr>
                <a:solidFill>
                  <a:srgbClr val="FF0000"/>
                </a:solidFill>
                <a:ea typeface="黑体" pitchFamily="2" charset="-122"/>
              </a:rPr>
              <a:t>CSMA协议</a:t>
            </a:r>
            <a:r>
              <a:rPr>
                <a:solidFill>
                  <a:schemeClr val="tx2"/>
                </a:solidFill>
                <a:ea typeface="黑体" pitchFamily="2" charset="-122"/>
              </a:rPr>
              <a:t>的原理及性能，最后对适合无线局域网的</a:t>
            </a:r>
            <a:r>
              <a:rPr>
                <a:solidFill>
                  <a:srgbClr val="FF0000"/>
                </a:solidFill>
                <a:ea typeface="黑体" pitchFamily="2" charset="-122"/>
              </a:rPr>
              <a:t>CSMA∕CA等协议</a:t>
            </a:r>
            <a:r>
              <a:rPr>
                <a:solidFill>
                  <a:schemeClr val="tx2"/>
                </a:solidFill>
                <a:ea typeface="黑体" pitchFamily="2" charset="-122"/>
              </a:rPr>
              <a:t>进行讨论。</a:t>
            </a:r>
            <a:endParaRPr>
              <a:ea typeface="黑体" pitchFamily="2" charset="-122"/>
            </a:endParaRPr>
          </a:p>
        </p:txBody>
      </p:sp>
      <p:sp>
        <p:nvSpPr>
          <p:cNvPr id="114699" name="Date Placeholder 3"/>
          <p:cNvSpPr>
            <a:spLocks noGrp="1"/>
          </p:cNvSpPr>
          <p:nvPr>
            <p:ph type="dt" sz="half" idx="2"/>
          </p:nvPr>
        </p:nvSpPr>
        <p:spPr/>
        <p:txBody>
          <a:bodyPr/>
          <a:lstStyle/>
          <a:p>
            <a:pPr lvl="0"/>
            <a:fld id="{4AD6AE7D-4E6B-4719-8923-44752F1154B0}" type="datetime1">
              <a:rPr kumimoji="0" sz="1400"/>
              <a:t>9/7/2024</a:t>
            </a:fld>
            <a:endParaRPr kumimoji="0" sz="1400"/>
          </a:p>
        </p:txBody>
      </p:sp>
      <p:sp>
        <p:nvSpPr>
          <p:cNvPr id="114700" name="Footer Placeholder 4"/>
          <p:cNvSpPr>
            <a:spLocks noGrp="1"/>
          </p:cNvSpPr>
          <p:nvPr>
            <p:ph type="ftr" sz="quarter" idx="3"/>
          </p:nvPr>
        </p:nvSpPr>
        <p:spPr/>
        <p:txBody>
          <a:bodyPr/>
          <a:lstStyle/>
          <a:p>
            <a:pPr lvl="0" algn="ctr"/>
            <a:fld id="{2D6D99C3-5DAA-4C45-BC88-5742A4B7AD43}" type="footer">
              <a:rPr kumimoji="0" sz="1400"/>
              <a:t/>
            </a:fld>
            <a:endParaRPr kumimoji="0" sz="1400"/>
          </a:p>
        </p:txBody>
      </p:sp>
      <p:sp>
        <p:nvSpPr>
          <p:cNvPr id="114701" name="TextBox 114700"/>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无线局域网媒体访问控制共27页，您现在浏览的是第3页!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14696"/>
                                        </p:tgtEl>
                                        <p:attrNameLst>
                                          <p:attrName>style.visibility</p:attrName>
                                        </p:attrNameLst>
                                      </p:cBhvr>
                                      <p:to>
                                        <p:strVal val="visible"/>
                                      </p:to>
                                    </p:set>
                                    <p:anim calcmode="lin" valueType="num">
                                      <p:cBhvr additive="base">
                                        <p:cTn id="7" dur="500" fill="hold"/>
                                        <p:tgtEl>
                                          <p:spTgt spid="114696"/>
                                        </p:tgtEl>
                                        <p:attrNameLst>
                                          <p:attrName>ppt_x</p:attrName>
                                        </p:attrNameLst>
                                      </p:cBhvr>
                                      <p:tavLst>
                                        <p:tav tm="0">
                                          <p:val>
                                            <p:strVal val="0-#ppt_w/2"/>
                                          </p:val>
                                        </p:tav>
                                        <p:tav tm="100000">
                                          <p:val>
                                            <p:strVal val="#ppt_x"/>
                                          </p:val>
                                        </p:tav>
                                      </p:tavLst>
                                    </p:anim>
                                    <p:anim calcmode="lin" valueType="num">
                                      <p:cBhvr additive="base">
                                        <p:cTn id="8" dur="500" fill="hold"/>
                                        <p:tgtEl>
                                          <p:spTgt spid="1146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cond evt="onBegin" delay="0">
                          <p:tn val="8"/>
                        </p:cond>
                      </p:stCondLst>
                      <p:childTnLst>
                        <p:par>
                          <p:cTn id="10" fill="hold" nodeType="afterGroup">
                            <p:stCondLst>
                              <p:cond delay="0"/>
                            </p:stCondLst>
                            <p:childTnLst>
                              <p:par>
                                <p:cTn id="11" presetID="18" presetClass="entr" presetSubtype="12" dur="500" fill="hold" grpId="1" nodeType="clickEffect">
                                  <p:stCondLst>
                                    <p:cond delay="0"/>
                                  </p:stCondLst>
                                  <p:childTnLst>
                                    <p:set>
                                      <p:cBhvr additive="base">
                                        <p:cTn id="12" dur="1" fill="hold">
                                          <p:stCondLst>
                                            <p:cond delay="0"/>
                                          </p:stCondLst>
                                        </p:cTn>
                                        <p:tgtEl>
                                          <p:spTgt spid="114698"/>
                                        </p:tgtEl>
                                        <p:attrNameLst>
                                          <p:attrName>style.visibility</p:attrName>
                                        </p:attrNameLst>
                                      </p:cBhvr>
                                      <p:to>
                                        <p:strVal val="visible"/>
                                      </p:to>
                                    </p:set>
                                    <p:animEffect transition="in" filter="strips(downLeft)">
                                      <p:cBhvr additive="base">
                                        <p:cTn id="13" dur="500"/>
                                        <p:tgtEl>
                                          <p:spTgt spid="114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6" grpId="0"/>
      <p:bldP spid="114698" grpId="1"/>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5739" name=""/>
          <p:cNvSpPr/>
          <p:nvPr/>
        </p:nvSpPr>
        <p:spPr>
          <a:xfrm>
            <a:off x="609600" y="776288"/>
            <a:ext cx="34290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4.2   MAC协议基础</a:t>
            </a:r>
            <a:endParaRPr sz="2800" b="1">
              <a:solidFill>
                <a:srgbClr val="000099"/>
              </a:solidFill>
              <a:ea typeface="黑体" pitchFamily="2" charset="-122"/>
            </a:endParaRPr>
          </a:p>
        </p:txBody>
      </p:sp>
      <p:sp>
        <p:nvSpPr>
          <p:cNvPr id="115740" name=""/>
          <p:cNvSpPr/>
          <p:nvPr/>
        </p:nvSpPr>
        <p:spPr>
          <a:xfrm>
            <a:off x="3810000" y="762000"/>
            <a:ext cx="51054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4.2.1  广播信道及多址接入技术</a:t>
            </a:r>
            <a:endParaRPr sz="2800" b="1">
              <a:solidFill>
                <a:srgbClr val="663300"/>
              </a:solidFill>
              <a:ea typeface="黑体" pitchFamily="2" charset="-122"/>
            </a:endParaRPr>
          </a:p>
        </p:txBody>
      </p:sp>
      <p:sp>
        <p:nvSpPr>
          <p:cNvPr id="115741" name=""/>
          <p:cNvSpPr/>
          <p:nvPr/>
        </p:nvSpPr>
        <p:spPr>
          <a:xfrm>
            <a:off x="609600" y="1371600"/>
            <a:ext cx="4549775" cy="457200"/>
          </a:xfrm>
          <a:prstGeom prst="rect">
            <a:avLst/>
          </a:prstGeom>
          <a:solidFill>
            <a:srgbClr val="FFCC99"/>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99"/>
                </a:solidFill>
                <a:latin typeface="宋体" pitchFamily="2" charset="-122"/>
              </a:rPr>
              <a:t>一．广播信道概念及信道的容量</a:t>
            </a:r>
            <a:r>
              <a:rPr>
                <a:ea typeface="黑体" pitchFamily="2" charset="-122"/>
              </a:rPr>
              <a:t> </a:t>
            </a:r>
            <a:endParaRPr>
              <a:ea typeface="黑体" pitchFamily="2" charset="-122"/>
            </a:endParaRPr>
          </a:p>
        </p:txBody>
      </p:sp>
      <p:sp>
        <p:nvSpPr>
          <p:cNvPr id="115742" name=""/>
          <p:cNvSpPr/>
          <p:nvPr/>
        </p:nvSpPr>
        <p:spPr>
          <a:xfrm>
            <a:off x="593725" y="1936750"/>
            <a:ext cx="7864475" cy="1187450"/>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rgbClr val="000066"/>
                </a:solidFill>
                <a:latin typeface="黑体" pitchFamily="2" charset="-122"/>
                <a:ea typeface="黑体" pitchFamily="2" charset="-122"/>
              </a:rPr>
              <a:t>所谓</a:t>
            </a:r>
            <a:r>
              <a:rPr>
                <a:solidFill>
                  <a:srgbClr val="FF0000"/>
                </a:solidFill>
                <a:latin typeface="黑体" pitchFamily="2" charset="-122"/>
                <a:ea typeface="黑体" pitchFamily="2" charset="-122"/>
              </a:rPr>
              <a:t>广播信道</a:t>
            </a:r>
            <a:r>
              <a:rPr>
                <a:solidFill>
                  <a:srgbClr val="000066"/>
                </a:solidFill>
                <a:latin typeface="黑体" pitchFamily="2" charset="-122"/>
                <a:ea typeface="黑体" pitchFamily="2" charset="-122"/>
              </a:rPr>
              <a:t>，简单说来是指系统中的所有站点都连接在该信道上，这些站点中的任何一个所发送出的信号，都可以被系统中与信道相连接的所有其它站点接收到。</a:t>
            </a:r>
            <a:endParaRPr>
              <a:solidFill>
                <a:srgbClr val="000066"/>
              </a:solidFill>
              <a:latin typeface="黑体" pitchFamily="2" charset="-122"/>
              <a:ea typeface="黑体" pitchFamily="2" charset="-122"/>
            </a:endParaRPr>
          </a:p>
        </p:txBody>
      </p:sp>
      <p:sp>
        <p:nvSpPr>
          <p:cNvPr id="115743" name=""/>
          <p:cNvSpPr/>
          <p:nvPr/>
        </p:nvSpPr>
        <p:spPr>
          <a:xfrm>
            <a:off x="609600" y="3276600"/>
            <a:ext cx="7848600" cy="2954338"/>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chemeClr val="tx2"/>
                </a:solidFill>
                <a:ea typeface="黑体" pitchFamily="2" charset="-122"/>
              </a:rPr>
              <a:t>信道是有容量限制的，而信道容量则是信道资源大小的量度，表示信道能够可靠传输信息的速率能力。</a:t>
            </a:r>
            <a:r>
              <a:rPr>
                <a:solidFill>
                  <a:srgbClr val="FF0000"/>
                </a:solidFill>
                <a:ea typeface="黑体" pitchFamily="2" charset="-122"/>
              </a:rPr>
              <a:t>信道容量</a:t>
            </a:r>
            <a:r>
              <a:rPr>
                <a:solidFill>
                  <a:schemeClr val="tx2"/>
                </a:solidFill>
                <a:ea typeface="黑体" pitchFamily="2" charset="-122"/>
              </a:rPr>
              <a:t>的大小由下面的香农公式给出：</a:t>
            </a:r>
            <a:endParaRPr>
              <a:solidFill>
                <a:schemeClr val="tx2"/>
              </a:solidFill>
              <a:ea typeface="黑体" pitchFamily="2" charset="-122"/>
            </a:endParaRPr>
          </a:p>
          <a:p>
            <a:pPr lvl="0"/>
            <a:endParaRPr sz="800">
              <a:solidFill>
                <a:schemeClr val="tx2"/>
              </a:solidFill>
              <a:ea typeface="黑体" pitchFamily="2" charset="-122"/>
            </a:endParaRPr>
          </a:p>
          <a:p>
            <a:pPr lvl="0"/>
            <a:r>
              <a:rPr>
                <a:solidFill>
                  <a:schemeClr val="tx2"/>
                </a:solidFill>
                <a:ea typeface="黑体" pitchFamily="2" charset="-122"/>
              </a:rPr>
              <a:t>            </a:t>
            </a:r>
            <a:r>
              <a:rPr sz="2800">
                <a:solidFill>
                  <a:schemeClr val="tx2"/>
                </a:solidFill>
                <a:ea typeface="黑体" pitchFamily="2" charset="-122"/>
              </a:rPr>
              <a:t>               </a:t>
            </a:r>
            <a:r>
              <a:rPr sz="2800">
                <a:solidFill>
                  <a:srgbClr val="FF0000"/>
                </a:solidFill>
                <a:ea typeface="黑体" pitchFamily="2" charset="-122"/>
              </a:rPr>
              <a:t>C = B·log</a:t>
            </a:r>
            <a:r>
              <a:rPr sz="2800" baseline="-30000">
                <a:solidFill>
                  <a:srgbClr val="FF0000"/>
                </a:solidFill>
                <a:ea typeface="黑体" pitchFamily="2" charset="-122"/>
              </a:rPr>
              <a:t>2</a:t>
            </a:r>
            <a:r>
              <a:rPr sz="2800">
                <a:solidFill>
                  <a:srgbClr val="FF0000"/>
                </a:solidFill>
                <a:ea typeface="黑体" pitchFamily="2" charset="-122"/>
              </a:rPr>
              <a:t>（1+S/N）</a:t>
            </a:r>
            <a:r>
              <a:rPr>
                <a:solidFill>
                  <a:schemeClr val="tx2"/>
                </a:solidFill>
                <a:ea typeface="黑体" pitchFamily="2" charset="-122"/>
              </a:rPr>
              <a:t>                                  </a:t>
            </a:r>
            <a:endParaRPr>
              <a:solidFill>
                <a:schemeClr val="tx2"/>
              </a:solidFill>
              <a:ea typeface="黑体" pitchFamily="2" charset="-122"/>
            </a:endParaRPr>
          </a:p>
          <a:p>
            <a:pPr lvl="0"/>
            <a:endParaRPr sz="800">
              <a:solidFill>
                <a:schemeClr val="tx2"/>
              </a:solidFill>
              <a:ea typeface="黑体" pitchFamily="2" charset="-122"/>
            </a:endParaRPr>
          </a:p>
          <a:p>
            <a:pPr lvl="0"/>
            <a:r>
              <a:rPr>
                <a:solidFill>
                  <a:schemeClr val="tx2"/>
                </a:solidFill>
                <a:ea typeface="黑体" pitchFamily="2" charset="-122"/>
              </a:rPr>
              <a:t>式中，C为信道容量，单位为bit/s；B为信道频带宽度，单位为Hz；S/N是信道中的信号功率（S）与噪声功率（N）之比，称为信噪比。 </a:t>
            </a:r>
            <a:endParaRPr>
              <a:solidFill>
                <a:schemeClr val="tx2"/>
              </a:solidFill>
              <a:ea typeface="黑体" pitchFamily="2" charset="-122"/>
            </a:endParaRPr>
          </a:p>
        </p:txBody>
      </p:sp>
      <p:sp>
        <p:nvSpPr>
          <p:cNvPr id="115744" name="Date Placeholder 3"/>
          <p:cNvSpPr>
            <a:spLocks noGrp="1"/>
          </p:cNvSpPr>
          <p:nvPr>
            <p:ph type="dt" sz="half" idx="2"/>
          </p:nvPr>
        </p:nvSpPr>
        <p:spPr/>
        <p:txBody>
          <a:bodyPr/>
          <a:lstStyle/>
          <a:p>
            <a:pPr lvl="0"/>
            <a:fld id="{C16F52C1-43E2-4B0A-8421-10C9FEA0269B}" type="datetime1">
              <a:rPr kumimoji="0" sz="1400"/>
              <a:t>9/7/2024</a:t>
            </a:fld>
            <a:endParaRPr kumimoji="0" sz="1400"/>
          </a:p>
        </p:txBody>
      </p:sp>
      <p:sp>
        <p:nvSpPr>
          <p:cNvPr id="115745" name="Footer Placeholder 4"/>
          <p:cNvSpPr>
            <a:spLocks noGrp="1"/>
          </p:cNvSpPr>
          <p:nvPr>
            <p:ph type="ftr" sz="quarter" idx="3"/>
          </p:nvPr>
        </p:nvSpPr>
        <p:spPr/>
        <p:txBody>
          <a:bodyPr/>
          <a:lstStyle/>
          <a:p>
            <a:pPr lvl="0" algn="ctr"/>
            <a:fld id="{192C306B-0ED7-4DB4-A7A1-C41A95C0C487}" type="footer">
              <a:rPr kumimoji="0" sz="1400"/>
              <a:t/>
            </a:fld>
            <a:endParaRPr kumimoji="0" sz="1400"/>
          </a:p>
        </p:txBody>
      </p:sp>
      <p:sp>
        <p:nvSpPr>
          <p:cNvPr id="115746" name="TextBox 115745"/>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15739"/>
                                        </p:tgtEl>
                                        <p:attrNameLst>
                                          <p:attrName>style.visibility</p:attrName>
                                        </p:attrNameLst>
                                      </p:cBhvr>
                                      <p:to>
                                        <p:strVal val="visible"/>
                                      </p:to>
                                    </p:set>
                                    <p:anim calcmode="lin" valueType="num">
                                      <p:cBhvr additive="base">
                                        <p:cTn id="7" dur="500" fill="hold"/>
                                        <p:tgtEl>
                                          <p:spTgt spid="115739"/>
                                        </p:tgtEl>
                                        <p:attrNameLst>
                                          <p:attrName>ppt_x</p:attrName>
                                        </p:attrNameLst>
                                      </p:cBhvr>
                                      <p:tavLst>
                                        <p:tav tm="0">
                                          <p:val>
                                            <p:strVal val="0-#ppt_w/2"/>
                                          </p:val>
                                        </p:tav>
                                        <p:tav tm="100000">
                                          <p:val>
                                            <p:strVal val="#ppt_x"/>
                                          </p:val>
                                        </p:tav>
                                      </p:tavLst>
                                    </p:anim>
                                    <p:anim calcmode="lin" valueType="num">
                                      <p:cBhvr additive="base">
                                        <p:cTn id="8" dur="500" fill="hold"/>
                                        <p:tgtEl>
                                          <p:spTgt spid="1157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dur="500" fill="hold" grpId="1" nodeType="afterEffect">
                                  <p:stCondLst>
                                    <p:cond delay="500"/>
                                  </p:stCondLst>
                                  <p:childTnLst>
                                    <p:set>
                                      <p:cBhvr additive="base">
                                        <p:cTn id="11" dur="1" fill="hold">
                                          <p:stCondLst>
                                            <p:cond delay="0"/>
                                          </p:stCondLst>
                                        </p:cTn>
                                        <p:tgtEl>
                                          <p:spTgt spid="115740"/>
                                        </p:tgtEl>
                                        <p:attrNameLst>
                                          <p:attrName>style.visibility</p:attrName>
                                        </p:attrNameLst>
                                      </p:cBhvr>
                                      <p:to>
                                        <p:strVal val="visible"/>
                                      </p:to>
                                    </p:set>
                                    <p:anim calcmode="lin" valueType="num">
                                      <p:cBhvr additive="base">
                                        <p:cTn id="12" dur="500" fill="hold"/>
                                        <p:tgtEl>
                                          <p:spTgt spid="115740"/>
                                        </p:tgtEl>
                                        <p:attrNameLst>
                                          <p:attrName>ppt_x</p:attrName>
                                        </p:attrNameLst>
                                      </p:cBhvr>
                                      <p:tavLst>
                                        <p:tav tm="0">
                                          <p:val>
                                            <p:strVal val="1+#ppt_w/2"/>
                                          </p:val>
                                        </p:tav>
                                        <p:tav tm="100000">
                                          <p:val>
                                            <p:strVal val="#ppt_x"/>
                                          </p:val>
                                        </p:tav>
                                      </p:tavLst>
                                    </p:anim>
                                    <p:anim calcmode="lin" valueType="num">
                                      <p:cBhvr additive="base">
                                        <p:cTn id="13" dur="500" fill="hold"/>
                                        <p:tgtEl>
                                          <p:spTgt spid="115740"/>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8" dur="500" fill="hold" grpId="2" nodeType="afterEffect">
                                  <p:stCondLst>
                                    <p:cond delay="1000"/>
                                  </p:stCondLst>
                                  <p:childTnLst>
                                    <p:set>
                                      <p:cBhvr additive="base">
                                        <p:cTn id="16" dur="1" fill="hold">
                                          <p:stCondLst>
                                            <p:cond delay="0"/>
                                          </p:stCondLst>
                                        </p:cTn>
                                        <p:tgtEl>
                                          <p:spTgt spid="115741"/>
                                        </p:tgtEl>
                                        <p:attrNameLst>
                                          <p:attrName>style.visibility</p:attrName>
                                        </p:attrNameLst>
                                      </p:cBhvr>
                                      <p:to>
                                        <p:strVal val="visible"/>
                                      </p:to>
                                    </p:set>
                                    <p:anim calcmode="lin" valueType="num">
                                      <p:cBhvr additive="base">
                                        <p:cTn id="17" dur="500" fill="hold"/>
                                        <p:tgtEl>
                                          <p:spTgt spid="115741"/>
                                        </p:tgtEl>
                                        <p:attrNameLst>
                                          <p:attrName>ppt_x</p:attrName>
                                        </p:attrNameLst>
                                      </p:cBhvr>
                                      <p:tavLst>
                                        <p:tav tm="0">
                                          <p:val>
                                            <p:strVal val="0-#ppt_w/2"/>
                                          </p:val>
                                        </p:tav>
                                        <p:tav tm="100000">
                                          <p:val>
                                            <p:strVal val="#ppt_x"/>
                                          </p:val>
                                        </p:tav>
                                      </p:tavLst>
                                    </p:anim>
                                    <p:anim calcmode="lin" valueType="num">
                                      <p:cBhvr additive="base">
                                        <p:cTn id="18" dur="500" fill="hold"/>
                                        <p:tgtEl>
                                          <p:spTgt spid="115741"/>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4" presetClass="entr" presetSubtype="16" dur="500" fill="hold" grpId="3" nodeType="clickEffect">
                                  <p:stCondLst>
                                    <p:cond delay="0"/>
                                  </p:stCondLst>
                                  <p:childTnLst>
                                    <p:set>
                                      <p:cBhvr additive="base">
                                        <p:cTn id="22" dur="1" fill="hold">
                                          <p:stCondLst>
                                            <p:cond delay="0"/>
                                          </p:stCondLst>
                                        </p:cTn>
                                        <p:tgtEl>
                                          <p:spTgt spid="115742"/>
                                        </p:tgtEl>
                                        <p:attrNameLst>
                                          <p:attrName>style.visibility</p:attrName>
                                        </p:attrNameLst>
                                      </p:cBhvr>
                                      <p:to>
                                        <p:strVal val="visible"/>
                                      </p:to>
                                    </p:set>
                                    <p:animEffect transition="in" filter="box(in)">
                                      <p:cBhvr additive="base">
                                        <p:cTn id="23" dur="500"/>
                                        <p:tgtEl>
                                          <p:spTgt spid="115742"/>
                                        </p:tgtEl>
                                      </p:cBhvr>
                                    </p:animEffect>
                                  </p:childTnLst>
                                </p:cTn>
                              </p:par>
                            </p:childTnLst>
                          </p:cTn>
                        </p:par>
                      </p:childTnLst>
                    </p:cTn>
                  </p:par>
                  <p:par>
                    <p:cTn id="24" fill="hold" nodeType="clickPar">
                      <p:stCondLst>
                        <p:cond delay="indefinite"/>
                        <p:cond evt="onBegin" delay="0">
                          <p:tn val="23"/>
                        </p:cond>
                      </p:stCondLst>
                      <p:childTnLst>
                        <p:par>
                          <p:cTn id="25" fill="hold" nodeType="afterGroup">
                            <p:stCondLst>
                              <p:cond delay="0"/>
                            </p:stCondLst>
                            <p:childTnLst>
                              <p:par>
                                <p:cTn id="26" presetID="4" presetClass="entr" presetSubtype="16" dur="500" fill="hold" grpId="4" nodeType="clickEffect">
                                  <p:stCondLst>
                                    <p:cond delay="0"/>
                                  </p:stCondLst>
                                  <p:childTnLst>
                                    <p:set>
                                      <p:cBhvr additive="base">
                                        <p:cTn id="27" dur="1" fill="hold">
                                          <p:stCondLst>
                                            <p:cond delay="0"/>
                                          </p:stCondLst>
                                        </p:cTn>
                                        <p:tgtEl>
                                          <p:spTgt spid="115743"/>
                                        </p:tgtEl>
                                        <p:attrNameLst>
                                          <p:attrName>style.visibility</p:attrName>
                                        </p:attrNameLst>
                                      </p:cBhvr>
                                      <p:to>
                                        <p:strVal val="visible"/>
                                      </p:to>
                                    </p:set>
                                    <p:animEffect transition="in" filter="box(in)">
                                      <p:cBhvr additive="base">
                                        <p:cTn id="28" dur="500"/>
                                        <p:tgtEl>
                                          <p:spTgt spid="115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39" grpId="0"/>
      <p:bldP spid="115740" grpId="1"/>
      <p:bldP spid="115741" grpId="2"/>
      <p:bldP spid="115742" grpId="3"/>
      <p:bldP spid="115743" grpId="4"/>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7852" name=""/>
          <p:cNvSpPr/>
          <p:nvPr/>
        </p:nvSpPr>
        <p:spPr>
          <a:xfrm>
            <a:off x="533400" y="1905000"/>
            <a:ext cx="8001000" cy="3048000"/>
          </a:xfrm>
          <a:prstGeom prst="rect">
            <a:avLst/>
          </a:prstGeom>
          <a:solidFill>
            <a:srgbClr val="FFFFCC"/>
          </a:solidFill>
          <a:ln>
            <a:solidFill>
              <a:schemeClr val="bg1"/>
            </a:solidFill>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793" name=""/>
          <p:cNvSpPr/>
          <p:nvPr/>
        </p:nvSpPr>
        <p:spPr>
          <a:xfrm>
            <a:off x="533400" y="776288"/>
            <a:ext cx="34290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4.2   MAC协议基础</a:t>
            </a:r>
            <a:endParaRPr sz="2800" b="1">
              <a:solidFill>
                <a:srgbClr val="000099"/>
              </a:solidFill>
              <a:ea typeface="黑体" pitchFamily="2" charset="-122"/>
            </a:endParaRPr>
          </a:p>
        </p:txBody>
      </p:sp>
      <p:sp>
        <p:nvSpPr>
          <p:cNvPr id="117794" name=""/>
          <p:cNvSpPr/>
          <p:nvPr/>
        </p:nvSpPr>
        <p:spPr>
          <a:xfrm>
            <a:off x="4114800" y="762000"/>
            <a:ext cx="44196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4.2.2  多址接入信道模型</a:t>
            </a:r>
            <a:endParaRPr sz="2800" b="1">
              <a:solidFill>
                <a:srgbClr val="663300"/>
              </a:solidFill>
              <a:ea typeface="黑体" pitchFamily="2" charset="-122"/>
            </a:endParaRPr>
          </a:p>
        </p:txBody>
      </p:sp>
      <p:sp>
        <p:nvSpPr>
          <p:cNvPr id="117795" name=""/>
          <p:cNvSpPr/>
          <p:nvPr/>
        </p:nvSpPr>
        <p:spPr>
          <a:xfrm>
            <a:off x="533400" y="1371600"/>
            <a:ext cx="3429000" cy="457200"/>
          </a:xfrm>
          <a:prstGeom prst="rect">
            <a:avLst/>
          </a:prstGeom>
          <a:solidFill>
            <a:srgbClr val="FFCC99"/>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99"/>
                </a:solidFill>
                <a:ea typeface="黑体" pitchFamily="2" charset="-122"/>
              </a:rPr>
              <a:t>一．N用户广播信道</a:t>
            </a:r>
            <a:endParaRPr b="1">
              <a:solidFill>
                <a:srgbClr val="000099"/>
              </a:solidFill>
              <a:ea typeface="黑体" pitchFamily="2" charset="-122"/>
            </a:endParaRPr>
          </a:p>
        </p:txBody>
      </p:sp>
      <p:grpSp>
        <p:nvGrpSpPr>
          <p:cNvPr id="117848" name=""/>
          <p:cNvGrpSpPr/>
          <p:nvPr/>
        </p:nvGrpSpPr>
        <p:grpSpPr>
          <a:xfrm>
            <a:off x="1066800" y="2209800"/>
            <a:ext cx="6781800" cy="2286000"/>
            <a:chOff x="1080" y="3259"/>
            <a:chExt cx="2664" cy="1061"/>
          </a:xfrm>
        </p:grpSpPr>
        <p:sp>
          <p:nvSpPr>
            <p:cNvPr id="117796" name=""/>
            <p:cNvSpPr/>
            <p:nvPr/>
          </p:nvSpPr>
          <p:spPr>
            <a:xfrm>
              <a:off x="1152" y="3259"/>
              <a:ext cx="576" cy="811"/>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SB         RB</a:t>
              </a:r>
              <a:endParaRPr kumimoji="0" sz="1600" b="1">
                <a:solidFill>
                  <a:srgbClr val="000099"/>
                </a:solidFill>
              </a:endParaRPr>
            </a:p>
          </p:txBody>
        </p:sp>
        <p:sp>
          <p:nvSpPr>
            <p:cNvPr id="117797" name=""/>
            <p:cNvSpPr/>
            <p:nvPr/>
          </p:nvSpPr>
          <p:spPr>
            <a:xfrm>
              <a:off x="1872" y="3259"/>
              <a:ext cx="576" cy="811"/>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SB         RB</a:t>
              </a:r>
              <a:endParaRPr kumimoji="0" sz="1600" b="1">
                <a:solidFill>
                  <a:srgbClr val="000099"/>
                </a:solidFill>
              </a:endParaRPr>
            </a:p>
          </p:txBody>
        </p:sp>
        <p:sp>
          <p:nvSpPr>
            <p:cNvPr id="117798" name=""/>
            <p:cNvSpPr/>
            <p:nvPr/>
          </p:nvSpPr>
          <p:spPr>
            <a:xfrm>
              <a:off x="3168" y="3259"/>
              <a:ext cx="576" cy="811"/>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SB        RB</a:t>
              </a:r>
              <a:endParaRPr kumimoji="0" sz="1600" b="1">
                <a:solidFill>
                  <a:srgbClr val="000099"/>
                </a:solidFill>
              </a:endParaRPr>
            </a:p>
          </p:txBody>
        </p:sp>
        <p:sp>
          <p:nvSpPr>
            <p:cNvPr id="117799" name=""/>
            <p:cNvSpPr/>
            <p:nvPr/>
          </p:nvSpPr>
          <p:spPr>
            <a:xfrm>
              <a:off x="1224" y="3821"/>
              <a:ext cx="432" cy="187"/>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MAC</a:t>
              </a:r>
              <a:endParaRPr kumimoji="0" sz="1600" b="1">
                <a:solidFill>
                  <a:srgbClr val="000099"/>
                </a:solidFill>
              </a:endParaRPr>
            </a:p>
          </p:txBody>
        </p:sp>
        <p:sp>
          <p:nvSpPr>
            <p:cNvPr id="117800" name=""/>
            <p:cNvSpPr/>
            <p:nvPr/>
          </p:nvSpPr>
          <p:spPr>
            <a:xfrm>
              <a:off x="1224" y="3509"/>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1" name=""/>
            <p:cNvSpPr/>
            <p:nvPr/>
          </p:nvSpPr>
          <p:spPr>
            <a:xfrm>
              <a:off x="1224" y="3571"/>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2" name=""/>
            <p:cNvSpPr/>
            <p:nvPr/>
          </p:nvSpPr>
          <p:spPr>
            <a:xfrm>
              <a:off x="1224" y="3634"/>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3" name=""/>
            <p:cNvSpPr/>
            <p:nvPr/>
          </p:nvSpPr>
          <p:spPr>
            <a:xfrm>
              <a:off x="3240" y="3634"/>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4" name=""/>
            <p:cNvSpPr/>
            <p:nvPr/>
          </p:nvSpPr>
          <p:spPr>
            <a:xfrm>
              <a:off x="1512" y="3446"/>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5" name=""/>
            <p:cNvSpPr/>
            <p:nvPr/>
          </p:nvSpPr>
          <p:spPr>
            <a:xfrm>
              <a:off x="2232" y="3571"/>
              <a:ext cx="144" cy="63"/>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6" name=""/>
            <p:cNvSpPr/>
            <p:nvPr/>
          </p:nvSpPr>
          <p:spPr>
            <a:xfrm>
              <a:off x="1512" y="3509"/>
              <a:ext cx="144" cy="62"/>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07" name=""/>
            <p:cNvSpPr/>
            <p:nvPr/>
          </p:nvSpPr>
          <p:spPr>
            <a:xfrm>
              <a:off x="1512" y="3571"/>
              <a:ext cx="144" cy="63"/>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cxnSp>
          <p:nvCxnSpPr>
            <p:cNvPr id="117808" name=""/>
            <p:cNvCxnSpPr/>
            <p:nvPr/>
          </p:nvCxnSpPr>
          <p:spPr>
            <a:xfrm flipH="1">
              <a:off x="1296" y="3696"/>
              <a:ext cx="0" cy="125"/>
            </a:xfrm>
            <a:prstGeom prst="line">
              <a:avLst/>
            </a:prstGeom>
            <a:noFill/>
            <a:ln>
              <a:solidFill>
                <a:prstClr val="black"/>
              </a:solidFill>
              <a:miter lim="800000"/>
              <a:tailEnd type="triangle"/>
            </a:ln>
          </p:spPr>
        </p:cxnSp>
        <p:cxnSp>
          <p:nvCxnSpPr>
            <p:cNvPr id="117809" name=""/>
            <p:cNvCxnSpPr/>
            <p:nvPr/>
          </p:nvCxnSpPr>
          <p:spPr>
            <a:xfrm flipH="1" flipV="1">
              <a:off x="1584" y="3696"/>
              <a:ext cx="0" cy="125"/>
            </a:xfrm>
            <a:prstGeom prst="line">
              <a:avLst/>
            </a:prstGeom>
            <a:noFill/>
            <a:ln>
              <a:solidFill>
                <a:prstClr val="black"/>
              </a:solidFill>
              <a:miter lim="800000"/>
              <a:tailEnd type="triangle"/>
            </a:ln>
          </p:spPr>
        </p:cxnSp>
        <p:cxnSp>
          <p:nvCxnSpPr>
            <p:cNvPr id="117810" name=""/>
            <p:cNvCxnSpPr/>
            <p:nvPr/>
          </p:nvCxnSpPr>
          <p:spPr>
            <a:xfrm flipH="1">
              <a:off x="3312" y="3696"/>
              <a:ext cx="0" cy="125"/>
            </a:xfrm>
            <a:prstGeom prst="line">
              <a:avLst/>
            </a:prstGeom>
            <a:noFill/>
            <a:ln>
              <a:solidFill>
                <a:prstClr val="black"/>
              </a:solidFill>
              <a:miter lim="800000"/>
              <a:tailEnd type="triangle"/>
            </a:ln>
          </p:spPr>
        </p:cxnSp>
        <p:cxnSp>
          <p:nvCxnSpPr>
            <p:cNvPr id="117811" name=""/>
            <p:cNvCxnSpPr/>
            <p:nvPr/>
          </p:nvCxnSpPr>
          <p:spPr>
            <a:xfrm flipH="1" flipV="1">
              <a:off x="3600" y="3696"/>
              <a:ext cx="0" cy="125"/>
            </a:xfrm>
            <a:prstGeom prst="line">
              <a:avLst/>
            </a:prstGeom>
            <a:noFill/>
            <a:ln>
              <a:solidFill>
                <a:prstClr val="black"/>
              </a:solidFill>
              <a:miter lim="800000"/>
              <a:tailEnd type="triangle"/>
            </a:ln>
          </p:spPr>
        </p:cxnSp>
        <p:cxnSp>
          <p:nvCxnSpPr>
            <p:cNvPr id="117812" name=""/>
            <p:cNvCxnSpPr/>
            <p:nvPr/>
          </p:nvCxnSpPr>
          <p:spPr>
            <a:xfrm flipH="1">
              <a:off x="1224" y="3446"/>
              <a:ext cx="0" cy="63"/>
            </a:xfrm>
            <a:prstGeom prst="line">
              <a:avLst/>
            </a:prstGeom>
            <a:noFill/>
            <a:ln>
              <a:solidFill>
                <a:prstClr val="black"/>
              </a:solidFill>
              <a:miter lim="800000"/>
            </a:ln>
          </p:spPr>
        </p:cxnSp>
        <p:cxnSp>
          <p:nvCxnSpPr>
            <p:cNvPr id="117813" name=""/>
            <p:cNvCxnSpPr/>
            <p:nvPr/>
          </p:nvCxnSpPr>
          <p:spPr>
            <a:xfrm flipH="1" flipV="1">
              <a:off x="1368" y="3446"/>
              <a:ext cx="0" cy="63"/>
            </a:xfrm>
            <a:prstGeom prst="line">
              <a:avLst/>
            </a:prstGeom>
            <a:noFill/>
            <a:ln>
              <a:solidFill>
                <a:prstClr val="black"/>
              </a:solidFill>
              <a:miter lim="800000"/>
            </a:ln>
          </p:spPr>
        </p:cxnSp>
        <p:cxnSp>
          <p:nvCxnSpPr>
            <p:cNvPr id="117814" name=""/>
            <p:cNvCxnSpPr/>
            <p:nvPr/>
          </p:nvCxnSpPr>
          <p:spPr>
            <a:xfrm flipH="1">
              <a:off x="1512" y="3634"/>
              <a:ext cx="0" cy="62"/>
            </a:xfrm>
            <a:prstGeom prst="line">
              <a:avLst/>
            </a:prstGeom>
            <a:noFill/>
            <a:ln>
              <a:solidFill>
                <a:prstClr val="black"/>
              </a:solidFill>
              <a:miter lim="800000"/>
            </a:ln>
          </p:spPr>
        </p:cxnSp>
        <p:cxnSp>
          <p:nvCxnSpPr>
            <p:cNvPr id="117815" name=""/>
            <p:cNvCxnSpPr/>
            <p:nvPr/>
          </p:nvCxnSpPr>
          <p:spPr>
            <a:xfrm flipH="1">
              <a:off x="1656" y="3634"/>
              <a:ext cx="0" cy="62"/>
            </a:xfrm>
            <a:prstGeom prst="line">
              <a:avLst/>
            </a:prstGeom>
            <a:noFill/>
            <a:ln>
              <a:solidFill>
                <a:prstClr val="black"/>
              </a:solidFill>
              <a:miter lim="800000"/>
            </a:ln>
          </p:spPr>
        </p:cxnSp>
        <p:sp>
          <p:nvSpPr>
            <p:cNvPr id="117816" name=""/>
            <p:cNvSpPr/>
            <p:nvPr/>
          </p:nvSpPr>
          <p:spPr>
            <a:xfrm>
              <a:off x="3240" y="3821"/>
              <a:ext cx="432" cy="187"/>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MAC</a:t>
              </a:r>
              <a:endParaRPr kumimoji="0" sz="1600" b="1">
                <a:solidFill>
                  <a:srgbClr val="000099"/>
                </a:solidFill>
              </a:endParaRPr>
            </a:p>
          </p:txBody>
        </p:sp>
        <p:sp>
          <p:nvSpPr>
            <p:cNvPr id="117817" name=""/>
            <p:cNvSpPr/>
            <p:nvPr/>
          </p:nvSpPr>
          <p:spPr>
            <a:xfrm>
              <a:off x="2232" y="3509"/>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18" name=""/>
            <p:cNvSpPr/>
            <p:nvPr/>
          </p:nvSpPr>
          <p:spPr>
            <a:xfrm>
              <a:off x="2232" y="3446"/>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19" name=""/>
            <p:cNvSpPr/>
            <p:nvPr/>
          </p:nvSpPr>
          <p:spPr>
            <a:xfrm flipV="1">
              <a:off x="1944" y="3509"/>
              <a:ext cx="144" cy="62"/>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20" name=""/>
            <p:cNvSpPr/>
            <p:nvPr/>
          </p:nvSpPr>
          <p:spPr>
            <a:xfrm flipV="1">
              <a:off x="1944" y="3571"/>
              <a:ext cx="144" cy="63"/>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21" name=""/>
            <p:cNvSpPr/>
            <p:nvPr/>
          </p:nvSpPr>
          <p:spPr>
            <a:xfrm flipV="1">
              <a:off x="1944" y="3634"/>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cxnSp>
          <p:nvCxnSpPr>
            <p:cNvPr id="117822" name=""/>
            <p:cNvCxnSpPr/>
            <p:nvPr/>
          </p:nvCxnSpPr>
          <p:spPr>
            <a:xfrm flipH="1" flipV="1">
              <a:off x="1944" y="3446"/>
              <a:ext cx="0" cy="63"/>
            </a:xfrm>
            <a:prstGeom prst="line">
              <a:avLst/>
            </a:prstGeom>
            <a:noFill/>
            <a:ln>
              <a:solidFill>
                <a:prstClr val="black"/>
              </a:solidFill>
              <a:miter lim="800000"/>
            </a:ln>
          </p:spPr>
        </p:cxnSp>
        <p:cxnSp>
          <p:nvCxnSpPr>
            <p:cNvPr id="117823" name=""/>
            <p:cNvCxnSpPr/>
            <p:nvPr/>
          </p:nvCxnSpPr>
          <p:spPr>
            <a:xfrm flipH="1" flipV="1">
              <a:off x="2088" y="3446"/>
              <a:ext cx="0" cy="63"/>
            </a:xfrm>
            <a:prstGeom prst="line">
              <a:avLst/>
            </a:prstGeom>
            <a:noFill/>
            <a:ln>
              <a:solidFill>
                <a:prstClr val="black"/>
              </a:solidFill>
              <a:miter lim="800000"/>
            </a:ln>
          </p:spPr>
        </p:cxnSp>
        <p:cxnSp>
          <p:nvCxnSpPr>
            <p:cNvPr id="117824" name=""/>
            <p:cNvCxnSpPr/>
            <p:nvPr/>
          </p:nvCxnSpPr>
          <p:spPr>
            <a:xfrm flipH="1">
              <a:off x="2232" y="3634"/>
              <a:ext cx="0" cy="62"/>
            </a:xfrm>
            <a:prstGeom prst="line">
              <a:avLst/>
            </a:prstGeom>
            <a:noFill/>
            <a:ln>
              <a:solidFill>
                <a:prstClr val="black"/>
              </a:solidFill>
              <a:miter lim="800000"/>
            </a:ln>
          </p:spPr>
        </p:cxnSp>
        <p:cxnSp>
          <p:nvCxnSpPr>
            <p:cNvPr id="117825" name=""/>
            <p:cNvCxnSpPr/>
            <p:nvPr/>
          </p:nvCxnSpPr>
          <p:spPr>
            <a:xfrm flipH="1">
              <a:off x="2376" y="3634"/>
              <a:ext cx="0" cy="62"/>
            </a:xfrm>
            <a:prstGeom prst="line">
              <a:avLst/>
            </a:prstGeom>
            <a:noFill/>
            <a:ln>
              <a:solidFill>
                <a:prstClr val="black"/>
              </a:solidFill>
              <a:miter lim="800000"/>
            </a:ln>
          </p:spPr>
        </p:cxnSp>
        <p:sp>
          <p:nvSpPr>
            <p:cNvPr id="117826" name=""/>
            <p:cNvSpPr/>
            <p:nvPr/>
          </p:nvSpPr>
          <p:spPr>
            <a:xfrm>
              <a:off x="1944" y="3821"/>
              <a:ext cx="432" cy="187"/>
            </a:xfrm>
            <a:prstGeom prst="rect">
              <a:avLst/>
            </a:prstGeom>
            <a:solidFill>
              <a:srgbClr val="FF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   MAC</a:t>
              </a:r>
              <a:endParaRPr kumimoji="0" sz="1600" b="1">
                <a:solidFill>
                  <a:srgbClr val="000099"/>
                </a:solidFill>
              </a:endParaRPr>
            </a:p>
          </p:txBody>
        </p:sp>
        <p:cxnSp>
          <p:nvCxnSpPr>
            <p:cNvPr id="117827" name=""/>
            <p:cNvCxnSpPr/>
            <p:nvPr/>
          </p:nvCxnSpPr>
          <p:spPr>
            <a:xfrm flipH="1">
              <a:off x="2016" y="3696"/>
              <a:ext cx="0" cy="125"/>
            </a:xfrm>
            <a:prstGeom prst="line">
              <a:avLst/>
            </a:prstGeom>
            <a:noFill/>
            <a:ln>
              <a:solidFill>
                <a:prstClr val="black"/>
              </a:solidFill>
              <a:miter lim="800000"/>
              <a:tailEnd type="triangle"/>
            </a:ln>
          </p:spPr>
        </p:cxnSp>
        <p:cxnSp>
          <p:nvCxnSpPr>
            <p:cNvPr id="117828" name=""/>
            <p:cNvCxnSpPr/>
            <p:nvPr/>
          </p:nvCxnSpPr>
          <p:spPr>
            <a:xfrm flipH="1" flipV="1">
              <a:off x="2304" y="3696"/>
              <a:ext cx="0" cy="125"/>
            </a:xfrm>
            <a:prstGeom prst="line">
              <a:avLst/>
            </a:prstGeom>
            <a:noFill/>
            <a:ln>
              <a:solidFill>
                <a:prstClr val="black"/>
              </a:solidFill>
              <a:miter lim="800000"/>
              <a:tailEnd type="triangle"/>
            </a:ln>
          </p:spPr>
        </p:cxnSp>
        <p:sp>
          <p:nvSpPr>
            <p:cNvPr id="117829" name=""/>
            <p:cNvSpPr/>
            <p:nvPr/>
          </p:nvSpPr>
          <p:spPr>
            <a:xfrm>
              <a:off x="3240" y="3571"/>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30" name=""/>
            <p:cNvSpPr/>
            <p:nvPr/>
          </p:nvSpPr>
          <p:spPr>
            <a:xfrm>
              <a:off x="3240" y="3509"/>
              <a:ext cx="144" cy="62"/>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31" name=""/>
            <p:cNvSpPr/>
            <p:nvPr/>
          </p:nvSpPr>
          <p:spPr>
            <a:xfrm>
              <a:off x="3528" y="3446"/>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32" name=""/>
            <p:cNvSpPr/>
            <p:nvPr/>
          </p:nvSpPr>
          <p:spPr>
            <a:xfrm>
              <a:off x="3528" y="3509"/>
              <a:ext cx="144" cy="62"/>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17833" name=""/>
            <p:cNvSpPr/>
            <p:nvPr/>
          </p:nvSpPr>
          <p:spPr>
            <a:xfrm>
              <a:off x="3528" y="3571"/>
              <a:ext cx="144" cy="63"/>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cxnSp>
          <p:nvCxnSpPr>
            <p:cNvPr id="117834" name=""/>
            <p:cNvCxnSpPr/>
            <p:nvPr/>
          </p:nvCxnSpPr>
          <p:spPr>
            <a:xfrm flipH="1">
              <a:off x="3528" y="3634"/>
              <a:ext cx="0" cy="62"/>
            </a:xfrm>
            <a:prstGeom prst="line">
              <a:avLst/>
            </a:prstGeom>
            <a:noFill/>
            <a:ln>
              <a:solidFill>
                <a:prstClr val="black"/>
              </a:solidFill>
              <a:miter lim="800000"/>
            </a:ln>
          </p:spPr>
        </p:cxnSp>
        <p:cxnSp>
          <p:nvCxnSpPr>
            <p:cNvPr id="117835" name=""/>
            <p:cNvCxnSpPr/>
            <p:nvPr/>
          </p:nvCxnSpPr>
          <p:spPr>
            <a:xfrm flipH="1">
              <a:off x="3672" y="3634"/>
              <a:ext cx="0" cy="62"/>
            </a:xfrm>
            <a:prstGeom prst="line">
              <a:avLst/>
            </a:prstGeom>
            <a:noFill/>
            <a:ln>
              <a:solidFill>
                <a:prstClr val="black"/>
              </a:solidFill>
              <a:miter lim="800000"/>
            </a:ln>
          </p:spPr>
        </p:cxnSp>
        <p:cxnSp>
          <p:nvCxnSpPr>
            <p:cNvPr id="117836" name=""/>
            <p:cNvCxnSpPr/>
            <p:nvPr/>
          </p:nvCxnSpPr>
          <p:spPr>
            <a:xfrm flipH="1">
              <a:off x="3240" y="3446"/>
              <a:ext cx="0" cy="63"/>
            </a:xfrm>
            <a:prstGeom prst="line">
              <a:avLst/>
            </a:prstGeom>
            <a:noFill/>
            <a:ln>
              <a:solidFill>
                <a:prstClr val="black"/>
              </a:solidFill>
              <a:miter lim="800000"/>
            </a:ln>
          </p:spPr>
        </p:cxnSp>
        <p:cxnSp>
          <p:nvCxnSpPr>
            <p:cNvPr id="117837" name=""/>
            <p:cNvCxnSpPr/>
            <p:nvPr/>
          </p:nvCxnSpPr>
          <p:spPr>
            <a:xfrm flipH="1">
              <a:off x="3384" y="3446"/>
              <a:ext cx="0" cy="63"/>
            </a:xfrm>
            <a:prstGeom prst="line">
              <a:avLst/>
            </a:prstGeom>
            <a:noFill/>
            <a:ln>
              <a:solidFill>
                <a:prstClr val="black"/>
              </a:solidFill>
              <a:miter lim="800000"/>
            </a:ln>
          </p:spPr>
        </p:cxnSp>
        <p:cxnSp>
          <p:nvCxnSpPr>
            <p:cNvPr id="117838" name=""/>
            <p:cNvCxnSpPr/>
            <p:nvPr/>
          </p:nvCxnSpPr>
          <p:spPr>
            <a:xfrm>
              <a:off x="1080" y="4258"/>
              <a:ext cx="1656" cy="0"/>
            </a:xfrm>
            <a:prstGeom prst="line">
              <a:avLst/>
            </a:prstGeom>
            <a:noFill/>
            <a:ln w="28575">
              <a:solidFill>
                <a:prstClr val="black"/>
              </a:solidFill>
              <a:miter lim="800000"/>
            </a:ln>
          </p:spPr>
        </p:cxnSp>
        <p:cxnSp>
          <p:nvCxnSpPr>
            <p:cNvPr id="117839" name=""/>
            <p:cNvCxnSpPr/>
            <p:nvPr/>
          </p:nvCxnSpPr>
          <p:spPr>
            <a:xfrm flipH="1">
              <a:off x="3456" y="4070"/>
              <a:ext cx="0" cy="188"/>
            </a:xfrm>
            <a:prstGeom prst="line">
              <a:avLst/>
            </a:prstGeom>
            <a:noFill/>
            <a:ln w="19050">
              <a:solidFill>
                <a:prstClr val="black"/>
              </a:solidFill>
              <a:miter lim="800000"/>
            </a:ln>
          </p:spPr>
        </p:cxnSp>
        <p:cxnSp>
          <p:nvCxnSpPr>
            <p:cNvPr id="117840" name=""/>
            <p:cNvCxnSpPr/>
            <p:nvPr/>
          </p:nvCxnSpPr>
          <p:spPr>
            <a:xfrm flipH="1">
              <a:off x="1440" y="4070"/>
              <a:ext cx="0" cy="188"/>
            </a:xfrm>
            <a:prstGeom prst="line">
              <a:avLst/>
            </a:prstGeom>
            <a:noFill/>
            <a:ln w="19050">
              <a:solidFill>
                <a:prstClr val="black"/>
              </a:solidFill>
              <a:miter lim="800000"/>
            </a:ln>
          </p:spPr>
        </p:cxnSp>
        <p:cxnSp>
          <p:nvCxnSpPr>
            <p:cNvPr id="117841" name=""/>
            <p:cNvCxnSpPr/>
            <p:nvPr/>
          </p:nvCxnSpPr>
          <p:spPr>
            <a:xfrm flipH="1">
              <a:off x="2160" y="4070"/>
              <a:ext cx="0" cy="188"/>
            </a:xfrm>
            <a:prstGeom prst="line">
              <a:avLst/>
            </a:prstGeom>
            <a:noFill/>
            <a:ln w="19050">
              <a:solidFill>
                <a:prstClr val="black"/>
              </a:solidFill>
              <a:miter lim="800000"/>
            </a:ln>
          </p:spPr>
        </p:cxnSp>
        <p:sp>
          <p:nvSpPr>
            <p:cNvPr id="117842" name=""/>
            <p:cNvSpPr/>
            <p:nvPr/>
          </p:nvSpPr>
          <p:spPr>
            <a:xfrm>
              <a:off x="2520" y="3259"/>
              <a:ext cx="504" cy="187"/>
            </a:xfrm>
            <a:prstGeom prst="callout1">
              <a:avLst>
                <a:gd name="adj1" fmla="val 38463"/>
                <a:gd name="adj2" fmla="val -9523"/>
                <a:gd name="adj3" fmla="val 87181"/>
                <a:gd name="adj4" fmla="val -27144"/>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接收缓冲器</a:t>
              </a:r>
              <a:endParaRPr kumimoji="0" sz="1600" b="1">
                <a:solidFill>
                  <a:srgbClr val="000099"/>
                </a:solidFill>
              </a:endParaRPr>
            </a:p>
          </p:txBody>
        </p:sp>
        <p:sp>
          <p:nvSpPr>
            <p:cNvPr id="117843" name=""/>
            <p:cNvSpPr/>
            <p:nvPr/>
          </p:nvSpPr>
          <p:spPr>
            <a:xfrm>
              <a:off x="2520" y="3509"/>
              <a:ext cx="504" cy="187"/>
            </a:xfrm>
            <a:prstGeom prst="callout1">
              <a:avLst>
                <a:gd name="adj1" fmla="val 38463"/>
                <a:gd name="adj2" fmla="val 109523"/>
                <a:gd name="adj3" fmla="val -38463"/>
                <a:gd name="adj4" fmla="val 138333"/>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接收缓冲器</a:t>
              </a:r>
              <a:endParaRPr kumimoji="0" sz="1600" b="1">
                <a:solidFill>
                  <a:srgbClr val="000099"/>
                </a:solidFill>
              </a:endParaRPr>
            </a:p>
          </p:txBody>
        </p:sp>
        <p:cxnSp>
          <p:nvCxnSpPr>
            <p:cNvPr id="117844" name=""/>
            <p:cNvCxnSpPr/>
            <p:nvPr/>
          </p:nvCxnSpPr>
          <p:spPr>
            <a:xfrm flipH="1">
              <a:off x="2664" y="4195"/>
              <a:ext cx="144" cy="125"/>
            </a:xfrm>
            <a:prstGeom prst="line">
              <a:avLst/>
            </a:prstGeom>
            <a:noFill/>
            <a:ln>
              <a:solidFill>
                <a:prstClr val="black"/>
              </a:solidFill>
              <a:miter lim="800000"/>
            </a:ln>
          </p:spPr>
        </p:cxnSp>
        <p:cxnSp>
          <p:nvCxnSpPr>
            <p:cNvPr id="117845" name=""/>
            <p:cNvCxnSpPr/>
            <p:nvPr/>
          </p:nvCxnSpPr>
          <p:spPr>
            <a:xfrm flipH="1">
              <a:off x="2736" y="4195"/>
              <a:ext cx="144" cy="125"/>
            </a:xfrm>
            <a:prstGeom prst="line">
              <a:avLst/>
            </a:prstGeom>
            <a:noFill/>
            <a:ln>
              <a:solidFill>
                <a:prstClr val="black"/>
              </a:solidFill>
              <a:miter lim="800000"/>
            </a:ln>
          </p:spPr>
        </p:cxnSp>
        <p:cxnSp>
          <p:nvCxnSpPr>
            <p:cNvPr id="117846" name=""/>
            <p:cNvCxnSpPr/>
            <p:nvPr/>
          </p:nvCxnSpPr>
          <p:spPr>
            <a:xfrm>
              <a:off x="2808" y="4258"/>
              <a:ext cx="936" cy="0"/>
            </a:xfrm>
            <a:prstGeom prst="line">
              <a:avLst/>
            </a:prstGeom>
            <a:noFill/>
            <a:ln w="28575">
              <a:solidFill>
                <a:prstClr val="black"/>
              </a:solidFill>
              <a:miter lim="800000"/>
            </a:ln>
          </p:spPr>
        </p:cxnSp>
        <p:sp>
          <p:nvSpPr>
            <p:cNvPr id="117847" name=""/>
            <p:cNvSpPr/>
            <p:nvPr/>
          </p:nvSpPr>
          <p:spPr>
            <a:xfrm>
              <a:off x="2532" y="3770"/>
              <a:ext cx="564" cy="188"/>
            </a:xfrm>
            <a:prstGeom prst="callout1">
              <a:avLst>
                <a:gd name="adj1" fmla="val 38463"/>
                <a:gd name="adj2" fmla="val -8509"/>
                <a:gd name="adj3" fmla="val 96153"/>
                <a:gd name="adj4" fmla="val -27449"/>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rPr>
                <a:t>媒体访问控制</a:t>
              </a:r>
              <a:endParaRPr kumimoji="0" sz="1600" b="1">
                <a:solidFill>
                  <a:srgbClr val="000099"/>
                </a:solidFill>
              </a:endParaRPr>
            </a:p>
          </p:txBody>
        </p:sp>
      </p:grpSp>
      <p:sp>
        <p:nvSpPr>
          <p:cNvPr id="117849" name=""/>
          <p:cNvSpPr/>
          <p:nvPr/>
        </p:nvSpPr>
        <p:spPr>
          <a:xfrm>
            <a:off x="1676400" y="1828800"/>
            <a:ext cx="5851525" cy="457200"/>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chemeClr val="tx2"/>
                </a:solidFill>
                <a:ea typeface="黑体" pitchFamily="2" charset="-122"/>
              </a:rPr>
              <a:t>站点1                       站点 2                       ……                       站点 N</a:t>
            </a:r>
            <a:r>
              <a:rPr>
                <a:ea typeface="黑体" pitchFamily="2" charset="-122"/>
              </a:rPr>
              <a:t> </a:t>
            </a:r>
            <a:endParaRPr>
              <a:ea typeface="黑体" pitchFamily="2" charset="-122"/>
            </a:endParaRPr>
          </a:p>
        </p:txBody>
      </p:sp>
      <p:sp>
        <p:nvSpPr>
          <p:cNvPr id="117850" name=""/>
          <p:cNvSpPr/>
          <p:nvPr/>
        </p:nvSpPr>
        <p:spPr>
          <a:xfrm>
            <a:off x="2490788" y="4495800"/>
            <a:ext cx="3771900" cy="4572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图4.1  N用户广播信道模型</a:t>
            </a:r>
            <a:r>
              <a:rPr>
                <a:ea typeface="黑体" pitchFamily="2" charset="-122"/>
              </a:rPr>
              <a:t> </a:t>
            </a:r>
            <a:endParaRPr>
              <a:ea typeface="黑体" pitchFamily="2" charset="-122"/>
            </a:endParaRPr>
          </a:p>
        </p:txBody>
      </p:sp>
      <p:sp>
        <p:nvSpPr>
          <p:cNvPr id="117851" name=""/>
          <p:cNvSpPr/>
          <p:nvPr/>
        </p:nvSpPr>
        <p:spPr>
          <a:xfrm>
            <a:off x="533400" y="5013325"/>
            <a:ext cx="8001000" cy="1311275"/>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chemeClr val="tx2"/>
                </a:solidFill>
                <a:ea typeface="黑体" pitchFamily="2" charset="-122"/>
              </a:rPr>
              <a:t>    ●  N个用户直接“连接”在该信道上；</a:t>
            </a:r>
            <a:endParaRPr sz="2000" b="1">
              <a:solidFill>
                <a:schemeClr val="tx2"/>
              </a:solidFill>
              <a:ea typeface="黑体" pitchFamily="2" charset="-122"/>
            </a:endParaRPr>
          </a:p>
          <a:p>
            <a:pPr lvl="0"/>
            <a:r>
              <a:rPr sz="2000" b="1">
                <a:solidFill>
                  <a:schemeClr val="tx2"/>
                </a:solidFill>
                <a:ea typeface="黑体" pitchFamily="2" charset="-122"/>
              </a:rPr>
              <a:t>    ●  任一用户发送出的信息信号可被所有其它站接收到；</a:t>
            </a:r>
            <a:endParaRPr sz="2000" b="1">
              <a:solidFill>
                <a:schemeClr val="tx2"/>
              </a:solidFill>
              <a:ea typeface="黑体" pitchFamily="2" charset="-122"/>
            </a:endParaRPr>
          </a:p>
          <a:p>
            <a:pPr lvl="0"/>
            <a:r>
              <a:rPr sz="2000" b="1">
                <a:solidFill>
                  <a:schemeClr val="tx2"/>
                </a:solidFill>
                <a:ea typeface="黑体" pitchFamily="2" charset="-122"/>
              </a:rPr>
              <a:t>    ●  信道是半双工的，即同一时间仅当只有一个站发送信息时，</a:t>
            </a:r>
            <a:endParaRPr sz="2000" b="1">
              <a:solidFill>
                <a:schemeClr val="tx2"/>
              </a:solidFill>
              <a:ea typeface="黑体" pitchFamily="2" charset="-122"/>
            </a:endParaRPr>
          </a:p>
          <a:p>
            <a:pPr lvl="0"/>
            <a:r>
              <a:rPr sz="2000" b="1">
                <a:solidFill>
                  <a:schemeClr val="tx2"/>
                </a:solidFill>
                <a:ea typeface="黑体" pitchFamily="2" charset="-122"/>
              </a:rPr>
              <a:t>          其它站才可以正确接收。</a:t>
            </a:r>
            <a:endParaRPr sz="2000">
              <a:ea typeface="黑体" pitchFamily="2" charset="-122"/>
            </a:endParaRPr>
          </a:p>
        </p:txBody>
      </p:sp>
      <p:sp>
        <p:nvSpPr>
          <p:cNvPr id="117853" name="Date Placeholder 3"/>
          <p:cNvSpPr>
            <a:spLocks noGrp="1"/>
          </p:cNvSpPr>
          <p:nvPr>
            <p:ph type="dt" sz="half" idx="2"/>
          </p:nvPr>
        </p:nvSpPr>
        <p:spPr/>
        <p:txBody>
          <a:bodyPr/>
          <a:lstStyle/>
          <a:p>
            <a:pPr lvl="0"/>
            <a:fld id="{BA4E8180-92A5-4E55-A2D3-CEB49E10E039}" type="datetime1">
              <a:rPr kumimoji="0" sz="1400"/>
              <a:t>9/7/2024</a:t>
            </a:fld>
            <a:endParaRPr kumimoji="0" sz="1400"/>
          </a:p>
        </p:txBody>
      </p:sp>
      <p:sp>
        <p:nvSpPr>
          <p:cNvPr id="117854" name="Footer Placeholder 4"/>
          <p:cNvSpPr>
            <a:spLocks noGrp="1"/>
          </p:cNvSpPr>
          <p:nvPr>
            <p:ph type="ftr" sz="quarter" idx="3"/>
          </p:nvPr>
        </p:nvSpPr>
        <p:spPr/>
        <p:txBody>
          <a:bodyPr/>
          <a:lstStyle/>
          <a:p>
            <a:pPr lvl="0" algn="ctr"/>
            <a:fld id="{8C931174-7A12-4739-8F73-12157C73CEF0}" type="footer">
              <a:rPr kumimoji="0" sz="1400"/>
              <a:t/>
            </a:fld>
            <a:endParaRPr kumimoji="0" sz="1400"/>
          </a:p>
        </p:txBody>
      </p:sp>
      <p:sp>
        <p:nvSpPr>
          <p:cNvPr id="117855" name="TextBox 117854"/>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无线局域网媒体访问控制共27页，您现在浏览的是第5页!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17793"/>
                                        </p:tgtEl>
                                        <p:attrNameLst>
                                          <p:attrName>style.visibility</p:attrName>
                                        </p:attrNameLst>
                                      </p:cBhvr>
                                      <p:to>
                                        <p:strVal val="visible"/>
                                      </p:to>
                                    </p:set>
                                    <p:anim calcmode="lin" valueType="num">
                                      <p:cBhvr additive="base">
                                        <p:cTn id="7" dur="500" fill="hold"/>
                                        <p:tgtEl>
                                          <p:spTgt spid="117793"/>
                                        </p:tgtEl>
                                        <p:attrNameLst>
                                          <p:attrName>ppt_x</p:attrName>
                                        </p:attrNameLst>
                                      </p:cBhvr>
                                      <p:tavLst>
                                        <p:tav tm="0">
                                          <p:val>
                                            <p:strVal val="0-#ppt_w/2"/>
                                          </p:val>
                                        </p:tav>
                                        <p:tav tm="100000">
                                          <p:val>
                                            <p:strVal val="#ppt_x"/>
                                          </p:val>
                                        </p:tav>
                                      </p:tavLst>
                                    </p:anim>
                                    <p:anim calcmode="lin" valueType="num">
                                      <p:cBhvr additive="base">
                                        <p:cTn id="8" dur="500" fill="hold"/>
                                        <p:tgtEl>
                                          <p:spTgt spid="11779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17794"/>
                                        </p:tgtEl>
                                        <p:attrNameLst>
                                          <p:attrName>style.visibility</p:attrName>
                                        </p:attrNameLst>
                                      </p:cBhvr>
                                      <p:to>
                                        <p:strVal val="visible"/>
                                      </p:to>
                                    </p:set>
                                    <p:anim calcmode="lin" valueType="num">
                                      <p:cBhvr additive="base">
                                        <p:cTn id="12" dur="500" fill="hold"/>
                                        <p:tgtEl>
                                          <p:spTgt spid="117794"/>
                                        </p:tgtEl>
                                        <p:attrNameLst>
                                          <p:attrName>ppt_x</p:attrName>
                                        </p:attrNameLst>
                                      </p:cBhvr>
                                      <p:tavLst>
                                        <p:tav tm="0">
                                          <p:val>
                                            <p:strVal val="0-#ppt_w/2"/>
                                          </p:val>
                                        </p:tav>
                                        <p:tav tm="100000">
                                          <p:val>
                                            <p:strVal val="#ppt_x"/>
                                          </p:val>
                                        </p:tav>
                                      </p:tavLst>
                                    </p:anim>
                                    <p:anim calcmode="lin" valueType="num">
                                      <p:cBhvr additive="base">
                                        <p:cTn id="13" dur="500" fill="hold"/>
                                        <p:tgtEl>
                                          <p:spTgt spid="11779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8" dur="500" fill="hold" grpId="2" nodeType="afterEffect">
                                  <p:stCondLst>
                                    <p:cond delay="1000"/>
                                  </p:stCondLst>
                                  <p:childTnLst>
                                    <p:set>
                                      <p:cBhvr additive="base">
                                        <p:cTn id="16" dur="1" fill="hold">
                                          <p:stCondLst>
                                            <p:cond delay="0"/>
                                          </p:stCondLst>
                                        </p:cTn>
                                        <p:tgtEl>
                                          <p:spTgt spid="117795"/>
                                        </p:tgtEl>
                                        <p:attrNameLst>
                                          <p:attrName>style.visibility</p:attrName>
                                        </p:attrNameLst>
                                      </p:cBhvr>
                                      <p:to>
                                        <p:strVal val="visible"/>
                                      </p:to>
                                    </p:set>
                                    <p:anim calcmode="lin" valueType="num">
                                      <p:cBhvr additive="base">
                                        <p:cTn id="17" dur="500" fill="hold"/>
                                        <p:tgtEl>
                                          <p:spTgt spid="117795"/>
                                        </p:tgtEl>
                                        <p:attrNameLst>
                                          <p:attrName>ppt_x</p:attrName>
                                        </p:attrNameLst>
                                      </p:cBhvr>
                                      <p:tavLst>
                                        <p:tav tm="0">
                                          <p:val>
                                            <p:strVal val="0-#ppt_w/2"/>
                                          </p:val>
                                        </p:tav>
                                        <p:tav tm="100000">
                                          <p:val>
                                            <p:strVal val="#ppt_x"/>
                                          </p:val>
                                        </p:tav>
                                      </p:tavLst>
                                    </p:anim>
                                    <p:anim calcmode="lin" valueType="num">
                                      <p:cBhvr additive="base">
                                        <p:cTn id="18" dur="500" fill="hold"/>
                                        <p:tgtEl>
                                          <p:spTgt spid="117795"/>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4" presetClass="entr" presetSubtype="16" dur="500" fill="hold" nodeType="clickEffect">
                                  <p:stCondLst>
                                    <p:cond delay="0"/>
                                  </p:stCondLst>
                                  <p:childTnLst>
                                    <p:set>
                                      <p:cBhvr additive="base">
                                        <p:cTn id="22" dur="1" fill="hold">
                                          <p:stCondLst>
                                            <p:cond delay="0"/>
                                          </p:stCondLst>
                                        </p:cTn>
                                        <p:tgtEl>
                                          <p:spTgt spid="117852"/>
                                        </p:tgtEl>
                                        <p:attrNameLst>
                                          <p:attrName>style.visibility</p:attrName>
                                        </p:attrNameLst>
                                      </p:cBhvr>
                                      <p:to>
                                        <p:strVal val="visible"/>
                                      </p:to>
                                    </p:set>
                                    <p:animEffect transition="in" filter="box(in)">
                                      <p:cBhvr additive="base">
                                        <p:cTn id="23" dur="500"/>
                                        <p:tgtEl>
                                          <p:spTgt spid="117852"/>
                                        </p:tgtEl>
                                      </p:cBhvr>
                                    </p:animEffect>
                                  </p:childTnLst>
                                </p:cTn>
                              </p:par>
                            </p:childTnLst>
                          </p:cTn>
                        </p:par>
                        <p:par>
                          <p:cTn id="24" fill="hold" nodeType="afterGroup">
                            <p:stCondLst>
                              <p:cond delay="500"/>
                            </p:stCondLst>
                            <p:childTnLst>
                              <p:par>
                                <p:cTn id="25" presetID="18" presetClass="entr" presetSubtype="12" dur="500" fill="hold" nodeType="afterEffect">
                                  <p:stCondLst>
                                    <p:cond delay="500"/>
                                  </p:stCondLst>
                                  <p:childTnLst>
                                    <p:set>
                                      <p:cBhvr additive="base">
                                        <p:cTn id="26" dur="1" fill="hold">
                                          <p:stCondLst>
                                            <p:cond delay="0"/>
                                          </p:stCondLst>
                                        </p:cTn>
                                        <p:tgtEl>
                                          <p:spTgt spid="117848"/>
                                        </p:tgtEl>
                                        <p:attrNameLst>
                                          <p:attrName>style.visibility</p:attrName>
                                        </p:attrNameLst>
                                      </p:cBhvr>
                                      <p:to>
                                        <p:strVal val="visible"/>
                                      </p:to>
                                    </p:set>
                                    <p:animEffect transition="in" filter="strips(downLeft)">
                                      <p:cBhvr additive="base">
                                        <p:cTn id="27" dur="500"/>
                                        <p:tgtEl>
                                          <p:spTgt spid="117848"/>
                                        </p:tgtEl>
                                      </p:cBhvr>
                                    </p:animEffect>
                                  </p:childTnLst>
                                </p:cTn>
                              </p:par>
                            </p:childTnLst>
                          </p:cTn>
                        </p:par>
                        <p:par>
                          <p:cTn id="28" fill="hold" nodeType="afterGroup">
                            <p:stCondLst>
                              <p:cond delay="1500"/>
                            </p:stCondLst>
                            <p:childTnLst>
                              <p:par>
                                <p:cTn id="29" presetID="1" presetClass="entr" presetSubtype="0" dur="500" fill="hold" grpId="3" nodeType="afterEffect">
                                  <p:stCondLst>
                                    <p:cond delay="1000"/>
                                  </p:stCondLst>
                                  <p:childTnLst>
                                    <p:set>
                                      <p:cBhvr additive="base">
                                        <p:cTn id="30" dur="1" fill="hold">
                                          <p:stCondLst>
                                            <p:cond delay="499"/>
                                          </p:stCondLst>
                                        </p:cTn>
                                        <p:tgtEl>
                                          <p:spTgt spid="117849"/>
                                        </p:tgtEl>
                                        <p:attrNameLst>
                                          <p:attrName>style.visibility</p:attrName>
                                        </p:attrNameLst>
                                      </p:cBhvr>
                                      <p:to>
                                        <p:strVal val="visible"/>
                                      </p:to>
                                    </p:set>
                                  </p:childTnLst>
                                </p:cTn>
                              </p:par>
                            </p:childTnLst>
                          </p:cTn>
                        </p:par>
                        <p:par>
                          <p:cTn id="31" fill="hold" nodeType="afterGroup">
                            <p:stCondLst>
                              <p:cond delay="3000"/>
                            </p:stCondLst>
                            <p:childTnLst>
                              <p:par>
                                <p:cTn id="32" presetID="2" presetClass="entr" presetSubtype="4" dur="500" fill="hold" grpId="4" nodeType="afterEffect">
                                  <p:stCondLst>
                                    <p:cond delay="1500"/>
                                  </p:stCondLst>
                                  <p:childTnLst>
                                    <p:set>
                                      <p:cBhvr additive="base">
                                        <p:cTn id="33" dur="1" fill="hold">
                                          <p:stCondLst>
                                            <p:cond delay="0"/>
                                          </p:stCondLst>
                                        </p:cTn>
                                        <p:tgtEl>
                                          <p:spTgt spid="117850"/>
                                        </p:tgtEl>
                                        <p:attrNameLst>
                                          <p:attrName>style.visibility</p:attrName>
                                        </p:attrNameLst>
                                      </p:cBhvr>
                                      <p:to>
                                        <p:strVal val="visible"/>
                                      </p:to>
                                    </p:set>
                                    <p:anim calcmode="lin" valueType="num">
                                      <p:cBhvr additive="base">
                                        <p:cTn id="34" dur="500" fill="hold"/>
                                        <p:tgtEl>
                                          <p:spTgt spid="117850"/>
                                        </p:tgtEl>
                                        <p:attrNameLst>
                                          <p:attrName>ppt_x</p:attrName>
                                        </p:attrNameLst>
                                      </p:cBhvr>
                                      <p:tavLst>
                                        <p:tav tm="0">
                                          <p:val>
                                            <p:strVal val="#ppt_x"/>
                                          </p:val>
                                        </p:tav>
                                        <p:tav tm="100000">
                                          <p:val>
                                            <p:strVal val="#ppt_x"/>
                                          </p:val>
                                        </p:tav>
                                      </p:tavLst>
                                    </p:anim>
                                    <p:anim calcmode="lin" valueType="num">
                                      <p:cBhvr additive="base">
                                        <p:cTn id="35" dur="500" fill="hold"/>
                                        <p:tgtEl>
                                          <p:spTgt spid="117850"/>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cond evt="onBegin" delay="0">
                          <p:tn val="35"/>
                        </p:cond>
                      </p:stCondLst>
                      <p:childTnLst>
                        <p:par>
                          <p:cTn id="37" fill="hold" nodeType="afterGroup">
                            <p:stCondLst>
                              <p:cond delay="0"/>
                            </p:stCondLst>
                            <p:childTnLst>
                              <p:par>
                                <p:cTn id="38" presetID="4" presetClass="entr" presetSubtype="16" dur="500" fill="hold" grpId="5" nodeType="clickEffect">
                                  <p:stCondLst>
                                    <p:cond delay="0"/>
                                  </p:stCondLst>
                                  <p:childTnLst>
                                    <p:set>
                                      <p:cBhvr additive="base">
                                        <p:cTn id="39" dur="1" fill="hold">
                                          <p:stCondLst>
                                            <p:cond delay="0"/>
                                          </p:stCondLst>
                                        </p:cTn>
                                        <p:tgtEl>
                                          <p:spTgt spid="117851"/>
                                        </p:tgtEl>
                                        <p:attrNameLst>
                                          <p:attrName>style.visibility</p:attrName>
                                        </p:attrNameLst>
                                      </p:cBhvr>
                                      <p:to>
                                        <p:strVal val="visible"/>
                                      </p:to>
                                    </p:set>
                                    <p:animEffect transition="in" filter="box(in)">
                                      <p:cBhvr additive="base">
                                        <p:cTn id="40" dur="500"/>
                                        <p:tgtEl>
                                          <p:spTgt spid="117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93" grpId="0"/>
      <p:bldP spid="117794" grpId="1"/>
      <p:bldP spid="117795" grpId="2"/>
      <p:bldP spid="117849" grpId="3"/>
      <p:bldP spid="117850" grpId="4"/>
      <p:bldP spid="117851" grpId="5"/>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9866" name=""/>
          <p:cNvSpPr/>
          <p:nvPr/>
        </p:nvSpPr>
        <p:spPr>
          <a:xfrm>
            <a:off x="533400" y="776288"/>
            <a:ext cx="35814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4.2   MAC协议基础</a:t>
            </a:r>
            <a:endParaRPr sz="2800" b="1">
              <a:solidFill>
                <a:srgbClr val="000099"/>
              </a:solidFill>
              <a:ea typeface="黑体" pitchFamily="2" charset="-122"/>
            </a:endParaRPr>
          </a:p>
        </p:txBody>
      </p:sp>
      <p:sp>
        <p:nvSpPr>
          <p:cNvPr id="119867" name=""/>
          <p:cNvSpPr/>
          <p:nvPr/>
        </p:nvSpPr>
        <p:spPr>
          <a:xfrm>
            <a:off x="4267200" y="762000"/>
            <a:ext cx="44196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4.2.2  多址接入信道模型</a:t>
            </a:r>
            <a:endParaRPr sz="2800" b="1">
              <a:solidFill>
                <a:srgbClr val="663300"/>
              </a:solidFill>
              <a:ea typeface="黑体" pitchFamily="2" charset="-122"/>
            </a:endParaRPr>
          </a:p>
        </p:txBody>
      </p:sp>
      <p:sp>
        <p:nvSpPr>
          <p:cNvPr id="119868" name=""/>
          <p:cNvSpPr/>
          <p:nvPr/>
        </p:nvSpPr>
        <p:spPr>
          <a:xfrm>
            <a:off x="533400" y="1371600"/>
            <a:ext cx="3962400" cy="457200"/>
          </a:xfrm>
          <a:prstGeom prst="rect">
            <a:avLst/>
          </a:prstGeom>
          <a:solidFill>
            <a:srgbClr val="FFCC99"/>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99"/>
                </a:solidFill>
                <a:latin typeface="宋体" pitchFamily="2" charset="-122"/>
                <a:ea typeface="黑体" pitchFamily="2" charset="-122"/>
              </a:rPr>
              <a:t>三</a:t>
            </a:r>
            <a:r>
              <a:rPr b="1">
                <a:solidFill>
                  <a:srgbClr val="000099"/>
                </a:solidFill>
                <a:ea typeface="黑体" pitchFamily="2" charset="-122"/>
              </a:rPr>
              <a:t>．</a:t>
            </a:r>
            <a:r>
              <a:rPr b="1">
                <a:solidFill>
                  <a:srgbClr val="000099"/>
                </a:solidFill>
                <a:latin typeface="宋体" pitchFamily="2" charset="-122"/>
                <a:ea typeface="黑体" pitchFamily="2" charset="-122"/>
              </a:rPr>
              <a:t>信道为理想无噪信道</a:t>
            </a:r>
            <a:endParaRPr b="1">
              <a:solidFill>
                <a:srgbClr val="000099"/>
              </a:solidFill>
              <a:latin typeface="宋体" pitchFamily="2" charset="-122"/>
              <a:ea typeface="黑体" pitchFamily="2" charset="-122"/>
            </a:endParaRPr>
          </a:p>
        </p:txBody>
      </p:sp>
      <p:sp>
        <p:nvSpPr>
          <p:cNvPr id="119869" name=""/>
          <p:cNvSpPr/>
          <p:nvPr/>
        </p:nvSpPr>
        <p:spPr>
          <a:xfrm>
            <a:off x="517525" y="2001838"/>
            <a:ext cx="8169275" cy="1552575"/>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chemeClr val="tx2"/>
                </a:solidFill>
                <a:latin typeface="黑体" pitchFamily="2" charset="-122"/>
                <a:ea typeface="黑体" pitchFamily="2" charset="-122"/>
              </a:rPr>
              <a:t>  我们假设</a:t>
            </a:r>
            <a:r>
              <a:rPr b="1">
                <a:solidFill>
                  <a:srgbClr val="FF0000"/>
                </a:solidFill>
                <a:latin typeface="黑体" pitchFamily="2" charset="-122"/>
                <a:ea typeface="黑体" pitchFamily="2" charset="-122"/>
              </a:rPr>
              <a:t>系统是理想</a:t>
            </a:r>
            <a:r>
              <a:rPr b="1">
                <a:solidFill>
                  <a:schemeClr val="tx2"/>
                </a:solidFill>
                <a:latin typeface="黑体" pitchFamily="2" charset="-122"/>
                <a:ea typeface="黑体" pitchFamily="2" charset="-122"/>
              </a:rPr>
              <a:t>的且</a:t>
            </a:r>
            <a:r>
              <a:rPr b="1">
                <a:solidFill>
                  <a:srgbClr val="FF0000"/>
                </a:solidFill>
                <a:latin typeface="黑体" pitchFamily="2" charset="-122"/>
                <a:ea typeface="黑体" pitchFamily="2" charset="-122"/>
              </a:rPr>
              <a:t>信道中是没有噪声和干扰</a:t>
            </a:r>
            <a:r>
              <a:rPr b="1">
                <a:solidFill>
                  <a:schemeClr val="tx2"/>
                </a:solidFill>
                <a:latin typeface="黑体" pitchFamily="2" charset="-122"/>
                <a:ea typeface="黑体" pitchFamily="2" charset="-122"/>
              </a:rPr>
              <a:t>的，这样当只有某一个站发送数据信息时，信号会无失真地到达各个站点，它的接收站一定能正确收到。在这种情况下，</a:t>
            </a:r>
            <a:r>
              <a:rPr b="1">
                <a:solidFill>
                  <a:srgbClr val="FF0000"/>
                </a:solidFill>
                <a:latin typeface="黑体" pitchFamily="2" charset="-122"/>
                <a:ea typeface="黑体" pitchFamily="2" charset="-122"/>
              </a:rPr>
              <a:t>传输出错仅当若干站同时发送信息（发生碰撞）时才可能出现</a:t>
            </a:r>
            <a:r>
              <a:rPr b="1">
                <a:solidFill>
                  <a:schemeClr val="tx2"/>
                </a:solidFill>
                <a:latin typeface="黑体" pitchFamily="2" charset="-122"/>
                <a:ea typeface="黑体" pitchFamily="2" charset="-122"/>
              </a:rPr>
              <a:t>。</a:t>
            </a:r>
            <a:r>
              <a:rPr>
                <a:ea typeface="黑体" pitchFamily="2" charset="-122"/>
              </a:rPr>
              <a:t> </a:t>
            </a:r>
            <a:endParaRPr>
              <a:ea typeface="黑体" pitchFamily="2" charset="-122"/>
            </a:endParaRPr>
          </a:p>
        </p:txBody>
      </p:sp>
      <p:sp>
        <p:nvSpPr>
          <p:cNvPr id="119870" name=""/>
          <p:cNvSpPr/>
          <p:nvPr/>
        </p:nvSpPr>
        <p:spPr>
          <a:xfrm>
            <a:off x="533400" y="3760788"/>
            <a:ext cx="4114800" cy="457200"/>
          </a:xfrm>
          <a:prstGeom prst="rect">
            <a:avLst/>
          </a:prstGeom>
          <a:solidFill>
            <a:srgbClr val="FFCC99"/>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99"/>
                </a:solidFill>
                <a:latin typeface="宋体" pitchFamily="2" charset="-122"/>
                <a:ea typeface="黑体" pitchFamily="2" charset="-122"/>
              </a:rPr>
              <a:t>四</a:t>
            </a:r>
            <a:r>
              <a:rPr b="1">
                <a:solidFill>
                  <a:srgbClr val="000099"/>
                </a:solidFill>
                <a:ea typeface="黑体" pitchFamily="2" charset="-122"/>
              </a:rPr>
              <a:t>．</a:t>
            </a:r>
            <a:r>
              <a:rPr b="1">
                <a:solidFill>
                  <a:srgbClr val="000099"/>
                </a:solidFill>
                <a:latin typeface="宋体" pitchFamily="2" charset="-122"/>
                <a:ea typeface="黑体" pitchFamily="2" charset="-122"/>
              </a:rPr>
              <a:t>传输碰撞的后果及处理</a:t>
            </a:r>
            <a:endParaRPr b="1">
              <a:solidFill>
                <a:srgbClr val="000099"/>
              </a:solidFill>
              <a:latin typeface="宋体" pitchFamily="2" charset="-122"/>
              <a:ea typeface="黑体" pitchFamily="2" charset="-122"/>
            </a:endParaRPr>
          </a:p>
        </p:txBody>
      </p:sp>
      <p:sp>
        <p:nvSpPr>
          <p:cNvPr id="119871" name=""/>
          <p:cNvSpPr/>
          <p:nvPr/>
        </p:nvSpPr>
        <p:spPr>
          <a:xfrm>
            <a:off x="517525" y="4391025"/>
            <a:ext cx="8169275" cy="1917700"/>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a:r>
              <a:rPr b="1">
                <a:solidFill>
                  <a:schemeClr val="tx2"/>
                </a:solidFill>
                <a:ea typeface="黑体" pitchFamily="2" charset="-122"/>
              </a:rPr>
              <a:t> 传输</a:t>
            </a:r>
            <a:r>
              <a:rPr b="1">
                <a:solidFill>
                  <a:srgbClr val="FF0000"/>
                </a:solidFill>
                <a:ea typeface="黑体" pitchFamily="2" charset="-122"/>
              </a:rPr>
              <a:t>碰撞</a:t>
            </a:r>
            <a:r>
              <a:rPr b="1">
                <a:solidFill>
                  <a:schemeClr val="tx2"/>
                </a:solidFill>
                <a:ea typeface="黑体" pitchFamily="2" charset="-122"/>
              </a:rPr>
              <a:t>是两个或两个以上的站同时向信道中送出数据帧是发生的。无论两个（或多个）数据帧在时间上全部重叠还是部分重叠，这些相碰的</a:t>
            </a:r>
            <a:r>
              <a:rPr b="1">
                <a:solidFill>
                  <a:srgbClr val="FF0000"/>
                </a:solidFill>
                <a:ea typeface="黑体" pitchFamily="2" charset="-122"/>
              </a:rPr>
              <a:t>数据帧都会损坏</a:t>
            </a:r>
            <a:r>
              <a:rPr b="1">
                <a:solidFill>
                  <a:schemeClr val="tx2"/>
                </a:solidFill>
                <a:ea typeface="黑体" pitchFamily="2" charset="-122"/>
              </a:rPr>
              <a:t>。相互碰撞的帧损坏（或传输错误）之后，发送站要按照某种规则将被损坏帧进行</a:t>
            </a:r>
            <a:r>
              <a:rPr b="1">
                <a:solidFill>
                  <a:srgbClr val="FF0000"/>
                </a:solidFill>
                <a:ea typeface="黑体" pitchFamily="2" charset="-122"/>
              </a:rPr>
              <a:t>重新发送</a:t>
            </a:r>
            <a:r>
              <a:rPr b="1">
                <a:solidFill>
                  <a:schemeClr val="tx2"/>
                </a:solidFill>
                <a:ea typeface="黑体" pitchFamily="2" charset="-122"/>
              </a:rPr>
              <a:t>。</a:t>
            </a:r>
            <a:endParaRPr b="1">
              <a:ea typeface="黑体" pitchFamily="2" charset="-122"/>
            </a:endParaRPr>
          </a:p>
        </p:txBody>
      </p:sp>
      <p:sp>
        <p:nvSpPr>
          <p:cNvPr id="119872" name="Date Placeholder 3"/>
          <p:cNvSpPr>
            <a:spLocks noGrp="1"/>
          </p:cNvSpPr>
          <p:nvPr>
            <p:ph type="dt" sz="half" idx="2"/>
          </p:nvPr>
        </p:nvSpPr>
        <p:spPr/>
        <p:txBody>
          <a:bodyPr/>
          <a:lstStyle/>
          <a:p>
            <a:pPr lvl="0"/>
            <a:fld id="{3389F8A3-D522-44D2-84BC-835066C66F63}" type="datetime1">
              <a:rPr kumimoji="0" sz="1400"/>
              <a:t>9/7/2024</a:t>
            </a:fld>
            <a:endParaRPr kumimoji="0" sz="1400"/>
          </a:p>
        </p:txBody>
      </p:sp>
      <p:sp>
        <p:nvSpPr>
          <p:cNvPr id="119873" name="Footer Placeholder 4"/>
          <p:cNvSpPr>
            <a:spLocks noGrp="1"/>
          </p:cNvSpPr>
          <p:nvPr>
            <p:ph type="ftr" sz="quarter" idx="3"/>
          </p:nvPr>
        </p:nvSpPr>
        <p:spPr/>
        <p:txBody>
          <a:bodyPr/>
          <a:lstStyle/>
          <a:p>
            <a:pPr lvl="0" algn="ctr"/>
            <a:fld id="{B607857F-757F-4B3D-88F1-5BB15E9BF61A}" type="footer">
              <a:rPr kumimoji="0" sz="1400"/>
              <a:t/>
            </a:fld>
            <a:endParaRPr kumimoji="0" sz="1400"/>
          </a:p>
        </p:txBody>
      </p:sp>
      <p:sp>
        <p:nvSpPr>
          <p:cNvPr id="119874" name="TextBox 119873"/>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无线局域网媒体访问控制共27页，您现在浏览的是第6页!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19866"/>
                                        </p:tgtEl>
                                        <p:attrNameLst>
                                          <p:attrName>style.visibility</p:attrName>
                                        </p:attrNameLst>
                                      </p:cBhvr>
                                      <p:to>
                                        <p:strVal val="visible"/>
                                      </p:to>
                                    </p:set>
                                    <p:anim calcmode="lin" valueType="num">
                                      <p:cBhvr additive="base">
                                        <p:cTn id="7" dur="500" fill="hold"/>
                                        <p:tgtEl>
                                          <p:spTgt spid="119866"/>
                                        </p:tgtEl>
                                        <p:attrNameLst>
                                          <p:attrName>ppt_x</p:attrName>
                                        </p:attrNameLst>
                                      </p:cBhvr>
                                      <p:tavLst>
                                        <p:tav tm="0">
                                          <p:val>
                                            <p:strVal val="0-#ppt_w/2"/>
                                          </p:val>
                                        </p:tav>
                                        <p:tav tm="100000">
                                          <p:val>
                                            <p:strVal val="#ppt_x"/>
                                          </p:val>
                                        </p:tav>
                                      </p:tavLst>
                                    </p:anim>
                                    <p:anim calcmode="lin" valueType="num">
                                      <p:cBhvr additive="base">
                                        <p:cTn id="8" dur="500" fill="hold"/>
                                        <p:tgtEl>
                                          <p:spTgt spid="11986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19867"/>
                                        </p:tgtEl>
                                        <p:attrNameLst>
                                          <p:attrName>style.visibility</p:attrName>
                                        </p:attrNameLst>
                                      </p:cBhvr>
                                      <p:to>
                                        <p:strVal val="visible"/>
                                      </p:to>
                                    </p:set>
                                    <p:anim calcmode="lin" valueType="num">
                                      <p:cBhvr additive="base">
                                        <p:cTn id="12" dur="500" fill="hold"/>
                                        <p:tgtEl>
                                          <p:spTgt spid="119867"/>
                                        </p:tgtEl>
                                        <p:attrNameLst>
                                          <p:attrName>ppt_x</p:attrName>
                                        </p:attrNameLst>
                                      </p:cBhvr>
                                      <p:tavLst>
                                        <p:tav tm="0">
                                          <p:val>
                                            <p:strVal val="0-#ppt_w/2"/>
                                          </p:val>
                                        </p:tav>
                                        <p:tav tm="100000">
                                          <p:val>
                                            <p:strVal val="#ppt_x"/>
                                          </p:val>
                                        </p:tav>
                                      </p:tavLst>
                                    </p:anim>
                                    <p:anim calcmode="lin" valueType="num">
                                      <p:cBhvr additive="base">
                                        <p:cTn id="13" dur="500" fill="hold"/>
                                        <p:tgtEl>
                                          <p:spTgt spid="11986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8" dur="500" fill="hold" grpId="2" nodeType="afterEffect">
                                  <p:stCondLst>
                                    <p:cond delay="1000"/>
                                  </p:stCondLst>
                                  <p:childTnLst>
                                    <p:set>
                                      <p:cBhvr additive="base">
                                        <p:cTn id="16" dur="1" fill="hold">
                                          <p:stCondLst>
                                            <p:cond delay="0"/>
                                          </p:stCondLst>
                                        </p:cTn>
                                        <p:tgtEl>
                                          <p:spTgt spid="119868"/>
                                        </p:tgtEl>
                                        <p:attrNameLst>
                                          <p:attrName>style.visibility</p:attrName>
                                        </p:attrNameLst>
                                      </p:cBhvr>
                                      <p:to>
                                        <p:strVal val="visible"/>
                                      </p:to>
                                    </p:set>
                                    <p:anim calcmode="lin" valueType="num">
                                      <p:cBhvr additive="base">
                                        <p:cTn id="17" dur="500" fill="hold"/>
                                        <p:tgtEl>
                                          <p:spTgt spid="119868"/>
                                        </p:tgtEl>
                                        <p:attrNameLst>
                                          <p:attrName>ppt_x</p:attrName>
                                        </p:attrNameLst>
                                      </p:cBhvr>
                                      <p:tavLst>
                                        <p:tav tm="0">
                                          <p:val>
                                            <p:strVal val="0-#ppt_w/2"/>
                                          </p:val>
                                        </p:tav>
                                        <p:tav tm="100000">
                                          <p:val>
                                            <p:strVal val="#ppt_x"/>
                                          </p:val>
                                        </p:tav>
                                      </p:tavLst>
                                    </p:anim>
                                    <p:anim calcmode="lin" valueType="num">
                                      <p:cBhvr additive="base">
                                        <p:cTn id="18" dur="500" fill="hold"/>
                                        <p:tgtEl>
                                          <p:spTgt spid="119868"/>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2" presetClass="entr" presetSubtype="8" dur="500" fill="hold" grpId="4" nodeType="clickEffect">
                                  <p:stCondLst>
                                    <p:cond delay="0"/>
                                  </p:stCondLst>
                                  <p:childTnLst>
                                    <p:set>
                                      <p:cBhvr additive="base">
                                        <p:cTn id="22" dur="1" fill="hold">
                                          <p:stCondLst>
                                            <p:cond delay="0"/>
                                          </p:stCondLst>
                                        </p:cTn>
                                        <p:tgtEl>
                                          <p:spTgt spid="119870"/>
                                        </p:tgtEl>
                                        <p:attrNameLst>
                                          <p:attrName>style.visibility</p:attrName>
                                        </p:attrNameLst>
                                      </p:cBhvr>
                                      <p:to>
                                        <p:strVal val="visible"/>
                                      </p:to>
                                    </p:set>
                                    <p:anim calcmode="lin" valueType="num">
                                      <p:cBhvr additive="base">
                                        <p:cTn id="23" dur="500" fill="hold"/>
                                        <p:tgtEl>
                                          <p:spTgt spid="119870"/>
                                        </p:tgtEl>
                                        <p:attrNameLst>
                                          <p:attrName>ppt_x</p:attrName>
                                        </p:attrNameLst>
                                      </p:cBhvr>
                                      <p:tavLst>
                                        <p:tav tm="0">
                                          <p:val>
                                            <p:strVal val="0-#ppt_w/2"/>
                                          </p:val>
                                        </p:tav>
                                        <p:tav tm="100000">
                                          <p:val>
                                            <p:strVal val="#ppt_x"/>
                                          </p:val>
                                        </p:tav>
                                      </p:tavLst>
                                    </p:anim>
                                    <p:anim calcmode="lin" valueType="num">
                                      <p:cBhvr additive="base">
                                        <p:cTn id="24" dur="500" fill="hold"/>
                                        <p:tgtEl>
                                          <p:spTgt spid="119870"/>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cond evt="onBegin" delay="0">
                          <p:tn val="24"/>
                        </p:cond>
                      </p:stCondLst>
                      <p:childTnLst>
                        <p:par>
                          <p:cTn id="26" fill="hold" nodeType="afterGroup">
                            <p:stCondLst>
                              <p:cond delay="0"/>
                            </p:stCondLst>
                            <p:childTnLst>
                              <p:par>
                                <p:cTn id="27" presetID="4" presetClass="entr" presetSubtype="16" dur="500" fill="hold" grpId="3" nodeType="clickEffect">
                                  <p:stCondLst>
                                    <p:cond delay="0"/>
                                  </p:stCondLst>
                                  <p:childTnLst>
                                    <p:set>
                                      <p:cBhvr additive="base">
                                        <p:cTn id="28" dur="1" fill="hold">
                                          <p:stCondLst>
                                            <p:cond delay="0"/>
                                          </p:stCondLst>
                                        </p:cTn>
                                        <p:tgtEl>
                                          <p:spTgt spid="119869"/>
                                        </p:tgtEl>
                                        <p:attrNameLst>
                                          <p:attrName>style.visibility</p:attrName>
                                        </p:attrNameLst>
                                      </p:cBhvr>
                                      <p:to>
                                        <p:strVal val="visible"/>
                                      </p:to>
                                    </p:set>
                                    <p:animEffect transition="in" filter="box(in)">
                                      <p:cBhvr additive="base">
                                        <p:cTn id="29" dur="500"/>
                                        <p:tgtEl>
                                          <p:spTgt spid="119869"/>
                                        </p:tgtEl>
                                      </p:cBhvr>
                                    </p:animEffect>
                                  </p:childTnLst>
                                </p:cTn>
                              </p:par>
                            </p:childTnLst>
                          </p:cTn>
                        </p:par>
                      </p:childTnLst>
                    </p:cTn>
                  </p:par>
                  <p:par>
                    <p:cTn id="30" fill="hold" nodeType="clickPar">
                      <p:stCondLst>
                        <p:cond delay="indefinite"/>
                        <p:cond evt="onBegin" delay="0">
                          <p:tn val="29"/>
                        </p:cond>
                      </p:stCondLst>
                      <p:childTnLst>
                        <p:par>
                          <p:cTn id="31" fill="hold" nodeType="afterGroup">
                            <p:stCondLst>
                              <p:cond delay="0"/>
                            </p:stCondLst>
                            <p:childTnLst>
                              <p:par>
                                <p:cTn id="32" presetID="3" presetClass="entr" presetSubtype="10" dur="500" fill="hold" grpId="5" nodeType="clickEffect">
                                  <p:stCondLst>
                                    <p:cond delay="0"/>
                                  </p:stCondLst>
                                  <p:childTnLst>
                                    <p:set>
                                      <p:cBhvr additive="base">
                                        <p:cTn id="33" dur="1" fill="hold">
                                          <p:stCondLst>
                                            <p:cond delay="0"/>
                                          </p:stCondLst>
                                        </p:cTn>
                                        <p:tgtEl>
                                          <p:spTgt spid="119871"/>
                                        </p:tgtEl>
                                        <p:attrNameLst>
                                          <p:attrName>style.visibility</p:attrName>
                                        </p:attrNameLst>
                                      </p:cBhvr>
                                      <p:to>
                                        <p:strVal val="visible"/>
                                      </p:to>
                                    </p:set>
                                    <p:animEffect transition="in" filter="blinds(horizontal)">
                                      <p:cBhvr additive="base">
                                        <p:cTn id="34" dur="500"/>
                                        <p:tgtEl>
                                          <p:spTgt spid="119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66" grpId="0"/>
      <p:bldP spid="119867" grpId="1"/>
      <p:bldP spid="119868" grpId="2"/>
      <p:bldP spid="119869" grpId="3"/>
      <p:bldP spid="119870" grpId="4"/>
      <p:bldP spid="119871" grpId="5"/>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1909" name=""/>
          <p:cNvSpPr/>
          <p:nvPr/>
        </p:nvSpPr>
        <p:spPr>
          <a:xfrm>
            <a:off x="533400" y="776288"/>
            <a:ext cx="35814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4.2   MAC协议基础</a:t>
            </a:r>
            <a:endParaRPr sz="2800" b="1">
              <a:solidFill>
                <a:srgbClr val="000099"/>
              </a:solidFill>
              <a:ea typeface="黑体" pitchFamily="2" charset="-122"/>
            </a:endParaRPr>
          </a:p>
        </p:txBody>
      </p:sp>
      <p:sp>
        <p:nvSpPr>
          <p:cNvPr id="121910" name=""/>
          <p:cNvSpPr/>
          <p:nvPr/>
        </p:nvSpPr>
        <p:spPr>
          <a:xfrm>
            <a:off x="533400" y="1385888"/>
            <a:ext cx="60198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4.2.3 </a:t>
            </a:r>
            <a:r>
              <a:rPr sz="2800" b="1">
                <a:solidFill>
                  <a:srgbClr val="663300"/>
                </a:solidFill>
                <a:latin typeface="黑体" pitchFamily="2" charset="-122"/>
                <a:ea typeface="黑体" pitchFamily="2" charset="-122"/>
              </a:rPr>
              <a:t>多址接入协议的主要性能指标</a:t>
            </a:r>
            <a:endParaRPr sz="2800" b="1">
              <a:solidFill>
                <a:srgbClr val="663300"/>
              </a:solidFill>
              <a:latin typeface="黑体" pitchFamily="2" charset="-122"/>
              <a:ea typeface="黑体" pitchFamily="2" charset="-122"/>
            </a:endParaRPr>
          </a:p>
        </p:txBody>
      </p:sp>
      <p:sp>
        <p:nvSpPr>
          <p:cNvPr id="121911" name=""/>
          <p:cNvSpPr/>
          <p:nvPr/>
        </p:nvSpPr>
        <p:spPr>
          <a:xfrm>
            <a:off x="533400" y="2514600"/>
            <a:ext cx="8016875" cy="3140075"/>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a:r>
              <a:rPr sz="2000">
                <a:solidFill>
                  <a:srgbClr val="FF0000"/>
                </a:solidFill>
                <a:ea typeface="黑体" pitchFamily="2" charset="-122"/>
              </a:rPr>
              <a:t>系统的总业务量就是系统中所有站数据帧之传输要求的总和</a:t>
            </a:r>
            <a:r>
              <a:rPr sz="2000">
                <a:solidFill>
                  <a:srgbClr val="000099"/>
                </a:solidFill>
                <a:ea typeface="黑体" pitchFamily="2" charset="-122"/>
              </a:rPr>
              <a:t>。定义为网络信道上所有站在单位时间内要求传送的帧（包括新生帧和出错重传帧）的信息量总和，其单位也是bit/s。</a:t>
            </a:r>
            <a:endParaRPr sz="2000">
              <a:solidFill>
                <a:srgbClr val="000099"/>
              </a:solidFill>
              <a:ea typeface="黑体" pitchFamily="2" charset="-122"/>
            </a:endParaRPr>
          </a:p>
          <a:p>
            <a:pPr lvl="0" algn="just"/>
            <a:r>
              <a:rPr sz="2000">
                <a:solidFill>
                  <a:srgbClr val="000099"/>
                </a:solidFill>
                <a:ea typeface="黑体" pitchFamily="2" charset="-122"/>
              </a:rPr>
              <a:t>总业务量也常用信道的信息传输速率R来归一化，用符号G表示。假设每一秒内系统要求传送的帧数为λ（λ为按泊松分布帧的到达率），则用R归一化的总业务量G为 </a:t>
            </a:r>
            <a:endParaRPr sz="2000">
              <a:solidFill>
                <a:srgbClr val="000099"/>
              </a:solidFill>
              <a:ea typeface="黑体" pitchFamily="2" charset="-122"/>
            </a:endParaRPr>
          </a:p>
          <a:p>
            <a:pPr lvl="0" algn="just"/>
            <a:r>
              <a:rPr sz="2000">
                <a:solidFill>
                  <a:srgbClr val="000099"/>
                </a:solidFill>
                <a:ea typeface="黑体" pitchFamily="2" charset="-122"/>
              </a:rPr>
              <a:t>           </a:t>
            </a:r>
            <a:r>
              <a:rPr sz="2000">
                <a:solidFill>
                  <a:srgbClr val="FF0000"/>
                </a:solidFill>
                <a:ea typeface="黑体" pitchFamily="2" charset="-122"/>
              </a:rPr>
              <a:t>G = λL/R = λT</a:t>
            </a:r>
            <a:endParaRPr sz="2000">
              <a:solidFill>
                <a:srgbClr val="FF0000"/>
              </a:solidFill>
              <a:ea typeface="黑体" pitchFamily="2" charset="-122"/>
            </a:endParaRPr>
          </a:p>
          <a:p>
            <a:pPr lvl="0"/>
            <a:r>
              <a:rPr sz="2000">
                <a:solidFill>
                  <a:srgbClr val="000099"/>
                </a:solidFill>
                <a:ea typeface="黑体" pitchFamily="2" charset="-122"/>
              </a:rPr>
              <a:t>尽管吞吐量S不可能大于1，但总业务量G作为系统的传输要求，是可能大于1的。当G大于1时，意味着系统内总的传输要求超过了信道的传输能力（信道的信息传输速率R）。</a:t>
            </a:r>
            <a:endParaRPr sz="2000">
              <a:solidFill>
                <a:srgbClr val="000099"/>
              </a:solidFill>
              <a:ea typeface="黑体" pitchFamily="2" charset="-122"/>
            </a:endParaRPr>
          </a:p>
        </p:txBody>
      </p:sp>
      <p:sp>
        <p:nvSpPr>
          <p:cNvPr id="121912" name=""/>
          <p:cNvSpPr/>
          <p:nvPr/>
        </p:nvSpPr>
        <p:spPr>
          <a:xfrm>
            <a:off x="6172200" y="685800"/>
            <a:ext cx="2362200" cy="914400"/>
          </a:xfrm>
          <a:prstGeom prst="wedgeRoundRectCallout">
            <a:avLst>
              <a:gd name="adj1" fmla="val -68481"/>
              <a:gd name="adj2" fmla="val 55037"/>
              <a:gd name="adj3" fmla="val 16667"/>
            </a:avLst>
          </a:prstGeom>
          <a:solidFill>
            <a:srgbClr val="CCFF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rgbClr val="000099"/>
                </a:solidFill>
                <a:ea typeface="黑体" pitchFamily="2" charset="-122"/>
              </a:rPr>
              <a:t>吞吐量（S）、总业务量（G）、平均传输延迟（D）等。</a:t>
            </a:r>
            <a:endParaRPr sz="1800">
              <a:solidFill>
                <a:srgbClr val="000099"/>
              </a:solidFill>
              <a:ea typeface="黑体" pitchFamily="2" charset="-122"/>
            </a:endParaRPr>
          </a:p>
        </p:txBody>
      </p:sp>
      <p:sp>
        <p:nvSpPr>
          <p:cNvPr id="121913" name=""/>
          <p:cNvSpPr/>
          <p:nvPr/>
        </p:nvSpPr>
        <p:spPr>
          <a:xfrm>
            <a:off x="533400" y="1981200"/>
            <a:ext cx="2438400" cy="457200"/>
          </a:xfrm>
          <a:prstGeom prst="rect">
            <a:avLst/>
          </a:prstGeom>
          <a:solidFill>
            <a:srgbClr val="CC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latin typeface="黑体" pitchFamily="2" charset="-122"/>
                <a:ea typeface="黑体" pitchFamily="2" charset="-122"/>
              </a:rPr>
              <a:t>二. 总业务量</a:t>
            </a:r>
            <a:r>
              <a:rPr b="1">
                <a:solidFill>
                  <a:srgbClr val="663300"/>
                </a:solidFill>
                <a:ea typeface="黑体" pitchFamily="2" charset="-122"/>
              </a:rPr>
              <a:t>G</a:t>
            </a:r>
            <a:endParaRPr b="1">
              <a:solidFill>
                <a:srgbClr val="663300"/>
              </a:solidFill>
              <a:ea typeface="黑体" pitchFamily="2" charset="-122"/>
            </a:endParaRPr>
          </a:p>
        </p:txBody>
      </p:sp>
      <p:sp>
        <p:nvSpPr>
          <p:cNvPr id="121914" name="Date Placeholder 3"/>
          <p:cNvSpPr>
            <a:spLocks noGrp="1"/>
          </p:cNvSpPr>
          <p:nvPr>
            <p:ph type="dt" sz="half" idx="2"/>
          </p:nvPr>
        </p:nvSpPr>
        <p:spPr/>
        <p:txBody>
          <a:bodyPr/>
          <a:lstStyle/>
          <a:p>
            <a:pPr lvl="0"/>
            <a:fld id="{1227D008-DAB4-44FC-9878-CE0C513E6A21}" type="datetime1">
              <a:rPr kumimoji="0" sz="1400"/>
              <a:t>9/7/2024</a:t>
            </a:fld>
            <a:endParaRPr kumimoji="0" sz="1400"/>
          </a:p>
        </p:txBody>
      </p:sp>
      <p:sp>
        <p:nvSpPr>
          <p:cNvPr id="121915" name="Footer Placeholder 4"/>
          <p:cNvSpPr>
            <a:spLocks noGrp="1"/>
          </p:cNvSpPr>
          <p:nvPr>
            <p:ph type="ftr" sz="quarter" idx="3"/>
          </p:nvPr>
        </p:nvSpPr>
        <p:spPr/>
        <p:txBody>
          <a:bodyPr/>
          <a:lstStyle/>
          <a:p>
            <a:pPr lvl="0" algn="ctr"/>
            <a:fld id="{A05D5AA8-17ED-429E-9C5A-1479D28E78B9}" type="footer">
              <a:rPr kumimoji="0" sz="1400"/>
              <a:t/>
            </a:fld>
            <a:endParaRPr kumimoji="0" sz="1400"/>
          </a:p>
        </p:txBody>
      </p:sp>
      <p:sp>
        <p:nvSpPr>
          <p:cNvPr id="121916" name="TextBox 121915"/>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无线局域网媒体访问控制共27页，您现在浏览的是第7页!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21909"/>
                                        </p:tgtEl>
                                        <p:attrNameLst>
                                          <p:attrName>style.visibility</p:attrName>
                                        </p:attrNameLst>
                                      </p:cBhvr>
                                      <p:to>
                                        <p:strVal val="visible"/>
                                      </p:to>
                                    </p:set>
                                    <p:anim calcmode="lin" valueType="num">
                                      <p:cBhvr additive="base">
                                        <p:cTn id="7" dur="500" fill="hold"/>
                                        <p:tgtEl>
                                          <p:spTgt spid="121909"/>
                                        </p:tgtEl>
                                        <p:attrNameLst>
                                          <p:attrName>ppt_x</p:attrName>
                                        </p:attrNameLst>
                                      </p:cBhvr>
                                      <p:tavLst>
                                        <p:tav tm="0">
                                          <p:val>
                                            <p:strVal val="0-#ppt_w/2"/>
                                          </p:val>
                                        </p:tav>
                                        <p:tav tm="100000">
                                          <p:val>
                                            <p:strVal val="#ppt_x"/>
                                          </p:val>
                                        </p:tav>
                                      </p:tavLst>
                                    </p:anim>
                                    <p:anim calcmode="lin" valueType="num">
                                      <p:cBhvr additive="base">
                                        <p:cTn id="8" dur="500" fill="hold"/>
                                        <p:tgtEl>
                                          <p:spTgt spid="12190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21910"/>
                                        </p:tgtEl>
                                        <p:attrNameLst>
                                          <p:attrName>style.visibility</p:attrName>
                                        </p:attrNameLst>
                                      </p:cBhvr>
                                      <p:to>
                                        <p:strVal val="visible"/>
                                      </p:to>
                                    </p:set>
                                    <p:anim calcmode="lin" valueType="num">
                                      <p:cBhvr additive="base">
                                        <p:cTn id="12" dur="500" fill="hold"/>
                                        <p:tgtEl>
                                          <p:spTgt spid="121910"/>
                                        </p:tgtEl>
                                        <p:attrNameLst>
                                          <p:attrName>ppt_x</p:attrName>
                                        </p:attrNameLst>
                                      </p:cBhvr>
                                      <p:tavLst>
                                        <p:tav tm="0">
                                          <p:val>
                                            <p:strVal val="0-#ppt_w/2"/>
                                          </p:val>
                                        </p:tav>
                                        <p:tav tm="100000">
                                          <p:val>
                                            <p:strVal val="#ppt_x"/>
                                          </p:val>
                                        </p:tav>
                                      </p:tavLst>
                                    </p:anim>
                                    <p:anim calcmode="lin" valueType="num">
                                      <p:cBhvr additive="base">
                                        <p:cTn id="13" dur="500" fill="hold"/>
                                        <p:tgtEl>
                                          <p:spTgt spid="121910"/>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3" dur="500" fill="hold" grpId="3" nodeType="afterEffect">
                                  <p:stCondLst>
                                    <p:cond delay="1000"/>
                                  </p:stCondLst>
                                  <p:childTnLst>
                                    <p:set>
                                      <p:cBhvr additive="base">
                                        <p:cTn id="16" dur="1" fill="hold">
                                          <p:stCondLst>
                                            <p:cond delay="0"/>
                                          </p:stCondLst>
                                        </p:cTn>
                                        <p:tgtEl>
                                          <p:spTgt spid="121912"/>
                                        </p:tgtEl>
                                        <p:attrNameLst>
                                          <p:attrName>style.visibility</p:attrName>
                                        </p:attrNameLst>
                                      </p:cBhvr>
                                      <p:to>
                                        <p:strVal val="visible"/>
                                      </p:to>
                                    </p:set>
                                    <p:anim calcmode="lin" valueType="num">
                                      <p:cBhvr additive="base">
                                        <p:cTn id="17" dur="500" fill="hold"/>
                                        <p:tgtEl>
                                          <p:spTgt spid="121912"/>
                                        </p:tgtEl>
                                        <p:attrNameLst>
                                          <p:attrName>ppt_x</p:attrName>
                                        </p:attrNameLst>
                                      </p:cBhvr>
                                      <p:tavLst>
                                        <p:tav tm="0">
                                          <p:val>
                                            <p:strVal val="1+#ppt_w/2"/>
                                          </p:val>
                                        </p:tav>
                                        <p:tav tm="100000">
                                          <p:val>
                                            <p:strVal val="#ppt_x"/>
                                          </p:val>
                                        </p:tav>
                                      </p:tavLst>
                                    </p:anim>
                                    <p:anim calcmode="lin" valueType="num">
                                      <p:cBhvr additive="base">
                                        <p:cTn id="18" dur="500" fill="hold"/>
                                        <p:tgtEl>
                                          <p:spTgt spid="121912"/>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2" presetClass="entr" presetSubtype="8" dur="500" fill="hold" grpId="4" nodeType="clickEffect">
                                  <p:stCondLst>
                                    <p:cond delay="0"/>
                                  </p:stCondLst>
                                  <p:childTnLst>
                                    <p:set>
                                      <p:cBhvr additive="base">
                                        <p:cTn id="22" dur="1" fill="hold">
                                          <p:stCondLst>
                                            <p:cond delay="0"/>
                                          </p:stCondLst>
                                        </p:cTn>
                                        <p:tgtEl>
                                          <p:spTgt spid="121913"/>
                                        </p:tgtEl>
                                        <p:attrNameLst>
                                          <p:attrName>style.visibility</p:attrName>
                                        </p:attrNameLst>
                                      </p:cBhvr>
                                      <p:to>
                                        <p:strVal val="visible"/>
                                      </p:to>
                                    </p:set>
                                    <p:anim calcmode="lin" valueType="num">
                                      <p:cBhvr additive="base">
                                        <p:cTn id="23" dur="500" fill="hold"/>
                                        <p:tgtEl>
                                          <p:spTgt spid="121913"/>
                                        </p:tgtEl>
                                        <p:attrNameLst>
                                          <p:attrName>ppt_x</p:attrName>
                                        </p:attrNameLst>
                                      </p:cBhvr>
                                      <p:tavLst>
                                        <p:tav tm="0">
                                          <p:val>
                                            <p:strVal val="0-#ppt_w/2"/>
                                          </p:val>
                                        </p:tav>
                                        <p:tav tm="100000">
                                          <p:val>
                                            <p:strVal val="#ppt_x"/>
                                          </p:val>
                                        </p:tav>
                                      </p:tavLst>
                                    </p:anim>
                                    <p:anim calcmode="lin" valueType="num">
                                      <p:cBhvr additive="base">
                                        <p:cTn id="24" dur="500" fill="hold"/>
                                        <p:tgtEl>
                                          <p:spTgt spid="121913"/>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500"/>
                            </p:stCondLst>
                            <p:childTnLst>
                              <p:par>
                                <p:cTn id="26" presetID="18" presetClass="entr" presetSubtype="12" dur="500" fill="hold" grpId="2" nodeType="afterEffect">
                                  <p:stCondLst>
                                    <p:cond delay="500"/>
                                  </p:stCondLst>
                                  <p:childTnLst>
                                    <p:set>
                                      <p:cBhvr additive="base">
                                        <p:cTn id="27" dur="1" fill="hold">
                                          <p:stCondLst>
                                            <p:cond delay="0"/>
                                          </p:stCondLst>
                                        </p:cTn>
                                        <p:tgtEl>
                                          <p:spTgt spid="121911"/>
                                        </p:tgtEl>
                                        <p:attrNameLst>
                                          <p:attrName>style.visibility</p:attrName>
                                        </p:attrNameLst>
                                      </p:cBhvr>
                                      <p:to>
                                        <p:strVal val="visible"/>
                                      </p:to>
                                    </p:set>
                                    <p:animEffect transition="in" filter="strips(downLeft)">
                                      <p:cBhvr additive="base">
                                        <p:cTn id="28" dur="500"/>
                                        <p:tgtEl>
                                          <p:spTgt spid="121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09" grpId="0"/>
      <p:bldP spid="121910" grpId="1"/>
      <p:bldP spid="121911" grpId="2"/>
      <p:bldP spid="121912" grpId="3"/>
      <p:bldP spid="121913" grpId="4"/>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6541" name=""/>
          <p:cNvSpPr/>
          <p:nvPr/>
        </p:nvSpPr>
        <p:spPr>
          <a:xfrm>
            <a:off x="1524000" y="1828800"/>
            <a:ext cx="6172200" cy="3048000"/>
          </a:xfrm>
          <a:prstGeom prst="rect">
            <a:avLst/>
          </a:prstGeom>
          <a:solidFill>
            <a:srgbClr val="FFFFCC"/>
          </a:solidFill>
          <a:ln>
            <a:solidFill>
              <a:schemeClr val="bg1"/>
            </a:solidFill>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06516" name=""/>
          <p:cNvSpPr/>
          <p:nvPr/>
        </p:nvSpPr>
        <p:spPr>
          <a:xfrm>
            <a:off x="533400" y="762000"/>
            <a:ext cx="60198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4.2.3 </a:t>
            </a:r>
            <a:r>
              <a:rPr sz="2800" b="1">
                <a:solidFill>
                  <a:srgbClr val="663300"/>
                </a:solidFill>
                <a:latin typeface="黑体" pitchFamily="2" charset="-122"/>
                <a:ea typeface="黑体" pitchFamily="2" charset="-122"/>
              </a:rPr>
              <a:t>多址接入协议的主要性能指标</a:t>
            </a:r>
            <a:endParaRPr sz="2800" b="1">
              <a:solidFill>
                <a:srgbClr val="663300"/>
              </a:solidFill>
              <a:latin typeface="黑体" pitchFamily="2" charset="-122"/>
              <a:ea typeface="黑体" pitchFamily="2" charset="-122"/>
            </a:endParaRPr>
          </a:p>
        </p:txBody>
      </p:sp>
      <p:sp>
        <p:nvSpPr>
          <p:cNvPr id="106518" name=""/>
          <p:cNvSpPr/>
          <p:nvPr/>
        </p:nvSpPr>
        <p:spPr>
          <a:xfrm>
            <a:off x="533400" y="1357312"/>
            <a:ext cx="6553200" cy="457200"/>
          </a:xfrm>
          <a:prstGeom prst="rect">
            <a:avLst/>
          </a:prstGeom>
          <a:solidFill>
            <a:srgbClr val="CC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四.吞吐量特性（吞吐量S与总业务量G的关系）</a:t>
            </a:r>
            <a:endParaRPr b="1">
              <a:solidFill>
                <a:srgbClr val="663300"/>
              </a:solidFill>
              <a:ea typeface="黑体" pitchFamily="2" charset="-122"/>
            </a:endParaRPr>
          </a:p>
        </p:txBody>
      </p:sp>
      <p:sp>
        <p:nvSpPr>
          <p:cNvPr id="106520" name=""/>
          <p:cNvSpPr/>
          <p:nvPr/>
        </p:nvSpPr>
        <p:spPr>
          <a:xfrm>
            <a:off x="6705600" y="1219200"/>
            <a:ext cx="1981200" cy="3276600"/>
          </a:xfrm>
          <a:prstGeom prst="wedgeRoundRectCallout">
            <a:avLst>
              <a:gd name="adj1" fmla="val -156491"/>
              <a:gd name="adj2" fmla="val -8431"/>
              <a:gd name="adj3" fmla="val 16667"/>
            </a:avLst>
          </a:prstGeom>
          <a:solidFill>
            <a:srgbClr val="CCFF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chemeClr val="tx2"/>
                </a:solidFill>
                <a:ea typeface="黑体" pitchFamily="2" charset="-122"/>
              </a:rPr>
              <a:t>当总业务量大于等于信道传输速率R（G大于或等于 1）时，如果不发生碰撞且数据帧间间隔为零（理想情况），信道的利用率达到100% ，此时吞吐量达最大值，S=1 。</a:t>
            </a:r>
            <a:endParaRPr sz="1800">
              <a:solidFill>
                <a:schemeClr val="tx2"/>
              </a:solidFill>
              <a:ea typeface="黑体" pitchFamily="2" charset="-122"/>
            </a:endParaRPr>
          </a:p>
        </p:txBody>
      </p:sp>
      <p:grpSp>
        <p:nvGrpSpPr>
          <p:cNvPr id="106540" name=""/>
          <p:cNvGrpSpPr/>
          <p:nvPr/>
        </p:nvGrpSpPr>
        <p:grpSpPr>
          <a:xfrm>
            <a:off x="1752600" y="1828800"/>
            <a:ext cx="5899150" cy="3006725"/>
            <a:chOff x="1104" y="1226"/>
            <a:chExt cx="3716" cy="1894"/>
          </a:xfrm>
        </p:grpSpPr>
        <p:cxnSp>
          <p:nvCxnSpPr>
            <p:cNvPr id="106521" name=""/>
            <p:cNvCxnSpPr/>
            <p:nvPr/>
          </p:nvCxnSpPr>
          <p:spPr>
            <a:xfrm flipH="1">
              <a:off x="1260" y="1320"/>
              <a:ext cx="0" cy="1560"/>
            </a:xfrm>
            <a:prstGeom prst="line">
              <a:avLst/>
            </a:prstGeom>
            <a:noFill/>
            <a:ln>
              <a:solidFill>
                <a:prstClr val="black"/>
              </a:solidFill>
              <a:miter lim="800000"/>
              <a:headEnd type="triangle"/>
            </a:ln>
          </p:spPr>
        </p:cxnSp>
        <p:cxnSp>
          <p:nvCxnSpPr>
            <p:cNvPr id="106522" name=""/>
            <p:cNvCxnSpPr/>
            <p:nvPr/>
          </p:nvCxnSpPr>
          <p:spPr>
            <a:xfrm>
              <a:off x="1260" y="2880"/>
              <a:ext cx="3048" cy="0"/>
            </a:xfrm>
            <a:prstGeom prst="line">
              <a:avLst/>
            </a:prstGeom>
            <a:noFill/>
            <a:ln>
              <a:solidFill>
                <a:prstClr val="black"/>
              </a:solidFill>
              <a:miter lim="800000"/>
              <a:tailEnd type="triangle"/>
            </a:ln>
          </p:spPr>
        </p:cxnSp>
        <p:cxnSp>
          <p:nvCxnSpPr>
            <p:cNvPr id="106523" name=""/>
            <p:cNvCxnSpPr/>
            <p:nvPr/>
          </p:nvCxnSpPr>
          <p:spPr>
            <a:xfrm>
              <a:off x="1260" y="1737"/>
              <a:ext cx="1270" cy="0"/>
            </a:xfrm>
            <a:prstGeom prst="line">
              <a:avLst/>
            </a:prstGeom>
            <a:noFill/>
            <a:ln>
              <a:solidFill>
                <a:prstClr val="black"/>
              </a:solidFill>
              <a:prstDash val="dash"/>
              <a:miter lim="800000"/>
            </a:ln>
          </p:spPr>
        </p:cxnSp>
        <p:cxnSp>
          <p:nvCxnSpPr>
            <p:cNvPr id="106524" name=""/>
            <p:cNvCxnSpPr/>
            <p:nvPr/>
          </p:nvCxnSpPr>
          <p:spPr>
            <a:xfrm>
              <a:off x="2530" y="1737"/>
              <a:ext cx="1270" cy="0"/>
            </a:xfrm>
            <a:prstGeom prst="line">
              <a:avLst/>
            </a:prstGeom>
            <a:noFill/>
            <a:ln>
              <a:solidFill>
                <a:prstClr val="black"/>
              </a:solidFill>
              <a:miter lim="800000"/>
            </a:ln>
          </p:spPr>
        </p:cxnSp>
        <p:cxnSp>
          <p:nvCxnSpPr>
            <p:cNvPr id="106525" name=""/>
            <p:cNvCxnSpPr/>
            <p:nvPr/>
          </p:nvCxnSpPr>
          <p:spPr>
            <a:xfrm flipV="1">
              <a:off x="1260" y="1737"/>
              <a:ext cx="1270" cy="1143"/>
            </a:xfrm>
            <a:prstGeom prst="line">
              <a:avLst/>
            </a:prstGeom>
            <a:noFill/>
            <a:ln>
              <a:solidFill>
                <a:prstClr val="black"/>
              </a:solidFill>
              <a:miter lim="800000"/>
            </a:ln>
          </p:spPr>
        </p:cxnSp>
        <p:cxnSp>
          <p:nvCxnSpPr>
            <p:cNvPr id="106526" name=""/>
            <p:cNvCxnSpPr/>
            <p:nvPr/>
          </p:nvCxnSpPr>
          <p:spPr>
            <a:xfrm flipH="1">
              <a:off x="2530" y="1737"/>
              <a:ext cx="0" cy="1143"/>
            </a:xfrm>
            <a:prstGeom prst="line">
              <a:avLst/>
            </a:prstGeom>
            <a:noFill/>
            <a:ln>
              <a:solidFill>
                <a:prstClr val="black"/>
              </a:solidFill>
              <a:prstDash val="dash"/>
              <a:miter lim="800000"/>
            </a:ln>
          </p:spPr>
        </p:cxnSp>
        <p:sp>
          <p:nvSpPr>
            <p:cNvPr id="106527" name=""/>
            <p:cNvSpPr/>
            <p:nvPr/>
          </p:nvSpPr>
          <p:spPr>
            <a:xfrm>
              <a:off x="1260" y="2135"/>
              <a:ext cx="2032" cy="745"/>
            </a:xfrm>
            <a:custGeom>
              <a:rect l="l" t="t" r="r" b="b"/>
              <a:pathLst>
                <a:path w="2880" h="1118">
                  <a:moveTo>
                    <a:pt x="0" y="1118"/>
                  </a:moveTo>
                  <a:cubicBezTo>
                    <a:pt x="255" y="884"/>
                    <a:pt x="510" y="650"/>
                    <a:pt x="720" y="494"/>
                  </a:cubicBezTo>
                  <a:cubicBezTo>
                    <a:pt x="930" y="338"/>
                    <a:pt x="1080" y="260"/>
                    <a:pt x="1260" y="182"/>
                  </a:cubicBezTo>
                  <a:cubicBezTo>
                    <a:pt x="1440" y="104"/>
                    <a:pt x="1680" y="52"/>
                    <a:pt x="1800" y="26"/>
                  </a:cubicBezTo>
                  <a:cubicBezTo>
                    <a:pt x="1920" y="0"/>
                    <a:pt x="1890" y="0"/>
                    <a:pt x="1980" y="26"/>
                  </a:cubicBezTo>
                  <a:cubicBezTo>
                    <a:pt x="2070" y="52"/>
                    <a:pt x="2250" y="130"/>
                    <a:pt x="2340" y="182"/>
                  </a:cubicBezTo>
                  <a:cubicBezTo>
                    <a:pt x="2430" y="234"/>
                    <a:pt x="2460" y="260"/>
                    <a:pt x="2520" y="338"/>
                  </a:cubicBezTo>
                  <a:cubicBezTo>
                    <a:pt x="2580" y="416"/>
                    <a:pt x="2640" y="520"/>
                    <a:pt x="2700" y="650"/>
                  </a:cubicBezTo>
                  <a:cubicBezTo>
                    <a:pt x="2760" y="780"/>
                    <a:pt x="2850" y="1040"/>
                    <a:pt x="2880" y="1118"/>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cxnSp>
          <p:nvCxnSpPr>
            <p:cNvPr id="106528" name=""/>
            <p:cNvCxnSpPr/>
            <p:nvPr/>
          </p:nvCxnSpPr>
          <p:spPr>
            <a:xfrm flipV="1">
              <a:off x="3165" y="2465"/>
              <a:ext cx="254" cy="103"/>
            </a:xfrm>
            <a:prstGeom prst="line">
              <a:avLst/>
            </a:prstGeom>
            <a:noFill/>
            <a:ln>
              <a:solidFill>
                <a:prstClr val="black"/>
              </a:solidFill>
              <a:miter lim="800000"/>
            </a:ln>
          </p:spPr>
        </p:cxnSp>
        <p:cxnSp>
          <p:nvCxnSpPr>
            <p:cNvPr id="106529" name=""/>
            <p:cNvCxnSpPr/>
            <p:nvPr/>
          </p:nvCxnSpPr>
          <p:spPr>
            <a:xfrm>
              <a:off x="3072" y="1737"/>
              <a:ext cx="294" cy="183"/>
            </a:xfrm>
            <a:prstGeom prst="line">
              <a:avLst/>
            </a:prstGeom>
            <a:noFill/>
            <a:ln>
              <a:solidFill>
                <a:prstClr val="black"/>
              </a:solidFill>
              <a:miter lim="800000"/>
            </a:ln>
          </p:spPr>
        </p:cxnSp>
        <p:sp>
          <p:nvSpPr>
            <p:cNvPr id="106531" name=""/>
            <p:cNvSpPr/>
            <p:nvPr/>
          </p:nvSpPr>
          <p:spPr>
            <a:xfrm>
              <a:off x="1322" y="1226"/>
              <a:ext cx="964"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rgbClr val="000099"/>
                  </a:solidFill>
                  <a:ea typeface="黑体" pitchFamily="2" charset="-122"/>
                </a:rPr>
                <a:t>吞吐量（S）</a:t>
              </a:r>
              <a:r>
                <a:rPr>
                  <a:ea typeface="黑体" pitchFamily="2" charset="-122"/>
                </a:rPr>
                <a:t> </a:t>
              </a:r>
              <a:endParaRPr>
                <a:ea typeface="黑体" pitchFamily="2" charset="-122"/>
              </a:endParaRPr>
            </a:p>
          </p:txBody>
        </p:sp>
        <p:sp>
          <p:nvSpPr>
            <p:cNvPr id="106532" name=""/>
            <p:cNvSpPr/>
            <p:nvPr/>
          </p:nvSpPr>
          <p:spPr>
            <a:xfrm>
              <a:off x="3360" y="1776"/>
              <a:ext cx="740"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chemeClr val="tx2"/>
                  </a:solidFill>
                  <a:latin typeface="黑体" pitchFamily="2" charset="-122"/>
                  <a:ea typeface="黑体" pitchFamily="2" charset="-122"/>
                </a:rPr>
                <a:t>理想特性</a:t>
              </a:r>
              <a:r>
                <a:rPr>
                  <a:ea typeface="黑体" pitchFamily="2" charset="-122"/>
                </a:rPr>
                <a:t> </a:t>
              </a:r>
              <a:endParaRPr>
                <a:ea typeface="黑体" pitchFamily="2" charset="-122"/>
              </a:endParaRPr>
            </a:p>
          </p:txBody>
        </p:sp>
        <p:sp>
          <p:nvSpPr>
            <p:cNvPr id="106533" name=""/>
            <p:cNvSpPr/>
            <p:nvPr/>
          </p:nvSpPr>
          <p:spPr>
            <a:xfrm>
              <a:off x="3386" y="2234"/>
              <a:ext cx="740"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chemeClr val="tx2"/>
                  </a:solidFill>
                  <a:latin typeface="黑体" pitchFamily="2" charset="-122"/>
                  <a:ea typeface="黑体" pitchFamily="2" charset="-122"/>
                </a:rPr>
                <a:t>实际特性</a:t>
              </a:r>
              <a:r>
                <a:rPr>
                  <a:ea typeface="黑体" pitchFamily="2" charset="-122"/>
                </a:rPr>
                <a:t> </a:t>
              </a:r>
              <a:endParaRPr>
                <a:ea typeface="黑体" pitchFamily="2" charset="-122"/>
              </a:endParaRPr>
            </a:p>
          </p:txBody>
        </p:sp>
        <p:sp>
          <p:nvSpPr>
            <p:cNvPr id="106534" name=""/>
            <p:cNvSpPr/>
            <p:nvPr/>
          </p:nvSpPr>
          <p:spPr>
            <a:xfrm>
              <a:off x="1190" y="2832"/>
              <a:ext cx="3630"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99"/>
                  </a:solidFill>
                  <a:ea typeface="黑体" pitchFamily="2" charset="-122"/>
                </a:rPr>
                <a:t>0                                     1                                        总业务量（G）</a:t>
              </a:r>
              <a:r>
                <a:rPr>
                  <a:ea typeface="黑体" pitchFamily="2" charset="-122"/>
                </a:rPr>
                <a:t> </a:t>
              </a:r>
              <a:endParaRPr>
                <a:ea typeface="黑体" pitchFamily="2" charset="-122"/>
              </a:endParaRPr>
            </a:p>
          </p:txBody>
        </p:sp>
        <p:sp>
          <p:nvSpPr>
            <p:cNvPr id="106535" name=""/>
            <p:cNvSpPr/>
            <p:nvPr/>
          </p:nvSpPr>
          <p:spPr>
            <a:xfrm>
              <a:off x="1104" y="1660"/>
              <a:ext cx="180"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99"/>
                  </a:solidFill>
                  <a:ea typeface="黑体" pitchFamily="2" charset="-122"/>
                </a:rPr>
                <a:t>1</a:t>
              </a:r>
              <a:endParaRPr sz="1600" b="1">
                <a:solidFill>
                  <a:srgbClr val="000099"/>
                </a:solidFill>
                <a:ea typeface="黑体" pitchFamily="2" charset="-122"/>
              </a:endParaRPr>
            </a:p>
          </p:txBody>
        </p:sp>
      </p:grpSp>
      <p:sp>
        <p:nvSpPr>
          <p:cNvPr id="106537" name=""/>
          <p:cNvSpPr/>
          <p:nvPr/>
        </p:nvSpPr>
        <p:spPr>
          <a:xfrm>
            <a:off x="1825625" y="5105400"/>
            <a:ext cx="5413375" cy="457200"/>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图4.2 吞吐量－总业务量（S－G）特性</a:t>
            </a:r>
            <a:r>
              <a:rPr>
                <a:ea typeface="黑体" pitchFamily="2" charset="-122"/>
              </a:rPr>
              <a:t> </a:t>
            </a:r>
            <a:endParaRPr>
              <a:ea typeface="黑体" pitchFamily="2" charset="-122"/>
            </a:endParaRPr>
          </a:p>
        </p:txBody>
      </p:sp>
      <p:sp>
        <p:nvSpPr>
          <p:cNvPr id="106539" name=""/>
          <p:cNvSpPr/>
          <p:nvPr/>
        </p:nvSpPr>
        <p:spPr>
          <a:xfrm>
            <a:off x="3733800" y="4876800"/>
            <a:ext cx="4953000" cy="1524000"/>
          </a:xfrm>
          <a:prstGeom prst="wedgeRoundRectCallout">
            <a:avLst>
              <a:gd name="adj1" fmla="val -20130"/>
              <a:gd name="adj2" fmla="val -75940"/>
              <a:gd name="adj3" fmla="val 16667"/>
            </a:avLst>
          </a:prstGeom>
          <a:solidFill>
            <a:srgbClr val="FFCC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chemeClr val="tx2"/>
                </a:solidFill>
                <a:ea typeface="黑体" pitchFamily="2" charset="-122"/>
              </a:rPr>
              <a:t>实际情况下，G较小时，S可随着G的增大而增大；当G大到一定程度，不可避免的碰撞将使S减小；如果此时不加以控制，大量新帧和重传帧的出现，会使得G进一步剧增，系统陷于瘫痪，即S=0，D趋于无穷大。</a:t>
            </a:r>
            <a:endParaRPr sz="1800">
              <a:solidFill>
                <a:schemeClr val="tx2"/>
              </a:solidFill>
              <a:ea typeface="黑体" pitchFamily="2" charset="-122"/>
            </a:endParaRPr>
          </a:p>
        </p:txBody>
      </p:sp>
      <p:sp>
        <p:nvSpPr>
          <p:cNvPr id="106519" name=""/>
          <p:cNvSpPr/>
          <p:nvPr/>
        </p:nvSpPr>
        <p:spPr>
          <a:xfrm>
            <a:off x="381000" y="4876800"/>
            <a:ext cx="3200400" cy="1524000"/>
          </a:xfrm>
          <a:prstGeom prst="wedgeRoundRectCallout">
            <a:avLst>
              <a:gd name="adj1" fmla="val 12995"/>
              <a:gd name="adj2" fmla="val -99481"/>
              <a:gd name="adj3" fmla="val 16667"/>
            </a:avLst>
          </a:prstGeom>
          <a:solidFill>
            <a:srgbClr val="CCFFCC"/>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800">
                <a:solidFill>
                  <a:schemeClr val="tx2"/>
                </a:solidFill>
                <a:ea typeface="黑体" pitchFamily="2" charset="-122"/>
              </a:rPr>
              <a:t>当总业务量小于信道传输速率R（G小于 1）时，由于不发生碰撞或碰撞较少，此时S大约等于G。理想情况下（不发生碰撞），S = G 。</a:t>
            </a:r>
            <a:endParaRPr sz="1800">
              <a:solidFill>
                <a:schemeClr val="tx2"/>
              </a:solidFill>
              <a:ea typeface="黑体" pitchFamily="2" charset="-122"/>
            </a:endParaRPr>
          </a:p>
        </p:txBody>
      </p:sp>
      <p:sp>
        <p:nvSpPr>
          <p:cNvPr id="106542" name="Date Placeholder 4"/>
          <p:cNvSpPr>
            <a:spLocks noGrp="1"/>
          </p:cNvSpPr>
          <p:nvPr>
            <p:ph type="dt" sz="half" idx="3"/>
          </p:nvPr>
        </p:nvSpPr>
        <p:spPr/>
        <p:txBody>
          <a:bodyPr/>
          <a:lstStyle/>
          <a:p>
            <a:pPr lvl="0"/>
            <a:fld id="{F3238D7F-0BFB-4458-B3F2-714F4C332E16}" type="datetime1">
              <a:rPr kumimoji="0" sz="1400"/>
              <a:t>9/7/2024</a:t>
            </a:fld>
            <a:endParaRPr kumimoji="0" sz="1400"/>
          </a:p>
        </p:txBody>
      </p:sp>
      <p:sp>
        <p:nvSpPr>
          <p:cNvPr id="106543" name="Footer Placeholder 5"/>
          <p:cNvSpPr>
            <a:spLocks noGrp="1"/>
          </p:cNvSpPr>
          <p:nvPr>
            <p:ph type="ftr" sz="quarter" idx="4"/>
          </p:nvPr>
        </p:nvSpPr>
        <p:spPr/>
        <p:txBody>
          <a:bodyPr/>
          <a:lstStyle/>
          <a:p>
            <a:pPr lvl="0" algn="ctr"/>
            <a:fld id="{D010BD28-9C6B-4BAE-A50A-9FDD2AA306CD}" type="footer">
              <a:rPr kumimoji="0" sz="1400"/>
              <a:t/>
            </a:fld>
            <a:endParaRPr kumimoji="0" sz="1400"/>
          </a:p>
        </p:txBody>
      </p:sp>
      <p:sp>
        <p:nvSpPr>
          <p:cNvPr id="106544" name="TextBox 106543"/>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无线局域网媒体访问控制共27页，您现在浏览的是第8页!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06516"/>
                                        </p:tgtEl>
                                        <p:attrNameLst>
                                          <p:attrName>style.visibility</p:attrName>
                                        </p:attrNameLst>
                                      </p:cBhvr>
                                      <p:to>
                                        <p:strVal val="visible"/>
                                      </p:to>
                                    </p:set>
                                    <p:anim calcmode="lin" valueType="num">
                                      <p:cBhvr additive="base">
                                        <p:cTn id="7" dur="500" fill="hold"/>
                                        <p:tgtEl>
                                          <p:spTgt spid="106516"/>
                                        </p:tgtEl>
                                        <p:attrNameLst>
                                          <p:attrName>ppt_x</p:attrName>
                                        </p:attrNameLst>
                                      </p:cBhvr>
                                      <p:tavLst>
                                        <p:tav tm="0">
                                          <p:val>
                                            <p:strVal val="0-#ppt_w/2"/>
                                          </p:val>
                                        </p:tav>
                                        <p:tav tm="100000">
                                          <p:val>
                                            <p:strVal val="#ppt_x"/>
                                          </p:val>
                                        </p:tav>
                                      </p:tavLst>
                                    </p:anim>
                                    <p:anim calcmode="lin" valueType="num">
                                      <p:cBhvr additive="base">
                                        <p:cTn id="8" dur="500" fill="hold"/>
                                        <p:tgtEl>
                                          <p:spTgt spid="10651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06518"/>
                                        </p:tgtEl>
                                        <p:attrNameLst>
                                          <p:attrName>style.visibility</p:attrName>
                                        </p:attrNameLst>
                                      </p:cBhvr>
                                      <p:to>
                                        <p:strVal val="visible"/>
                                      </p:to>
                                    </p:set>
                                    <p:anim calcmode="lin" valueType="num">
                                      <p:cBhvr additive="base">
                                        <p:cTn id="12" dur="500" fill="hold"/>
                                        <p:tgtEl>
                                          <p:spTgt spid="106518"/>
                                        </p:tgtEl>
                                        <p:attrNameLst>
                                          <p:attrName>ppt_x</p:attrName>
                                        </p:attrNameLst>
                                      </p:cBhvr>
                                      <p:tavLst>
                                        <p:tav tm="0">
                                          <p:val>
                                            <p:strVal val="0-#ppt_w/2"/>
                                          </p:val>
                                        </p:tav>
                                        <p:tav tm="100000">
                                          <p:val>
                                            <p:strVal val="#ppt_x"/>
                                          </p:val>
                                        </p:tav>
                                      </p:tavLst>
                                    </p:anim>
                                    <p:anim calcmode="lin" valueType="num">
                                      <p:cBhvr additive="base">
                                        <p:cTn id="13" dur="500" fill="hold"/>
                                        <p:tgtEl>
                                          <p:spTgt spid="106518"/>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4" presetClass="entr" presetSubtype="16" dur="500" fill="hold" nodeType="clickEffect">
                                  <p:stCondLst>
                                    <p:cond delay="0"/>
                                  </p:stCondLst>
                                  <p:childTnLst>
                                    <p:set>
                                      <p:cBhvr additive="base">
                                        <p:cTn id="17" dur="1" fill="hold">
                                          <p:stCondLst>
                                            <p:cond delay="0"/>
                                          </p:stCondLst>
                                        </p:cTn>
                                        <p:tgtEl>
                                          <p:spTgt spid="106541"/>
                                        </p:tgtEl>
                                        <p:attrNameLst>
                                          <p:attrName>style.visibility</p:attrName>
                                        </p:attrNameLst>
                                      </p:cBhvr>
                                      <p:to>
                                        <p:strVal val="visible"/>
                                      </p:to>
                                    </p:set>
                                    <p:animEffect transition="in" filter="box(in)">
                                      <p:cBhvr additive="base">
                                        <p:cTn id="18" dur="500"/>
                                        <p:tgtEl>
                                          <p:spTgt spid="106541"/>
                                        </p:tgtEl>
                                      </p:cBhvr>
                                    </p:animEffect>
                                  </p:childTnLst>
                                </p:cTn>
                              </p:par>
                            </p:childTnLst>
                          </p:cTn>
                        </p:par>
                        <p:par>
                          <p:cTn id="19" fill="hold" nodeType="afterGroup">
                            <p:stCondLst>
                              <p:cond delay="500"/>
                            </p:stCondLst>
                            <p:childTnLst>
                              <p:par>
                                <p:cTn id="20" presetID="18" presetClass="entr" presetSubtype="12" dur="500" fill="hold" nodeType="afterEffect">
                                  <p:stCondLst>
                                    <p:cond delay="500"/>
                                  </p:stCondLst>
                                  <p:childTnLst>
                                    <p:set>
                                      <p:cBhvr additive="base">
                                        <p:cTn id="21" dur="1" fill="hold">
                                          <p:stCondLst>
                                            <p:cond delay="0"/>
                                          </p:stCondLst>
                                        </p:cTn>
                                        <p:tgtEl>
                                          <p:spTgt spid="106540"/>
                                        </p:tgtEl>
                                        <p:attrNameLst>
                                          <p:attrName>style.visibility</p:attrName>
                                        </p:attrNameLst>
                                      </p:cBhvr>
                                      <p:to>
                                        <p:strVal val="visible"/>
                                      </p:to>
                                    </p:set>
                                    <p:animEffect transition="in" filter="strips(downLeft)">
                                      <p:cBhvr additive="base">
                                        <p:cTn id="22" dur="500"/>
                                        <p:tgtEl>
                                          <p:spTgt spid="106540"/>
                                        </p:tgtEl>
                                      </p:cBhvr>
                                    </p:animEffect>
                                  </p:childTnLst>
                                </p:cTn>
                              </p:par>
                            </p:childTnLst>
                          </p:cTn>
                        </p:par>
                        <p:par>
                          <p:cTn id="23" fill="hold" nodeType="afterGroup">
                            <p:stCondLst>
                              <p:cond delay="1500"/>
                            </p:stCondLst>
                            <p:childTnLst>
                              <p:par>
                                <p:cTn id="24" presetID="2" presetClass="entr" presetSubtype="4" dur="500" fill="hold" grpId="3" nodeType="afterEffect">
                                  <p:stCondLst>
                                    <p:cond delay="1000"/>
                                  </p:stCondLst>
                                  <p:childTnLst>
                                    <p:set>
                                      <p:cBhvr additive="base">
                                        <p:cTn id="25" dur="1" fill="hold">
                                          <p:stCondLst>
                                            <p:cond delay="0"/>
                                          </p:stCondLst>
                                        </p:cTn>
                                        <p:tgtEl>
                                          <p:spTgt spid="106537"/>
                                        </p:tgtEl>
                                        <p:attrNameLst>
                                          <p:attrName>style.visibility</p:attrName>
                                        </p:attrNameLst>
                                      </p:cBhvr>
                                      <p:to>
                                        <p:strVal val="visible"/>
                                      </p:to>
                                    </p:set>
                                    <p:anim calcmode="lin" valueType="num">
                                      <p:cBhvr additive="base">
                                        <p:cTn id="26" dur="500" fill="hold"/>
                                        <p:tgtEl>
                                          <p:spTgt spid="106537"/>
                                        </p:tgtEl>
                                        <p:attrNameLst>
                                          <p:attrName>ppt_x</p:attrName>
                                        </p:attrNameLst>
                                      </p:cBhvr>
                                      <p:tavLst>
                                        <p:tav tm="0">
                                          <p:val>
                                            <p:strVal val="#ppt_x"/>
                                          </p:val>
                                        </p:tav>
                                        <p:tav tm="100000">
                                          <p:val>
                                            <p:strVal val="#ppt_x"/>
                                          </p:val>
                                        </p:tav>
                                      </p:tavLst>
                                    </p:anim>
                                    <p:anim calcmode="lin" valueType="num">
                                      <p:cBhvr additive="base">
                                        <p:cTn id="27" dur="500" fill="hold"/>
                                        <p:tgtEl>
                                          <p:spTgt spid="106537"/>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cond evt="onBegin" delay="0">
                          <p:tn val="27"/>
                        </p:cond>
                      </p:stCondLst>
                      <p:childTnLst>
                        <p:par>
                          <p:cTn id="29" fill="hold" nodeType="afterGroup">
                            <p:stCondLst>
                              <p:cond delay="0"/>
                            </p:stCondLst>
                            <p:childTnLst>
                              <p:par>
                                <p:cTn id="30" presetID="2" presetClass="entr" presetSubtype="4" dur="500" fill="hold" grpId="5" nodeType="clickEffect">
                                  <p:stCondLst>
                                    <p:cond delay="0"/>
                                  </p:stCondLst>
                                  <p:childTnLst>
                                    <p:set>
                                      <p:cBhvr additive="base">
                                        <p:cTn id="31" dur="1" fill="hold">
                                          <p:stCondLst>
                                            <p:cond delay="0"/>
                                          </p:stCondLst>
                                        </p:cTn>
                                        <p:tgtEl>
                                          <p:spTgt spid="106519"/>
                                        </p:tgtEl>
                                        <p:attrNameLst>
                                          <p:attrName>style.visibility</p:attrName>
                                        </p:attrNameLst>
                                      </p:cBhvr>
                                      <p:to>
                                        <p:strVal val="visible"/>
                                      </p:to>
                                    </p:set>
                                    <p:anim calcmode="lin" valueType="num">
                                      <p:cBhvr additive="base">
                                        <p:cTn id="32" dur="500" fill="hold"/>
                                        <p:tgtEl>
                                          <p:spTgt spid="106519"/>
                                        </p:tgtEl>
                                        <p:attrNameLst>
                                          <p:attrName>ppt_x</p:attrName>
                                        </p:attrNameLst>
                                      </p:cBhvr>
                                      <p:tavLst>
                                        <p:tav tm="0">
                                          <p:val>
                                            <p:strVal val="#ppt_x"/>
                                          </p:val>
                                        </p:tav>
                                        <p:tav tm="100000">
                                          <p:val>
                                            <p:strVal val="#ppt_x"/>
                                          </p:val>
                                        </p:tav>
                                      </p:tavLst>
                                    </p:anim>
                                    <p:anim calcmode="lin" valueType="num">
                                      <p:cBhvr additive="base">
                                        <p:cTn id="33" dur="500" fill="hold"/>
                                        <p:tgtEl>
                                          <p:spTgt spid="106519"/>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cond evt="onBegin" delay="0">
                          <p:tn val="33"/>
                        </p:cond>
                      </p:stCondLst>
                      <p:childTnLst>
                        <p:par>
                          <p:cTn id="35" fill="hold" nodeType="afterGroup">
                            <p:stCondLst>
                              <p:cond delay="0"/>
                            </p:stCondLst>
                            <p:childTnLst>
                              <p:par>
                                <p:cTn id="36" presetID="2" presetClass="entr" presetSubtype="2" dur="500" fill="hold" grpId="2" nodeType="clickEffect">
                                  <p:stCondLst>
                                    <p:cond delay="0"/>
                                  </p:stCondLst>
                                  <p:childTnLst>
                                    <p:set>
                                      <p:cBhvr additive="base">
                                        <p:cTn id="37" dur="1" fill="hold">
                                          <p:stCondLst>
                                            <p:cond delay="0"/>
                                          </p:stCondLst>
                                        </p:cTn>
                                        <p:tgtEl>
                                          <p:spTgt spid="106520"/>
                                        </p:tgtEl>
                                        <p:attrNameLst>
                                          <p:attrName>style.visibility</p:attrName>
                                        </p:attrNameLst>
                                      </p:cBhvr>
                                      <p:to>
                                        <p:strVal val="visible"/>
                                      </p:to>
                                    </p:set>
                                    <p:anim calcmode="lin" valueType="num">
                                      <p:cBhvr additive="base">
                                        <p:cTn id="38" dur="500" fill="hold"/>
                                        <p:tgtEl>
                                          <p:spTgt spid="106520"/>
                                        </p:tgtEl>
                                        <p:attrNameLst>
                                          <p:attrName>ppt_x</p:attrName>
                                        </p:attrNameLst>
                                      </p:cBhvr>
                                      <p:tavLst>
                                        <p:tav tm="0">
                                          <p:val>
                                            <p:strVal val="1+#ppt_w/2"/>
                                          </p:val>
                                        </p:tav>
                                        <p:tav tm="100000">
                                          <p:val>
                                            <p:strVal val="#ppt_x"/>
                                          </p:val>
                                        </p:tav>
                                      </p:tavLst>
                                    </p:anim>
                                    <p:anim calcmode="lin" valueType="num">
                                      <p:cBhvr additive="base">
                                        <p:cTn id="39" dur="500" fill="hold"/>
                                        <p:tgtEl>
                                          <p:spTgt spid="106520"/>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cond evt="onBegin" delay="0">
                          <p:tn val="39"/>
                        </p:cond>
                      </p:stCondLst>
                      <p:childTnLst>
                        <p:par>
                          <p:cTn id="41" fill="hold" nodeType="afterGroup">
                            <p:stCondLst>
                              <p:cond delay="0"/>
                            </p:stCondLst>
                            <p:childTnLst>
                              <p:par>
                                <p:cTn id="42" presetID="2" presetClass="entr" presetSubtype="4" dur="500" fill="hold" grpId="4" nodeType="clickEffect">
                                  <p:stCondLst>
                                    <p:cond delay="0"/>
                                  </p:stCondLst>
                                  <p:childTnLst>
                                    <p:set>
                                      <p:cBhvr additive="base">
                                        <p:cTn id="43" dur="1" fill="hold">
                                          <p:stCondLst>
                                            <p:cond delay="0"/>
                                          </p:stCondLst>
                                        </p:cTn>
                                        <p:tgtEl>
                                          <p:spTgt spid="106539"/>
                                        </p:tgtEl>
                                        <p:attrNameLst>
                                          <p:attrName>style.visibility</p:attrName>
                                        </p:attrNameLst>
                                      </p:cBhvr>
                                      <p:to>
                                        <p:strVal val="visible"/>
                                      </p:to>
                                    </p:set>
                                    <p:anim calcmode="lin" valueType="num">
                                      <p:cBhvr additive="base">
                                        <p:cTn id="44" dur="500" fill="hold"/>
                                        <p:tgtEl>
                                          <p:spTgt spid="106539"/>
                                        </p:tgtEl>
                                        <p:attrNameLst>
                                          <p:attrName>ppt_x</p:attrName>
                                        </p:attrNameLst>
                                      </p:cBhvr>
                                      <p:tavLst>
                                        <p:tav tm="0">
                                          <p:val>
                                            <p:strVal val="#ppt_x"/>
                                          </p:val>
                                        </p:tav>
                                        <p:tav tm="100000">
                                          <p:val>
                                            <p:strVal val="#ppt_x"/>
                                          </p:val>
                                        </p:tav>
                                      </p:tavLst>
                                    </p:anim>
                                    <p:anim calcmode="lin" valueType="num">
                                      <p:cBhvr additive="base">
                                        <p:cTn id="45" dur="500" fill="hold"/>
                                        <p:tgtEl>
                                          <p:spTgt spid="1065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16" grpId="0"/>
      <p:bldP spid="106518" grpId="1"/>
      <p:bldP spid="106520" grpId="2"/>
      <p:bldP spid="106537" grpId="3"/>
      <p:bldP spid="106539" grpId="4"/>
      <p:bldP spid="106519" grpId="5"/>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7541" name=""/>
          <p:cNvSpPr/>
          <p:nvPr/>
        </p:nvSpPr>
        <p:spPr>
          <a:xfrm>
            <a:off x="533400" y="776288"/>
            <a:ext cx="67818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4.3典型的时分多址接入MAC协议与性能</a:t>
            </a:r>
            <a:endParaRPr sz="2800" b="1">
              <a:solidFill>
                <a:srgbClr val="000099"/>
              </a:solidFill>
              <a:ea typeface="黑体" pitchFamily="2" charset="-122"/>
            </a:endParaRPr>
          </a:p>
        </p:txBody>
      </p:sp>
      <p:sp>
        <p:nvSpPr>
          <p:cNvPr id="107542" name=""/>
          <p:cNvSpPr/>
          <p:nvPr/>
        </p:nvSpPr>
        <p:spPr>
          <a:xfrm>
            <a:off x="533400" y="1385888"/>
            <a:ext cx="60198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4.3.1 多址接入MAC协议的分类</a:t>
            </a:r>
            <a:endParaRPr sz="2800" b="1">
              <a:solidFill>
                <a:srgbClr val="663300"/>
              </a:solidFill>
              <a:ea typeface="黑体" pitchFamily="2" charset="-122"/>
            </a:endParaRPr>
          </a:p>
        </p:txBody>
      </p:sp>
      <p:grpSp>
        <p:nvGrpSpPr>
          <p:cNvPr id="107566" name=""/>
          <p:cNvGrpSpPr/>
          <p:nvPr/>
        </p:nvGrpSpPr>
        <p:grpSpPr>
          <a:xfrm>
            <a:off x="838200" y="2362200"/>
            <a:ext cx="7467600" cy="3565525"/>
            <a:chOff x="528" y="1402"/>
            <a:chExt cx="4704" cy="2246"/>
          </a:xfrm>
        </p:grpSpPr>
        <p:sp>
          <p:nvSpPr>
            <p:cNvPr id="107544" name=""/>
            <p:cNvSpPr/>
            <p:nvPr/>
          </p:nvSpPr>
          <p:spPr>
            <a:xfrm>
              <a:off x="2308" y="1402"/>
              <a:ext cx="1271" cy="259"/>
            </a:xfrm>
            <a:prstGeom prst="rect">
              <a:avLst/>
            </a:prstGeom>
            <a:solidFill>
              <a:srgbClr val="FFFFCC"/>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时分多址接入协议</a:t>
              </a:r>
              <a:endParaRPr kumimoji="0" sz="1600" b="1">
                <a:solidFill>
                  <a:srgbClr val="000099"/>
                </a:solidFill>
                <a:ea typeface="黑体" pitchFamily="2" charset="-122"/>
              </a:endParaRPr>
            </a:p>
          </p:txBody>
        </p:sp>
        <p:sp>
          <p:nvSpPr>
            <p:cNvPr id="107545" name=""/>
            <p:cNvSpPr/>
            <p:nvPr/>
          </p:nvSpPr>
          <p:spPr>
            <a:xfrm>
              <a:off x="1037" y="1834"/>
              <a:ext cx="1525" cy="259"/>
            </a:xfrm>
            <a:prstGeom prst="rect">
              <a:avLst/>
            </a:prstGeom>
            <a:solidFill>
              <a:srgbClr val="FF9999"/>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同步时分多址接入协议</a:t>
              </a:r>
              <a:endParaRPr kumimoji="0" sz="1600" b="1">
                <a:solidFill>
                  <a:srgbClr val="000099"/>
                </a:solidFill>
                <a:ea typeface="黑体" pitchFamily="2" charset="-122"/>
              </a:endParaRPr>
            </a:p>
          </p:txBody>
        </p:sp>
        <p:sp>
          <p:nvSpPr>
            <p:cNvPr id="107546" name=""/>
            <p:cNvSpPr/>
            <p:nvPr/>
          </p:nvSpPr>
          <p:spPr>
            <a:xfrm>
              <a:off x="3325" y="1834"/>
              <a:ext cx="1526" cy="259"/>
            </a:xfrm>
            <a:prstGeom prst="rect">
              <a:avLst/>
            </a:prstGeom>
            <a:solidFill>
              <a:srgbClr val="FFCC99"/>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异步时分多址接入协议</a:t>
              </a:r>
              <a:endParaRPr kumimoji="0" sz="1600" b="1">
                <a:solidFill>
                  <a:srgbClr val="000099"/>
                </a:solidFill>
                <a:ea typeface="黑体" pitchFamily="2" charset="-122"/>
              </a:endParaRPr>
            </a:p>
          </p:txBody>
        </p:sp>
        <p:cxnSp>
          <p:nvCxnSpPr>
            <p:cNvPr id="107547" name=""/>
            <p:cNvCxnSpPr/>
            <p:nvPr/>
          </p:nvCxnSpPr>
          <p:spPr>
            <a:xfrm flipV="1">
              <a:off x="2308" y="1661"/>
              <a:ext cx="381" cy="173"/>
            </a:xfrm>
            <a:prstGeom prst="line">
              <a:avLst/>
            </a:prstGeom>
            <a:noFill/>
            <a:ln>
              <a:solidFill>
                <a:prstClr val="black"/>
              </a:solidFill>
              <a:miter lim="800000"/>
            </a:ln>
          </p:spPr>
        </p:cxnSp>
        <p:cxnSp>
          <p:nvCxnSpPr>
            <p:cNvPr id="107548" name=""/>
            <p:cNvCxnSpPr/>
            <p:nvPr/>
          </p:nvCxnSpPr>
          <p:spPr>
            <a:xfrm>
              <a:off x="3198" y="1661"/>
              <a:ext cx="381" cy="173"/>
            </a:xfrm>
            <a:prstGeom prst="line">
              <a:avLst/>
            </a:prstGeom>
            <a:noFill/>
            <a:ln>
              <a:solidFill>
                <a:prstClr val="black"/>
              </a:solidFill>
              <a:miter lim="800000"/>
            </a:ln>
          </p:spPr>
        </p:cxnSp>
        <p:sp>
          <p:nvSpPr>
            <p:cNvPr id="107549" name=""/>
            <p:cNvSpPr/>
            <p:nvPr/>
          </p:nvSpPr>
          <p:spPr>
            <a:xfrm>
              <a:off x="2181" y="2352"/>
              <a:ext cx="1398" cy="1296"/>
            </a:xfrm>
            <a:prstGeom prst="rect">
              <a:avLst/>
            </a:prstGeom>
            <a:solidFill>
              <a:srgbClr val="CCFFCC"/>
            </a:solidFill>
            <a:ln>
              <a:solidFill>
                <a:prstClr val="black"/>
              </a:solidFill>
              <a:prstDash val="sysDot"/>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随机竞争方式</a:t>
              </a:r>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r>
                <a:rPr kumimoji="0" sz="1600" b="1">
                  <a:solidFill>
                    <a:srgbClr val="000099"/>
                  </a:solidFill>
                  <a:ea typeface="黑体" pitchFamily="2" charset="-122"/>
                </a:rPr>
                <a:t>              ……</a:t>
              </a:r>
              <a:endParaRPr kumimoji="0" sz="1600" b="1">
                <a:solidFill>
                  <a:srgbClr val="000099"/>
                </a:solidFill>
                <a:ea typeface="黑体" pitchFamily="2" charset="-122"/>
              </a:endParaRPr>
            </a:p>
          </p:txBody>
        </p:sp>
        <p:sp>
          <p:nvSpPr>
            <p:cNvPr id="107550" name=""/>
            <p:cNvSpPr/>
            <p:nvPr/>
          </p:nvSpPr>
          <p:spPr>
            <a:xfrm>
              <a:off x="528" y="2352"/>
              <a:ext cx="1398" cy="1296"/>
            </a:xfrm>
            <a:prstGeom prst="rect">
              <a:avLst/>
            </a:prstGeom>
            <a:solidFill>
              <a:srgbClr val="FFCCFF"/>
            </a:solidFill>
            <a:ln>
              <a:solidFill>
                <a:prstClr val="black"/>
              </a:solidFill>
              <a:prstDash val="sysDot"/>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固定分配方式</a:t>
              </a:r>
              <a:endParaRPr kumimoji="0" sz="1600" b="1">
                <a:solidFill>
                  <a:srgbClr val="000099"/>
                </a:solidFill>
                <a:ea typeface="黑体" pitchFamily="2" charset="-122"/>
              </a:endParaRPr>
            </a:p>
          </p:txBody>
        </p:sp>
        <p:sp>
          <p:nvSpPr>
            <p:cNvPr id="107551" name=""/>
            <p:cNvSpPr/>
            <p:nvPr/>
          </p:nvSpPr>
          <p:spPr>
            <a:xfrm>
              <a:off x="3834" y="2352"/>
              <a:ext cx="1398" cy="1296"/>
            </a:xfrm>
            <a:prstGeom prst="rect">
              <a:avLst/>
            </a:prstGeom>
            <a:solidFill>
              <a:srgbClr val="CCFFFF"/>
            </a:solidFill>
            <a:ln>
              <a:solidFill>
                <a:prstClr val="black"/>
              </a:solidFill>
              <a:prstDash val="sysDot"/>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按需分配方式</a:t>
              </a:r>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endParaRPr kumimoji="0" sz="1600" b="1">
                <a:solidFill>
                  <a:srgbClr val="000099"/>
                </a:solidFill>
                <a:ea typeface="黑体" pitchFamily="2" charset="-122"/>
              </a:endParaRPr>
            </a:p>
            <a:p>
              <a:pPr lvl="0" algn="just" eaLnBrk="0" hangingPunct="0"/>
              <a:r>
                <a:rPr kumimoji="0" sz="1600" b="1">
                  <a:solidFill>
                    <a:srgbClr val="000099"/>
                  </a:solidFill>
                  <a:ea typeface="黑体" pitchFamily="2" charset="-122"/>
                </a:rPr>
                <a:t>   </a:t>
              </a:r>
              <a:endParaRPr kumimoji="0" sz="1600" b="1">
                <a:solidFill>
                  <a:srgbClr val="000099"/>
                </a:solidFill>
                <a:ea typeface="黑体" pitchFamily="2" charset="-122"/>
              </a:endParaRPr>
            </a:p>
            <a:p>
              <a:pPr lvl="0" algn="just" eaLnBrk="0" hangingPunct="0"/>
              <a:r>
                <a:rPr kumimoji="0" sz="1600" b="1">
                  <a:solidFill>
                    <a:srgbClr val="000099"/>
                  </a:solidFill>
                  <a:ea typeface="黑体" pitchFamily="2" charset="-122"/>
                </a:rPr>
                <a:t>               ……</a:t>
              </a:r>
              <a:endParaRPr kumimoji="0" sz="1600" b="1">
                <a:solidFill>
                  <a:srgbClr val="000099"/>
                </a:solidFill>
                <a:ea typeface="黑体" pitchFamily="2" charset="-122"/>
              </a:endParaRPr>
            </a:p>
            <a:p>
              <a:pPr lvl="0" algn="just" eaLnBrk="0" hangingPunct="0"/>
              <a:r>
                <a:rPr kumimoji="0" sz="1600" b="1">
                  <a:solidFill>
                    <a:srgbClr val="000099"/>
                  </a:solidFill>
                  <a:ea typeface="黑体" pitchFamily="2" charset="-122"/>
                </a:rPr>
                <a:t>     </a:t>
              </a:r>
              <a:endParaRPr kumimoji="0" sz="1600" b="1">
                <a:solidFill>
                  <a:srgbClr val="000099"/>
                </a:solidFill>
                <a:ea typeface="黑体" pitchFamily="2" charset="-122"/>
              </a:endParaRPr>
            </a:p>
          </p:txBody>
        </p:sp>
        <p:cxnSp>
          <p:nvCxnSpPr>
            <p:cNvPr id="107552" name=""/>
            <p:cNvCxnSpPr/>
            <p:nvPr/>
          </p:nvCxnSpPr>
          <p:spPr>
            <a:xfrm flipH="1">
              <a:off x="1291" y="2093"/>
              <a:ext cx="508" cy="259"/>
            </a:xfrm>
            <a:prstGeom prst="line">
              <a:avLst/>
            </a:prstGeom>
            <a:noFill/>
            <a:ln>
              <a:solidFill>
                <a:prstClr val="black"/>
              </a:solidFill>
              <a:miter lim="800000"/>
            </a:ln>
          </p:spPr>
        </p:cxnSp>
        <p:cxnSp>
          <p:nvCxnSpPr>
            <p:cNvPr id="107553" name=""/>
            <p:cNvCxnSpPr/>
            <p:nvPr/>
          </p:nvCxnSpPr>
          <p:spPr>
            <a:xfrm flipH="1">
              <a:off x="3198" y="2093"/>
              <a:ext cx="636" cy="259"/>
            </a:xfrm>
            <a:prstGeom prst="line">
              <a:avLst/>
            </a:prstGeom>
            <a:noFill/>
            <a:ln>
              <a:solidFill>
                <a:prstClr val="black"/>
              </a:solidFill>
              <a:miter lim="800000"/>
            </a:ln>
          </p:spPr>
        </p:cxnSp>
        <p:cxnSp>
          <p:nvCxnSpPr>
            <p:cNvPr id="107554" name=""/>
            <p:cNvCxnSpPr/>
            <p:nvPr/>
          </p:nvCxnSpPr>
          <p:spPr>
            <a:xfrm>
              <a:off x="4215" y="2093"/>
              <a:ext cx="508" cy="259"/>
            </a:xfrm>
            <a:prstGeom prst="line">
              <a:avLst/>
            </a:prstGeom>
            <a:noFill/>
            <a:ln>
              <a:solidFill>
                <a:prstClr val="black"/>
              </a:solidFill>
              <a:miter lim="800000"/>
            </a:ln>
          </p:spPr>
        </p:cxnSp>
        <p:sp>
          <p:nvSpPr>
            <p:cNvPr id="107555" name=""/>
            <p:cNvSpPr/>
            <p:nvPr/>
          </p:nvSpPr>
          <p:spPr>
            <a:xfrm>
              <a:off x="782" y="2573"/>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TDMA</a:t>
              </a:r>
              <a:endParaRPr kumimoji="0" sz="1600" b="1">
                <a:solidFill>
                  <a:srgbClr val="000099"/>
                </a:solidFill>
                <a:ea typeface="黑体" pitchFamily="2" charset="-122"/>
              </a:endParaRPr>
            </a:p>
          </p:txBody>
        </p:sp>
        <p:sp>
          <p:nvSpPr>
            <p:cNvPr id="107556" name=""/>
            <p:cNvSpPr/>
            <p:nvPr/>
          </p:nvSpPr>
          <p:spPr>
            <a:xfrm>
              <a:off x="2435" y="2573"/>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ALOHA</a:t>
              </a:r>
              <a:endParaRPr kumimoji="0" sz="1600" b="1">
                <a:solidFill>
                  <a:srgbClr val="000099"/>
                </a:solidFill>
                <a:ea typeface="黑体" pitchFamily="2" charset="-122"/>
              </a:endParaRPr>
            </a:p>
          </p:txBody>
        </p:sp>
        <p:sp>
          <p:nvSpPr>
            <p:cNvPr id="107557" name=""/>
            <p:cNvSpPr/>
            <p:nvPr/>
          </p:nvSpPr>
          <p:spPr>
            <a:xfrm>
              <a:off x="2435" y="2813"/>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FF0000"/>
                  </a:solidFill>
                  <a:ea typeface="黑体" pitchFamily="2" charset="-122"/>
                </a:rPr>
                <a:t>CSMA</a:t>
              </a:r>
              <a:endParaRPr kumimoji="0" sz="1600" b="1">
                <a:solidFill>
                  <a:srgbClr val="FF0000"/>
                </a:solidFill>
                <a:ea typeface="黑体" pitchFamily="2" charset="-122"/>
              </a:endParaRPr>
            </a:p>
          </p:txBody>
        </p:sp>
        <p:cxnSp>
          <p:nvCxnSpPr>
            <p:cNvPr id="107558" name=""/>
            <p:cNvCxnSpPr/>
            <p:nvPr/>
          </p:nvCxnSpPr>
          <p:spPr>
            <a:xfrm flipH="1">
              <a:off x="2435" y="2957"/>
              <a:ext cx="0" cy="432"/>
            </a:xfrm>
            <a:prstGeom prst="line">
              <a:avLst/>
            </a:prstGeom>
            <a:noFill/>
            <a:ln>
              <a:solidFill>
                <a:prstClr val="black"/>
              </a:solidFill>
              <a:miter lim="800000"/>
            </a:ln>
          </p:spPr>
        </p:cxnSp>
        <p:cxnSp>
          <p:nvCxnSpPr>
            <p:cNvPr id="107559" name=""/>
            <p:cNvCxnSpPr/>
            <p:nvPr/>
          </p:nvCxnSpPr>
          <p:spPr>
            <a:xfrm flipH="1">
              <a:off x="3325" y="2957"/>
              <a:ext cx="0" cy="432"/>
            </a:xfrm>
            <a:prstGeom prst="line">
              <a:avLst/>
            </a:prstGeom>
            <a:noFill/>
            <a:ln>
              <a:solidFill>
                <a:prstClr val="black"/>
              </a:solidFill>
              <a:miter lim="800000"/>
            </a:ln>
          </p:spPr>
        </p:cxnSp>
        <p:sp>
          <p:nvSpPr>
            <p:cNvPr id="107560" name=""/>
            <p:cNvSpPr/>
            <p:nvPr/>
          </p:nvSpPr>
          <p:spPr>
            <a:xfrm>
              <a:off x="4088" y="2832"/>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FF0000"/>
                  </a:solidFill>
                  <a:ea typeface="黑体" pitchFamily="2" charset="-122"/>
                </a:rPr>
                <a:t>Polling</a:t>
              </a:r>
              <a:endParaRPr kumimoji="0" sz="1600" b="1">
                <a:solidFill>
                  <a:srgbClr val="FF0000"/>
                </a:solidFill>
                <a:ea typeface="黑体" pitchFamily="2" charset="-122"/>
              </a:endParaRPr>
            </a:p>
          </p:txBody>
        </p:sp>
        <p:sp>
          <p:nvSpPr>
            <p:cNvPr id="107561" name=""/>
            <p:cNvSpPr/>
            <p:nvPr/>
          </p:nvSpPr>
          <p:spPr>
            <a:xfrm>
              <a:off x="4088" y="3072"/>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Token</a:t>
              </a:r>
              <a:endParaRPr kumimoji="0" sz="1600" b="1">
                <a:solidFill>
                  <a:srgbClr val="000099"/>
                </a:solidFill>
                <a:ea typeface="黑体" pitchFamily="2" charset="-122"/>
              </a:endParaRPr>
            </a:p>
          </p:txBody>
        </p:sp>
        <p:sp>
          <p:nvSpPr>
            <p:cNvPr id="107562" name=""/>
            <p:cNvSpPr/>
            <p:nvPr/>
          </p:nvSpPr>
          <p:spPr>
            <a:xfrm>
              <a:off x="4088" y="2573"/>
              <a:ext cx="890" cy="259"/>
            </a:xfrm>
            <a:prstGeom prst="rect">
              <a:avLst/>
            </a:prstGeom>
            <a:solidFill>
              <a:srgbClr val="CCFFFF"/>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000099"/>
                  </a:solidFill>
                  <a:ea typeface="黑体" pitchFamily="2" charset="-122"/>
                </a:rPr>
                <a:t>Bit-Map</a:t>
              </a:r>
              <a:endParaRPr kumimoji="0" sz="1600" b="1">
                <a:solidFill>
                  <a:srgbClr val="000099"/>
                </a:solidFill>
                <a:ea typeface="黑体" pitchFamily="2" charset="-122"/>
              </a:endParaRPr>
            </a:p>
          </p:txBody>
        </p:sp>
        <p:cxnSp>
          <p:nvCxnSpPr>
            <p:cNvPr id="107563" name=""/>
            <p:cNvCxnSpPr/>
            <p:nvPr/>
          </p:nvCxnSpPr>
          <p:spPr>
            <a:xfrm flipH="1">
              <a:off x="4088" y="3216"/>
              <a:ext cx="0" cy="173"/>
            </a:xfrm>
            <a:prstGeom prst="line">
              <a:avLst/>
            </a:prstGeom>
            <a:noFill/>
            <a:ln>
              <a:solidFill>
                <a:prstClr val="black"/>
              </a:solidFill>
              <a:miter lim="800000"/>
            </a:ln>
          </p:spPr>
        </p:cxnSp>
        <p:cxnSp>
          <p:nvCxnSpPr>
            <p:cNvPr id="107564" name=""/>
            <p:cNvCxnSpPr/>
            <p:nvPr/>
          </p:nvCxnSpPr>
          <p:spPr>
            <a:xfrm flipH="1">
              <a:off x="4978" y="3216"/>
              <a:ext cx="0" cy="173"/>
            </a:xfrm>
            <a:prstGeom prst="line">
              <a:avLst/>
            </a:prstGeom>
            <a:noFill/>
            <a:ln>
              <a:solidFill>
                <a:prstClr val="black"/>
              </a:solidFill>
              <a:miter lim="800000"/>
            </a:ln>
          </p:spPr>
        </p:cxnSp>
      </p:grpSp>
      <p:sp>
        <p:nvSpPr>
          <p:cNvPr id="107567" name=""/>
          <p:cNvSpPr/>
          <p:nvPr/>
        </p:nvSpPr>
        <p:spPr>
          <a:xfrm>
            <a:off x="1812925" y="5943600"/>
            <a:ext cx="5735638" cy="4572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图4.4 时间分割多址接入MAC协议的划分</a:t>
            </a:r>
            <a:r>
              <a:rPr>
                <a:ea typeface="黑体" pitchFamily="2" charset="-122"/>
              </a:rPr>
              <a:t> </a:t>
            </a:r>
            <a:endParaRPr>
              <a:ea typeface="黑体" pitchFamily="2" charset="-122"/>
            </a:endParaRPr>
          </a:p>
        </p:txBody>
      </p:sp>
      <p:sp>
        <p:nvSpPr>
          <p:cNvPr id="107568" name=""/>
          <p:cNvSpPr/>
          <p:nvPr/>
        </p:nvSpPr>
        <p:spPr>
          <a:xfrm>
            <a:off x="381000" y="762000"/>
            <a:ext cx="3276600" cy="2895600"/>
          </a:xfrm>
          <a:prstGeom prst="wedgeRoundRectCallout">
            <a:avLst>
              <a:gd name="adj1" fmla="val 48597"/>
              <a:gd name="adj2" fmla="val 65569"/>
              <a:gd name="adj3" fmla="val 16667"/>
            </a:avLst>
          </a:prstGeom>
          <a:solidFill>
            <a:srgbClr val="FFFFCC"/>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a:r>
              <a:rPr sz="1600">
                <a:solidFill>
                  <a:schemeClr val="tx2"/>
                </a:solidFill>
                <a:ea typeface="黑体" pitchFamily="2" charset="-122"/>
              </a:rPr>
              <a:t>随机竞争方式MAC协议使用广播信道，连接在广播信道上的任一站点在需要发送信息时，要以某种方式竞争信道的使用权，一旦得到使用权便将信息（数据帧）发送出去。所有站点都能收到这一信息，如果某站发现该信息是发给自己的，便存贮并处理，否则丢弃。这种随机竞争方式的典型协议有ALOHA协议、CSMA协议等</a:t>
            </a:r>
            <a:r>
              <a:rPr sz="1600">
                <a:solidFill>
                  <a:schemeClr val="tx2"/>
                </a:solidFill>
                <a:latin typeface="宋体" pitchFamily="2" charset="-122"/>
              </a:rPr>
              <a:t>。</a:t>
            </a:r>
            <a:r>
              <a:rPr sz="1600">
                <a:solidFill>
                  <a:schemeClr val="tx2"/>
                </a:solidFill>
                <a:ea typeface="黑体" pitchFamily="2" charset="-122"/>
              </a:rPr>
              <a:t> </a:t>
            </a:r>
            <a:endParaRPr sz="1600">
              <a:solidFill>
                <a:schemeClr val="tx2"/>
              </a:solidFill>
              <a:ea typeface="黑体" pitchFamily="2" charset="-122"/>
            </a:endParaRPr>
          </a:p>
        </p:txBody>
      </p:sp>
      <p:sp>
        <p:nvSpPr>
          <p:cNvPr id="107569" name=""/>
          <p:cNvSpPr/>
          <p:nvPr/>
        </p:nvSpPr>
        <p:spPr>
          <a:xfrm>
            <a:off x="3810000" y="762000"/>
            <a:ext cx="4800600" cy="2362200"/>
          </a:xfrm>
          <a:prstGeom prst="wedgeRoundRectCallout">
            <a:avLst>
              <a:gd name="adj1" fmla="val 12333"/>
              <a:gd name="adj2" fmla="val 87569"/>
              <a:gd name="adj3" fmla="val 16667"/>
            </a:avLst>
          </a:prstGeom>
          <a:solidFill>
            <a:srgbClr val="FFFFCC"/>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a:r>
              <a:rPr sz="1600">
                <a:solidFill>
                  <a:schemeClr val="tx2"/>
                </a:solidFill>
                <a:ea typeface="黑体" pitchFamily="2" charset="-122"/>
              </a:rPr>
              <a:t>按需分配方式MAC协议中，网络各站以轮询或预约的方式获得信道使用权。例如在轮询方式中，网络按某种循环顺序询问各站是否有信息发送，被询问站如有待发信息，则立即发送出去，否则（通知）网络转向询问下一个站点。轮询方式控制有集中控制（该中心站对各站依次点名称为轮询，如Polling协议）和分布控制（各站依一定规则传递信道使用权，又称为令牌方式，如token passing bus协议）两种。</a:t>
            </a:r>
            <a:endParaRPr sz="1600">
              <a:solidFill>
                <a:schemeClr val="tx2"/>
              </a:solidFill>
              <a:ea typeface="黑体" pitchFamily="2" charset="-122"/>
            </a:endParaRPr>
          </a:p>
        </p:txBody>
      </p:sp>
      <p:sp>
        <p:nvSpPr>
          <p:cNvPr id="107570" name="Date Placeholder 3"/>
          <p:cNvSpPr>
            <a:spLocks noGrp="1"/>
          </p:cNvSpPr>
          <p:nvPr>
            <p:ph type="dt" sz="half" idx="2"/>
          </p:nvPr>
        </p:nvSpPr>
        <p:spPr/>
        <p:txBody>
          <a:bodyPr/>
          <a:lstStyle/>
          <a:p>
            <a:pPr lvl="0"/>
            <a:fld id="{F3F295DA-ABFE-4977-9F31-86797C79408B}" type="datetime1">
              <a:rPr kumimoji="0" sz="1400"/>
              <a:t>9/7/2024</a:t>
            </a:fld>
            <a:endParaRPr kumimoji="0" sz="1400"/>
          </a:p>
        </p:txBody>
      </p:sp>
      <p:sp>
        <p:nvSpPr>
          <p:cNvPr id="107571" name="Footer Placeholder 4"/>
          <p:cNvSpPr>
            <a:spLocks noGrp="1"/>
          </p:cNvSpPr>
          <p:nvPr>
            <p:ph type="ftr" sz="quarter" idx="3"/>
          </p:nvPr>
        </p:nvSpPr>
        <p:spPr/>
        <p:txBody>
          <a:bodyPr/>
          <a:lstStyle/>
          <a:p>
            <a:pPr lvl="0" algn="ctr"/>
            <a:fld id="{ADA10BE9-4631-4E1F-8730-6BDF8DF47DDE}" type="footer">
              <a:rPr kumimoji="0" sz="1400"/>
              <a:t/>
            </a:fld>
            <a:endParaRPr kumimoji="0" sz="1400"/>
          </a:p>
        </p:txBody>
      </p:sp>
      <p:sp>
        <p:nvSpPr>
          <p:cNvPr id="107572" name="TextBox 107571"/>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无线局域网媒体访问控制共27页，您现在浏览的是第9页!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07541"/>
                                        </p:tgtEl>
                                        <p:attrNameLst>
                                          <p:attrName>style.visibility</p:attrName>
                                        </p:attrNameLst>
                                      </p:cBhvr>
                                      <p:to>
                                        <p:strVal val="visible"/>
                                      </p:to>
                                    </p:set>
                                    <p:anim calcmode="lin" valueType="num">
                                      <p:cBhvr additive="base">
                                        <p:cTn id="7" dur="500" fill="hold"/>
                                        <p:tgtEl>
                                          <p:spTgt spid="107541"/>
                                        </p:tgtEl>
                                        <p:attrNameLst>
                                          <p:attrName>ppt_x</p:attrName>
                                        </p:attrNameLst>
                                      </p:cBhvr>
                                      <p:tavLst>
                                        <p:tav tm="0">
                                          <p:val>
                                            <p:strVal val="0-#ppt_w/2"/>
                                          </p:val>
                                        </p:tav>
                                        <p:tav tm="100000">
                                          <p:val>
                                            <p:strVal val="#ppt_x"/>
                                          </p:val>
                                        </p:tav>
                                      </p:tavLst>
                                    </p:anim>
                                    <p:anim calcmode="lin" valueType="num">
                                      <p:cBhvr additive="base">
                                        <p:cTn id="8" dur="500" fill="hold"/>
                                        <p:tgtEl>
                                          <p:spTgt spid="10754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07542"/>
                                        </p:tgtEl>
                                        <p:attrNameLst>
                                          <p:attrName>style.visibility</p:attrName>
                                        </p:attrNameLst>
                                      </p:cBhvr>
                                      <p:to>
                                        <p:strVal val="visible"/>
                                      </p:to>
                                    </p:set>
                                    <p:anim calcmode="lin" valueType="num">
                                      <p:cBhvr additive="base">
                                        <p:cTn id="12" dur="500" fill="hold"/>
                                        <p:tgtEl>
                                          <p:spTgt spid="107542"/>
                                        </p:tgtEl>
                                        <p:attrNameLst>
                                          <p:attrName>ppt_x</p:attrName>
                                        </p:attrNameLst>
                                      </p:cBhvr>
                                      <p:tavLst>
                                        <p:tav tm="0">
                                          <p:val>
                                            <p:strVal val="0-#ppt_w/2"/>
                                          </p:val>
                                        </p:tav>
                                        <p:tav tm="100000">
                                          <p:val>
                                            <p:strVal val="#ppt_x"/>
                                          </p:val>
                                        </p:tav>
                                      </p:tavLst>
                                    </p:anim>
                                    <p:anim calcmode="lin" valueType="num">
                                      <p:cBhvr additive="base">
                                        <p:cTn id="13" dur="500" fill="hold"/>
                                        <p:tgtEl>
                                          <p:spTgt spid="10754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18" presetClass="entr" presetSubtype="12" dur="500" fill="hold" nodeType="clickEffect">
                                  <p:stCondLst>
                                    <p:cond delay="0"/>
                                  </p:stCondLst>
                                  <p:childTnLst>
                                    <p:set>
                                      <p:cBhvr additive="base">
                                        <p:cTn id="17" dur="1" fill="hold">
                                          <p:stCondLst>
                                            <p:cond delay="0"/>
                                          </p:stCondLst>
                                        </p:cTn>
                                        <p:tgtEl>
                                          <p:spTgt spid="107566"/>
                                        </p:tgtEl>
                                        <p:attrNameLst>
                                          <p:attrName>style.visibility</p:attrName>
                                        </p:attrNameLst>
                                      </p:cBhvr>
                                      <p:to>
                                        <p:strVal val="visible"/>
                                      </p:to>
                                    </p:set>
                                    <p:animEffect transition="in" filter="strips(downLeft)">
                                      <p:cBhvr additive="base">
                                        <p:cTn id="18" dur="500"/>
                                        <p:tgtEl>
                                          <p:spTgt spid="107566"/>
                                        </p:tgtEl>
                                      </p:cBhvr>
                                    </p:animEffect>
                                  </p:childTnLst>
                                </p:cTn>
                              </p:par>
                            </p:childTnLst>
                          </p:cTn>
                        </p:par>
                        <p:par>
                          <p:cTn id="19" fill="hold" nodeType="afterGroup">
                            <p:stCondLst>
                              <p:cond delay="500"/>
                            </p:stCondLst>
                            <p:childTnLst>
                              <p:par>
                                <p:cTn id="20" presetID="2" presetClass="entr" presetSubtype="4" dur="500" fill="hold" grpId="2" nodeType="afterEffect">
                                  <p:stCondLst>
                                    <p:cond delay="500"/>
                                  </p:stCondLst>
                                  <p:childTnLst>
                                    <p:set>
                                      <p:cBhvr additive="base">
                                        <p:cTn id="21" dur="1" fill="hold">
                                          <p:stCondLst>
                                            <p:cond delay="0"/>
                                          </p:stCondLst>
                                        </p:cTn>
                                        <p:tgtEl>
                                          <p:spTgt spid="107567"/>
                                        </p:tgtEl>
                                        <p:attrNameLst>
                                          <p:attrName>style.visibility</p:attrName>
                                        </p:attrNameLst>
                                      </p:cBhvr>
                                      <p:to>
                                        <p:strVal val="visible"/>
                                      </p:to>
                                    </p:set>
                                    <p:anim calcmode="lin" valueType="num">
                                      <p:cBhvr additive="base">
                                        <p:cTn id="22" dur="500" fill="hold"/>
                                        <p:tgtEl>
                                          <p:spTgt spid="107567"/>
                                        </p:tgtEl>
                                        <p:attrNameLst>
                                          <p:attrName>ppt_x</p:attrName>
                                        </p:attrNameLst>
                                      </p:cBhvr>
                                      <p:tavLst>
                                        <p:tav tm="0">
                                          <p:val>
                                            <p:strVal val="#ppt_x"/>
                                          </p:val>
                                        </p:tav>
                                        <p:tav tm="100000">
                                          <p:val>
                                            <p:strVal val="#ppt_x"/>
                                          </p:val>
                                        </p:tav>
                                      </p:tavLst>
                                    </p:anim>
                                    <p:anim calcmode="lin" valueType="num">
                                      <p:cBhvr additive="base">
                                        <p:cTn id="23" dur="500" fill="hold"/>
                                        <p:tgtEl>
                                          <p:spTgt spid="107567"/>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cond evt="onBegin" delay="0">
                          <p:tn val="23"/>
                        </p:cond>
                      </p:stCondLst>
                      <p:childTnLst>
                        <p:par>
                          <p:cTn id="25" fill="hold" nodeType="afterGroup">
                            <p:stCondLst>
                              <p:cond delay="0"/>
                            </p:stCondLst>
                            <p:childTnLst>
                              <p:par>
                                <p:cTn id="26" presetID="2" presetClass="entr" presetSubtype="8" dur="500" fill="hold" grpId="3" nodeType="clickEffect">
                                  <p:stCondLst>
                                    <p:cond delay="0"/>
                                  </p:stCondLst>
                                  <p:childTnLst>
                                    <p:set>
                                      <p:cBhvr additive="base">
                                        <p:cTn id="27" dur="1" fill="hold">
                                          <p:stCondLst>
                                            <p:cond delay="0"/>
                                          </p:stCondLst>
                                        </p:cTn>
                                        <p:tgtEl>
                                          <p:spTgt spid="107568"/>
                                        </p:tgtEl>
                                        <p:attrNameLst>
                                          <p:attrName>style.visibility</p:attrName>
                                        </p:attrNameLst>
                                      </p:cBhvr>
                                      <p:to>
                                        <p:strVal val="visible"/>
                                      </p:to>
                                    </p:set>
                                    <p:anim calcmode="lin" valueType="num">
                                      <p:cBhvr additive="base">
                                        <p:cTn id="28" dur="500" fill="hold"/>
                                        <p:tgtEl>
                                          <p:spTgt spid="107568"/>
                                        </p:tgtEl>
                                        <p:attrNameLst>
                                          <p:attrName>ppt_x</p:attrName>
                                        </p:attrNameLst>
                                      </p:cBhvr>
                                      <p:tavLst>
                                        <p:tav tm="0">
                                          <p:val>
                                            <p:strVal val="0-#ppt_w/2"/>
                                          </p:val>
                                        </p:tav>
                                        <p:tav tm="100000">
                                          <p:val>
                                            <p:strVal val="#ppt_x"/>
                                          </p:val>
                                        </p:tav>
                                      </p:tavLst>
                                    </p:anim>
                                    <p:anim calcmode="lin" valueType="num">
                                      <p:cBhvr additive="base">
                                        <p:cTn id="29" dur="500" fill="hold"/>
                                        <p:tgtEl>
                                          <p:spTgt spid="107568"/>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cond evt="onBegin" delay="0">
                          <p:tn val="29"/>
                        </p:cond>
                      </p:stCondLst>
                      <p:childTnLst>
                        <p:par>
                          <p:cTn id="31" fill="hold" nodeType="afterGroup">
                            <p:stCondLst>
                              <p:cond delay="0"/>
                            </p:stCondLst>
                            <p:childTnLst>
                              <p:par>
                                <p:cTn id="32" presetID="2" presetClass="entr" presetSubtype="1" dur="500" fill="hold" grpId="4" nodeType="clickEffect">
                                  <p:stCondLst>
                                    <p:cond delay="0"/>
                                  </p:stCondLst>
                                  <p:childTnLst>
                                    <p:set>
                                      <p:cBhvr additive="base">
                                        <p:cTn id="33" dur="1" fill="hold">
                                          <p:stCondLst>
                                            <p:cond delay="0"/>
                                          </p:stCondLst>
                                        </p:cTn>
                                        <p:tgtEl>
                                          <p:spTgt spid="107569"/>
                                        </p:tgtEl>
                                        <p:attrNameLst>
                                          <p:attrName>style.visibility</p:attrName>
                                        </p:attrNameLst>
                                      </p:cBhvr>
                                      <p:to>
                                        <p:strVal val="visible"/>
                                      </p:to>
                                    </p:set>
                                    <p:anim calcmode="lin" valueType="num">
                                      <p:cBhvr additive="base">
                                        <p:cTn id="34" dur="500" fill="hold"/>
                                        <p:tgtEl>
                                          <p:spTgt spid="107569"/>
                                        </p:tgtEl>
                                        <p:attrNameLst>
                                          <p:attrName>ppt_x</p:attrName>
                                        </p:attrNameLst>
                                      </p:cBhvr>
                                      <p:tavLst>
                                        <p:tav tm="0">
                                          <p:val>
                                            <p:strVal val="#ppt_x"/>
                                          </p:val>
                                        </p:tav>
                                        <p:tav tm="100000">
                                          <p:val>
                                            <p:strVal val="#ppt_x"/>
                                          </p:val>
                                        </p:tav>
                                      </p:tavLst>
                                    </p:anim>
                                    <p:anim calcmode="lin" valueType="num">
                                      <p:cBhvr additive="base">
                                        <p:cTn id="35" dur="500" fill="hold"/>
                                        <p:tgtEl>
                                          <p:spTgt spid="1075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41" grpId="0"/>
      <p:bldP spid="107542" grpId="1"/>
      <p:bldP spid="107567" grpId="2"/>
      <p:bldP spid="107568" grpId="3"/>
      <p:bldP spid="107569" grpId="4"/>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0612" name=""/>
          <p:cNvSpPr/>
          <p:nvPr/>
        </p:nvSpPr>
        <p:spPr>
          <a:xfrm>
            <a:off x="533400" y="776288"/>
            <a:ext cx="67818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4.3典型的时分多址接入MAC协议与性能</a:t>
            </a:r>
            <a:endParaRPr sz="2800" b="1">
              <a:solidFill>
                <a:srgbClr val="000099"/>
              </a:solidFill>
              <a:ea typeface="黑体" pitchFamily="2" charset="-122"/>
            </a:endParaRPr>
          </a:p>
        </p:txBody>
      </p:sp>
      <p:sp>
        <p:nvSpPr>
          <p:cNvPr id="110613" name=""/>
          <p:cNvSpPr/>
          <p:nvPr/>
        </p:nvSpPr>
        <p:spPr>
          <a:xfrm>
            <a:off x="533400" y="1385888"/>
            <a:ext cx="4343400" cy="519112"/>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663300"/>
                </a:solidFill>
                <a:ea typeface="黑体" pitchFamily="2" charset="-122"/>
              </a:rPr>
              <a:t>4.3.2  ALOHA协议</a:t>
            </a:r>
            <a:endParaRPr sz="2800" b="1">
              <a:solidFill>
                <a:srgbClr val="663300"/>
              </a:solidFill>
              <a:ea typeface="黑体" pitchFamily="2" charset="-122"/>
            </a:endParaRPr>
          </a:p>
        </p:txBody>
      </p:sp>
      <p:sp>
        <p:nvSpPr>
          <p:cNvPr id="110614" name=""/>
          <p:cNvSpPr/>
          <p:nvPr/>
        </p:nvSpPr>
        <p:spPr>
          <a:xfrm>
            <a:off x="533400" y="2022475"/>
            <a:ext cx="8153400" cy="1676400"/>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66"/>
                </a:solidFill>
                <a:ea typeface="黑体" pitchFamily="2" charset="-122"/>
              </a:rPr>
              <a:t>二.  分时隙ALOHA原理</a:t>
            </a:r>
            <a:endParaRPr b="1">
              <a:solidFill>
                <a:srgbClr val="000066"/>
              </a:solidFill>
              <a:ea typeface="黑体" pitchFamily="2" charset="-122"/>
            </a:endParaRPr>
          </a:p>
          <a:p>
            <a:pPr lvl="0"/>
            <a:r>
              <a:rPr sz="2000">
                <a:solidFill>
                  <a:schemeClr val="tx2"/>
                </a:solidFill>
                <a:ea typeface="黑体" pitchFamily="2" charset="-122"/>
              </a:rPr>
              <a:t>在分时隙ALOHA中，将信道传输时间按一帧时长T划分成时间片(Slot)，某站的待发送帧不论产生于何一时刻，但发送起止时间在一个时间片内进行。如此可能产生的碰撞都应该是完全重叠式的碰撞，从而将碰撞窗口减小为T。</a:t>
            </a:r>
            <a:endParaRPr sz="2000">
              <a:ea typeface="黑体" pitchFamily="2" charset="-122"/>
            </a:endParaRPr>
          </a:p>
        </p:txBody>
      </p:sp>
      <p:sp>
        <p:nvSpPr>
          <p:cNvPr id="110632" name=""/>
          <p:cNvSpPr/>
          <p:nvPr/>
        </p:nvSpPr>
        <p:spPr>
          <a:xfrm>
            <a:off x="1762125" y="5867400"/>
            <a:ext cx="5248275" cy="4572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rgbClr val="663300"/>
                </a:solidFill>
                <a:ea typeface="黑体" pitchFamily="2" charset="-122"/>
              </a:rPr>
              <a:t>图4.5  纯ALOHA协议的碰撞窗口为2T</a:t>
            </a:r>
            <a:r>
              <a:rPr>
                <a:ea typeface="黑体" pitchFamily="2" charset="-122"/>
              </a:rPr>
              <a:t> </a:t>
            </a:r>
            <a:endParaRPr>
              <a:ea typeface="黑体" pitchFamily="2" charset="-122"/>
            </a:endParaRPr>
          </a:p>
        </p:txBody>
      </p:sp>
      <p:grpSp>
        <p:nvGrpSpPr>
          <p:cNvPr id="110663" name=""/>
          <p:cNvGrpSpPr/>
          <p:nvPr/>
        </p:nvGrpSpPr>
        <p:grpSpPr>
          <a:xfrm>
            <a:off x="1066800" y="3810000"/>
            <a:ext cx="6705600" cy="2022475"/>
            <a:chOff x="672" y="2400"/>
            <a:chExt cx="4224" cy="1274"/>
          </a:xfrm>
        </p:grpSpPr>
        <p:grpSp>
          <p:nvGrpSpPr>
            <p:cNvPr id="110656" name=""/>
            <p:cNvGrpSpPr/>
            <p:nvPr/>
          </p:nvGrpSpPr>
          <p:grpSpPr>
            <a:xfrm>
              <a:off x="1488" y="2448"/>
              <a:ext cx="3408" cy="1051"/>
              <a:chOff x="1584" y="3199"/>
              <a:chExt cx="2304" cy="1051"/>
            </a:xfrm>
          </p:grpSpPr>
          <p:cxnSp>
            <p:nvCxnSpPr>
              <p:cNvPr id="110634" name=""/>
              <p:cNvCxnSpPr/>
              <p:nvPr/>
            </p:nvCxnSpPr>
            <p:spPr>
              <a:xfrm flipH="1">
                <a:off x="1800" y="4192"/>
                <a:ext cx="0" cy="58"/>
              </a:xfrm>
              <a:prstGeom prst="line">
                <a:avLst/>
              </a:prstGeom>
              <a:noFill/>
              <a:ln>
                <a:solidFill>
                  <a:prstClr val="black"/>
                </a:solidFill>
                <a:miter lim="800000"/>
              </a:ln>
            </p:spPr>
          </p:cxnSp>
          <p:cxnSp>
            <p:nvCxnSpPr>
              <p:cNvPr id="110635" name=""/>
              <p:cNvCxnSpPr/>
              <p:nvPr/>
            </p:nvCxnSpPr>
            <p:spPr>
              <a:xfrm flipH="1">
                <a:off x="2088" y="4192"/>
                <a:ext cx="0" cy="58"/>
              </a:xfrm>
              <a:prstGeom prst="line">
                <a:avLst/>
              </a:prstGeom>
              <a:noFill/>
              <a:ln>
                <a:solidFill>
                  <a:prstClr val="black"/>
                </a:solidFill>
                <a:miter lim="800000"/>
              </a:ln>
            </p:spPr>
          </p:cxnSp>
          <p:cxnSp>
            <p:nvCxnSpPr>
              <p:cNvPr id="110636" name=""/>
              <p:cNvCxnSpPr/>
              <p:nvPr/>
            </p:nvCxnSpPr>
            <p:spPr>
              <a:xfrm flipH="1">
                <a:off x="2376" y="4192"/>
                <a:ext cx="0" cy="58"/>
              </a:xfrm>
              <a:prstGeom prst="line">
                <a:avLst/>
              </a:prstGeom>
              <a:noFill/>
              <a:ln>
                <a:solidFill>
                  <a:prstClr val="black"/>
                </a:solidFill>
                <a:miter lim="800000"/>
              </a:ln>
            </p:spPr>
          </p:cxnSp>
          <p:cxnSp>
            <p:nvCxnSpPr>
              <p:cNvPr id="110637" name=""/>
              <p:cNvCxnSpPr/>
              <p:nvPr/>
            </p:nvCxnSpPr>
            <p:spPr>
              <a:xfrm flipH="1">
                <a:off x="2664" y="4192"/>
                <a:ext cx="0" cy="58"/>
              </a:xfrm>
              <a:prstGeom prst="line">
                <a:avLst/>
              </a:prstGeom>
              <a:noFill/>
              <a:ln>
                <a:solidFill>
                  <a:prstClr val="black"/>
                </a:solidFill>
                <a:miter lim="800000"/>
              </a:ln>
            </p:spPr>
          </p:cxnSp>
          <p:cxnSp>
            <p:nvCxnSpPr>
              <p:cNvPr id="110638" name=""/>
              <p:cNvCxnSpPr/>
              <p:nvPr/>
            </p:nvCxnSpPr>
            <p:spPr>
              <a:xfrm flipH="1">
                <a:off x="2952" y="4192"/>
                <a:ext cx="0" cy="58"/>
              </a:xfrm>
              <a:prstGeom prst="line">
                <a:avLst/>
              </a:prstGeom>
              <a:noFill/>
              <a:ln>
                <a:solidFill>
                  <a:prstClr val="black"/>
                </a:solidFill>
                <a:miter lim="800000"/>
              </a:ln>
            </p:spPr>
          </p:cxnSp>
          <p:cxnSp>
            <p:nvCxnSpPr>
              <p:cNvPr id="110639" name=""/>
              <p:cNvCxnSpPr/>
              <p:nvPr/>
            </p:nvCxnSpPr>
            <p:spPr>
              <a:xfrm flipH="1">
                <a:off x="3240" y="4192"/>
                <a:ext cx="0" cy="58"/>
              </a:xfrm>
              <a:prstGeom prst="line">
                <a:avLst/>
              </a:prstGeom>
              <a:noFill/>
              <a:ln>
                <a:solidFill>
                  <a:prstClr val="black"/>
                </a:solidFill>
                <a:miter lim="800000"/>
              </a:ln>
            </p:spPr>
          </p:cxnSp>
          <p:cxnSp>
            <p:nvCxnSpPr>
              <p:cNvPr id="110640" name=""/>
              <p:cNvCxnSpPr/>
              <p:nvPr/>
            </p:nvCxnSpPr>
            <p:spPr>
              <a:xfrm flipH="1">
                <a:off x="3528" y="4192"/>
                <a:ext cx="0" cy="58"/>
              </a:xfrm>
              <a:prstGeom prst="line">
                <a:avLst/>
              </a:prstGeom>
              <a:noFill/>
              <a:ln>
                <a:solidFill>
                  <a:prstClr val="black"/>
                </a:solidFill>
                <a:miter lim="800000"/>
              </a:ln>
            </p:spPr>
          </p:cxnSp>
          <p:cxnSp>
            <p:nvCxnSpPr>
              <p:cNvPr id="110641" name=""/>
              <p:cNvCxnSpPr/>
              <p:nvPr/>
            </p:nvCxnSpPr>
            <p:spPr>
              <a:xfrm flipH="1">
                <a:off x="3816" y="4192"/>
                <a:ext cx="0" cy="58"/>
              </a:xfrm>
              <a:prstGeom prst="line">
                <a:avLst/>
              </a:prstGeom>
              <a:noFill/>
              <a:ln>
                <a:solidFill>
                  <a:prstClr val="black"/>
                </a:solidFill>
                <a:miter lim="800000"/>
              </a:ln>
            </p:spPr>
          </p:cxnSp>
          <p:cxnSp>
            <p:nvCxnSpPr>
              <p:cNvPr id="110642" name=""/>
              <p:cNvCxnSpPr/>
              <p:nvPr/>
            </p:nvCxnSpPr>
            <p:spPr>
              <a:xfrm>
                <a:off x="1584" y="3384"/>
                <a:ext cx="2304" cy="2"/>
              </a:xfrm>
              <a:prstGeom prst="line">
                <a:avLst/>
              </a:prstGeom>
              <a:noFill/>
              <a:ln>
                <a:solidFill>
                  <a:prstClr val="black"/>
                </a:solidFill>
                <a:prstDash val="sysDot"/>
                <a:miter lim="800000"/>
              </a:ln>
            </p:spPr>
          </p:cxnSp>
          <p:cxnSp>
            <p:nvCxnSpPr>
              <p:cNvPr id="110643" name=""/>
              <p:cNvCxnSpPr/>
              <p:nvPr/>
            </p:nvCxnSpPr>
            <p:spPr>
              <a:xfrm flipV="1">
                <a:off x="1584" y="3756"/>
                <a:ext cx="2304" cy="2"/>
              </a:xfrm>
              <a:prstGeom prst="line">
                <a:avLst/>
              </a:prstGeom>
              <a:noFill/>
              <a:ln>
                <a:solidFill>
                  <a:prstClr val="black"/>
                </a:solidFill>
                <a:prstDash val="sysDot"/>
                <a:miter lim="800000"/>
              </a:ln>
            </p:spPr>
          </p:cxnSp>
          <p:sp>
            <p:nvSpPr>
              <p:cNvPr id="110644" name=""/>
              <p:cNvSpPr/>
              <p:nvPr/>
            </p:nvSpPr>
            <p:spPr>
              <a:xfrm>
                <a:off x="2160" y="3569"/>
                <a:ext cx="288" cy="187"/>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B1</a:t>
                </a:r>
                <a:endParaRPr kumimoji="0" sz="1600" b="1">
                  <a:solidFill>
                    <a:schemeClr val="tx2"/>
                  </a:solidFill>
                </a:endParaRPr>
              </a:p>
            </p:txBody>
          </p:sp>
          <p:sp>
            <p:nvSpPr>
              <p:cNvPr id="110645" name=""/>
              <p:cNvSpPr/>
              <p:nvPr/>
            </p:nvSpPr>
            <p:spPr>
              <a:xfrm>
                <a:off x="1656" y="3199"/>
                <a:ext cx="288" cy="187"/>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A1</a:t>
                </a:r>
                <a:endParaRPr kumimoji="0" sz="1600" b="1">
                  <a:solidFill>
                    <a:schemeClr val="tx2"/>
                  </a:solidFill>
                </a:endParaRPr>
              </a:p>
            </p:txBody>
          </p:sp>
          <p:sp>
            <p:nvSpPr>
              <p:cNvPr id="110646" name=""/>
              <p:cNvSpPr/>
              <p:nvPr/>
            </p:nvSpPr>
            <p:spPr>
              <a:xfrm>
                <a:off x="2736" y="3569"/>
                <a:ext cx="288" cy="187"/>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B2</a:t>
                </a:r>
                <a:endParaRPr kumimoji="0" sz="1600" b="1">
                  <a:solidFill>
                    <a:schemeClr val="tx2"/>
                  </a:solidFill>
                </a:endParaRPr>
              </a:p>
            </p:txBody>
          </p:sp>
          <p:sp>
            <p:nvSpPr>
              <p:cNvPr id="110647" name=""/>
              <p:cNvSpPr/>
              <p:nvPr/>
            </p:nvSpPr>
            <p:spPr>
              <a:xfrm>
                <a:off x="2808" y="3199"/>
                <a:ext cx="288" cy="187"/>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A2</a:t>
                </a:r>
                <a:endParaRPr kumimoji="0" sz="1600" b="1">
                  <a:solidFill>
                    <a:schemeClr val="tx2"/>
                  </a:solidFill>
                </a:endParaRPr>
              </a:p>
            </p:txBody>
          </p:sp>
          <p:sp>
            <p:nvSpPr>
              <p:cNvPr id="110648" name=""/>
              <p:cNvSpPr/>
              <p:nvPr/>
            </p:nvSpPr>
            <p:spPr>
              <a:xfrm>
                <a:off x="3384" y="3569"/>
                <a:ext cx="288" cy="187"/>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B3</a:t>
                </a:r>
                <a:endParaRPr kumimoji="0" sz="1600" b="1">
                  <a:solidFill>
                    <a:schemeClr val="tx2"/>
                  </a:solidFill>
                </a:endParaRPr>
              </a:p>
            </p:txBody>
          </p:sp>
          <p:sp>
            <p:nvSpPr>
              <p:cNvPr id="110649" name=""/>
              <p:cNvSpPr/>
              <p:nvPr/>
            </p:nvSpPr>
            <p:spPr>
              <a:xfrm>
                <a:off x="1800" y="3998"/>
                <a:ext cx="288" cy="188"/>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A1</a:t>
                </a:r>
                <a:endParaRPr kumimoji="0" sz="1600" b="1">
                  <a:solidFill>
                    <a:schemeClr val="tx2"/>
                  </a:solidFill>
                </a:endParaRPr>
              </a:p>
            </p:txBody>
          </p:sp>
          <p:sp>
            <p:nvSpPr>
              <p:cNvPr id="110650" name=""/>
              <p:cNvSpPr/>
              <p:nvPr/>
            </p:nvSpPr>
            <p:spPr>
              <a:xfrm>
                <a:off x="2376" y="3998"/>
                <a:ext cx="288" cy="188"/>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B1</a:t>
                </a:r>
                <a:endParaRPr kumimoji="0" sz="1600" b="1">
                  <a:solidFill>
                    <a:schemeClr val="tx2"/>
                  </a:solidFill>
                </a:endParaRPr>
              </a:p>
            </p:txBody>
          </p:sp>
          <p:sp>
            <p:nvSpPr>
              <p:cNvPr id="110651" name=""/>
              <p:cNvSpPr/>
              <p:nvPr/>
            </p:nvSpPr>
            <p:spPr>
              <a:xfrm>
                <a:off x="2952" y="3998"/>
                <a:ext cx="288" cy="188"/>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B2</a:t>
                </a:r>
                <a:endParaRPr kumimoji="0" sz="1600" b="1">
                  <a:solidFill>
                    <a:schemeClr val="tx2"/>
                  </a:solidFill>
                </a:endParaRPr>
              </a:p>
            </p:txBody>
          </p:sp>
          <p:sp>
            <p:nvSpPr>
              <p:cNvPr id="110652" name=""/>
              <p:cNvSpPr/>
              <p:nvPr/>
            </p:nvSpPr>
            <p:spPr>
              <a:xfrm>
                <a:off x="2952" y="3821"/>
                <a:ext cx="288" cy="187"/>
              </a:xfrm>
              <a:prstGeom prst="rect">
                <a:avLst/>
              </a:prstGeom>
              <a:solidFill>
                <a:srgbClr val="FFFF00"/>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A2</a:t>
                </a:r>
                <a:endParaRPr kumimoji="0" sz="1600" b="1">
                  <a:solidFill>
                    <a:schemeClr val="tx2"/>
                  </a:solidFill>
                </a:endParaRPr>
              </a:p>
            </p:txBody>
          </p:sp>
          <p:sp>
            <p:nvSpPr>
              <p:cNvPr id="110653" name=""/>
              <p:cNvSpPr/>
              <p:nvPr/>
            </p:nvSpPr>
            <p:spPr>
              <a:xfrm>
                <a:off x="3528" y="3998"/>
                <a:ext cx="288" cy="188"/>
              </a:xfrm>
              <a:prstGeom prst="rect">
                <a:avLst/>
              </a:prstGeom>
              <a:solidFill>
                <a:srgbClr val="339966"/>
              </a:solid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B3</a:t>
                </a:r>
                <a:endParaRPr kumimoji="0" sz="1600" b="1">
                  <a:solidFill>
                    <a:schemeClr val="tx2"/>
                  </a:solidFill>
                </a:endParaRPr>
              </a:p>
            </p:txBody>
          </p:sp>
          <p:cxnSp>
            <p:nvCxnSpPr>
              <p:cNvPr id="110654" name=""/>
              <p:cNvCxnSpPr/>
              <p:nvPr/>
            </p:nvCxnSpPr>
            <p:spPr>
              <a:xfrm>
                <a:off x="1584" y="4195"/>
                <a:ext cx="2304" cy="0"/>
              </a:xfrm>
              <a:prstGeom prst="line">
                <a:avLst/>
              </a:prstGeom>
              <a:noFill/>
              <a:ln>
                <a:solidFill>
                  <a:prstClr val="black"/>
                </a:solidFill>
                <a:prstDash val="sysDot"/>
                <a:miter lim="800000"/>
              </a:ln>
            </p:spPr>
          </p:cxnSp>
          <p:sp>
            <p:nvSpPr>
              <p:cNvPr id="110655" name=""/>
              <p:cNvSpPr/>
              <p:nvPr/>
            </p:nvSpPr>
            <p:spPr>
              <a:xfrm>
                <a:off x="3342" y="3781"/>
                <a:ext cx="402" cy="184"/>
              </a:xfrm>
              <a:prstGeom prst="callout1">
                <a:avLst>
                  <a:gd name="adj1" fmla="val 39218"/>
                  <a:gd name="adj2" fmla="val -11940"/>
                  <a:gd name="adj3" fmla="val 96731"/>
                  <a:gd name="adj4" fmla="val -37014"/>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碰撞</a:t>
                </a:r>
                <a:r>
                  <a:rPr kumimoji="0" sz="1600" b="1">
                    <a:solidFill>
                      <a:schemeClr val="tx2"/>
                    </a:solidFill>
                    <a:latin typeface="宋体" pitchFamily="2" charset="-122"/>
                  </a:rPr>
                  <a:t>帧</a:t>
                </a:r>
                <a:endParaRPr kumimoji="0" sz="1600" b="1">
                  <a:solidFill>
                    <a:schemeClr val="tx2"/>
                  </a:solidFill>
                </a:endParaRPr>
              </a:p>
            </p:txBody>
          </p:sp>
        </p:grpSp>
        <p:sp>
          <p:nvSpPr>
            <p:cNvPr id="110657" name=""/>
            <p:cNvSpPr/>
            <p:nvPr/>
          </p:nvSpPr>
          <p:spPr>
            <a:xfrm>
              <a:off x="688" y="2400"/>
              <a:ext cx="896"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a:solidFill>
                    <a:srgbClr val="000066"/>
                  </a:solidFill>
                  <a:ea typeface="黑体" pitchFamily="2" charset="-122"/>
                </a:rPr>
                <a:t>站A帧的生成</a:t>
              </a:r>
              <a:r>
                <a:rPr>
                  <a:ea typeface="黑体" pitchFamily="2" charset="-122"/>
                </a:rPr>
                <a:t> </a:t>
              </a:r>
              <a:endParaRPr>
                <a:ea typeface="黑体" pitchFamily="2" charset="-122"/>
              </a:endParaRPr>
            </a:p>
          </p:txBody>
        </p:sp>
        <p:sp>
          <p:nvSpPr>
            <p:cNvPr id="110658" name=""/>
            <p:cNvSpPr/>
            <p:nvPr/>
          </p:nvSpPr>
          <p:spPr>
            <a:xfrm>
              <a:off x="672" y="2832"/>
              <a:ext cx="889"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a:solidFill>
                    <a:srgbClr val="000066"/>
                  </a:solidFill>
                  <a:ea typeface="黑体" pitchFamily="2" charset="-122"/>
                </a:rPr>
                <a:t>站B帧的生成</a:t>
              </a:r>
              <a:r>
                <a:rPr>
                  <a:ea typeface="黑体" pitchFamily="2" charset="-122"/>
                </a:rPr>
                <a:t> </a:t>
              </a:r>
              <a:endParaRPr>
                <a:ea typeface="黑体" pitchFamily="2" charset="-122"/>
              </a:endParaRPr>
            </a:p>
          </p:txBody>
        </p:sp>
        <p:sp>
          <p:nvSpPr>
            <p:cNvPr id="110659" name=""/>
            <p:cNvSpPr/>
            <p:nvPr/>
          </p:nvSpPr>
          <p:spPr>
            <a:xfrm>
              <a:off x="672" y="3264"/>
              <a:ext cx="816" cy="366"/>
            </a:xfrm>
            <a:prstGeom prst="rect">
              <a:avLst/>
            </a:prstGeom>
            <a:no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a:solidFill>
                    <a:srgbClr val="000066"/>
                  </a:solidFill>
                  <a:ea typeface="黑体" pitchFamily="2" charset="-122"/>
                </a:rPr>
                <a:t>分时隙信道</a:t>
              </a:r>
              <a:endParaRPr sz="1600">
                <a:solidFill>
                  <a:srgbClr val="000066"/>
                </a:solidFill>
                <a:ea typeface="黑体" pitchFamily="2" charset="-122"/>
              </a:endParaRPr>
            </a:p>
            <a:p>
              <a:pPr lvl="0"/>
              <a:r>
                <a:rPr sz="1600">
                  <a:solidFill>
                    <a:srgbClr val="000066"/>
                  </a:solidFill>
                  <a:ea typeface="黑体" pitchFamily="2" charset="-122"/>
                </a:rPr>
                <a:t>中</a:t>
              </a:r>
              <a:r>
                <a:rPr sz="1600">
                  <a:solidFill>
                    <a:srgbClr val="000066"/>
                  </a:solidFill>
                  <a:latin typeface="宋体" pitchFamily="2" charset="-122"/>
                  <a:ea typeface="黑体" pitchFamily="2" charset="-122"/>
                </a:rPr>
                <a:t>帧的传输</a:t>
              </a:r>
              <a:endParaRPr sz="1600">
                <a:solidFill>
                  <a:srgbClr val="000066"/>
                </a:solidFill>
                <a:latin typeface="宋体" pitchFamily="2" charset="-122"/>
                <a:ea typeface="黑体" pitchFamily="2" charset="-122"/>
              </a:endParaRPr>
            </a:p>
          </p:txBody>
        </p:sp>
        <p:sp>
          <p:nvSpPr>
            <p:cNvPr id="110661" name=""/>
            <p:cNvSpPr/>
            <p:nvPr/>
          </p:nvSpPr>
          <p:spPr>
            <a:xfrm>
              <a:off x="1913" y="3386"/>
              <a:ext cx="2807"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chemeClr val="tx2"/>
                  </a:solidFill>
                </a:rPr>
                <a:t>T           T           T           T          T          T           T</a:t>
              </a:r>
              <a:r>
                <a:rPr>
                  <a:ea typeface="黑体" pitchFamily="2" charset="-122"/>
                </a:rPr>
                <a:t> </a:t>
              </a:r>
              <a:endParaRPr>
                <a:ea typeface="黑体" pitchFamily="2" charset="-122"/>
              </a:endParaRPr>
            </a:p>
          </p:txBody>
        </p:sp>
      </p:grpSp>
      <p:sp>
        <p:nvSpPr>
          <p:cNvPr id="110662" name="Date Placeholder 3"/>
          <p:cNvSpPr>
            <a:spLocks noGrp="1"/>
          </p:cNvSpPr>
          <p:nvPr>
            <p:ph type="dt" sz="half" idx="2"/>
          </p:nvPr>
        </p:nvSpPr>
        <p:spPr/>
        <p:txBody>
          <a:bodyPr/>
          <a:lstStyle/>
          <a:p>
            <a:pPr lvl="0"/>
            <a:fld id="{376C4067-679A-4F3A-8E45-81031F6CD62C}" type="datetime1">
              <a:rPr kumimoji="0" sz="1400"/>
              <a:t>9/7/2024</a:t>
            </a:fld>
            <a:endParaRPr kumimoji="0" sz="1400"/>
          </a:p>
        </p:txBody>
      </p:sp>
      <p:sp>
        <p:nvSpPr>
          <p:cNvPr id="110665" name="Footer Placeholder 4"/>
          <p:cNvSpPr>
            <a:spLocks noGrp="1"/>
          </p:cNvSpPr>
          <p:nvPr>
            <p:ph type="ftr" sz="quarter" idx="3"/>
          </p:nvPr>
        </p:nvSpPr>
        <p:spPr/>
        <p:txBody>
          <a:bodyPr/>
          <a:lstStyle/>
          <a:p>
            <a:pPr lvl="0" algn="ctr"/>
            <a:fld id="{5FA2F0FD-399E-43AB-9742-275C9062FAAF}" type="footer">
              <a:rPr kumimoji="0" sz="1400"/>
              <a:t/>
            </a:fld>
            <a:endParaRPr kumimoji="0" sz="1400"/>
          </a:p>
        </p:txBody>
      </p:sp>
      <p:sp>
        <p:nvSpPr>
          <p:cNvPr id="110664" name="TextBox 110663"/>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无线局域网媒体访问控制共27页，您现在浏览的是第10页!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10612"/>
                                        </p:tgtEl>
                                        <p:attrNameLst>
                                          <p:attrName>style.visibility</p:attrName>
                                        </p:attrNameLst>
                                      </p:cBhvr>
                                      <p:to>
                                        <p:strVal val="visible"/>
                                      </p:to>
                                    </p:set>
                                    <p:anim calcmode="lin" valueType="num">
                                      <p:cBhvr additive="base">
                                        <p:cTn id="7" dur="500" fill="hold"/>
                                        <p:tgtEl>
                                          <p:spTgt spid="110612"/>
                                        </p:tgtEl>
                                        <p:attrNameLst>
                                          <p:attrName>ppt_x</p:attrName>
                                        </p:attrNameLst>
                                      </p:cBhvr>
                                      <p:tavLst>
                                        <p:tav tm="0">
                                          <p:val>
                                            <p:strVal val="0-#ppt_w/2"/>
                                          </p:val>
                                        </p:tav>
                                        <p:tav tm="100000">
                                          <p:val>
                                            <p:strVal val="#ppt_x"/>
                                          </p:val>
                                        </p:tav>
                                      </p:tavLst>
                                    </p:anim>
                                    <p:anim calcmode="lin" valueType="num">
                                      <p:cBhvr additive="base">
                                        <p:cTn id="8" dur="500" fill="hold"/>
                                        <p:tgtEl>
                                          <p:spTgt spid="11061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10613"/>
                                        </p:tgtEl>
                                        <p:attrNameLst>
                                          <p:attrName>style.visibility</p:attrName>
                                        </p:attrNameLst>
                                      </p:cBhvr>
                                      <p:to>
                                        <p:strVal val="visible"/>
                                      </p:to>
                                    </p:set>
                                    <p:anim calcmode="lin" valueType="num">
                                      <p:cBhvr additive="base">
                                        <p:cTn id="12" dur="500" fill="hold"/>
                                        <p:tgtEl>
                                          <p:spTgt spid="110613"/>
                                        </p:tgtEl>
                                        <p:attrNameLst>
                                          <p:attrName>ppt_x</p:attrName>
                                        </p:attrNameLst>
                                      </p:cBhvr>
                                      <p:tavLst>
                                        <p:tav tm="0">
                                          <p:val>
                                            <p:strVal val="0-#ppt_w/2"/>
                                          </p:val>
                                        </p:tav>
                                        <p:tav tm="100000">
                                          <p:val>
                                            <p:strVal val="#ppt_x"/>
                                          </p:val>
                                        </p:tav>
                                      </p:tavLst>
                                    </p:anim>
                                    <p:anim calcmode="lin" valueType="num">
                                      <p:cBhvr additive="base">
                                        <p:cTn id="13" dur="500" fill="hold"/>
                                        <p:tgtEl>
                                          <p:spTgt spid="110613"/>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4" presetClass="entr" presetSubtype="16" dur="500" fill="hold" grpId="2" nodeType="clickEffect">
                                  <p:stCondLst>
                                    <p:cond delay="0"/>
                                  </p:stCondLst>
                                  <p:childTnLst>
                                    <p:set>
                                      <p:cBhvr additive="base">
                                        <p:cTn id="17" dur="1" fill="hold">
                                          <p:stCondLst>
                                            <p:cond delay="0"/>
                                          </p:stCondLst>
                                        </p:cTn>
                                        <p:tgtEl>
                                          <p:spTgt spid="110614"/>
                                        </p:tgtEl>
                                        <p:attrNameLst>
                                          <p:attrName>style.visibility</p:attrName>
                                        </p:attrNameLst>
                                      </p:cBhvr>
                                      <p:to>
                                        <p:strVal val="visible"/>
                                      </p:to>
                                    </p:set>
                                    <p:animEffect transition="in" filter="box(in)">
                                      <p:cBhvr additive="base">
                                        <p:cTn id="18" dur="500"/>
                                        <p:tgtEl>
                                          <p:spTgt spid="110614"/>
                                        </p:tgtEl>
                                      </p:cBhvr>
                                    </p:animEffect>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18" presetClass="entr" presetSubtype="12" dur="500" fill="hold" nodeType="clickEffect">
                                  <p:stCondLst>
                                    <p:cond delay="0"/>
                                  </p:stCondLst>
                                  <p:childTnLst>
                                    <p:set>
                                      <p:cBhvr additive="base">
                                        <p:cTn id="22" dur="1" fill="hold">
                                          <p:stCondLst>
                                            <p:cond delay="0"/>
                                          </p:stCondLst>
                                        </p:cTn>
                                        <p:tgtEl>
                                          <p:spTgt spid="110663"/>
                                        </p:tgtEl>
                                        <p:attrNameLst>
                                          <p:attrName>style.visibility</p:attrName>
                                        </p:attrNameLst>
                                      </p:cBhvr>
                                      <p:to>
                                        <p:strVal val="visible"/>
                                      </p:to>
                                    </p:set>
                                    <p:animEffect transition="in" filter="strips(downLeft)">
                                      <p:cBhvr additive="base">
                                        <p:cTn id="23" dur="500"/>
                                        <p:tgtEl>
                                          <p:spTgt spid="110663"/>
                                        </p:tgtEl>
                                      </p:cBhvr>
                                    </p:animEffect>
                                  </p:childTnLst>
                                </p:cTn>
                              </p:par>
                            </p:childTnLst>
                          </p:cTn>
                        </p:par>
                        <p:par>
                          <p:cTn id="24" fill="hold" nodeType="afterGroup">
                            <p:stCondLst>
                              <p:cond delay="500"/>
                            </p:stCondLst>
                            <p:childTnLst>
                              <p:par>
                                <p:cTn id="25" presetID="2" presetClass="entr" presetSubtype="4" dur="500" fill="hold" grpId="3" nodeType="afterEffect">
                                  <p:stCondLst>
                                    <p:cond delay="500"/>
                                  </p:stCondLst>
                                  <p:childTnLst>
                                    <p:set>
                                      <p:cBhvr additive="base">
                                        <p:cTn id="26" dur="1" fill="hold">
                                          <p:stCondLst>
                                            <p:cond delay="0"/>
                                          </p:stCondLst>
                                        </p:cTn>
                                        <p:tgtEl>
                                          <p:spTgt spid="110632"/>
                                        </p:tgtEl>
                                        <p:attrNameLst>
                                          <p:attrName>style.visibility</p:attrName>
                                        </p:attrNameLst>
                                      </p:cBhvr>
                                      <p:to>
                                        <p:strVal val="visible"/>
                                      </p:to>
                                    </p:set>
                                    <p:anim calcmode="lin" valueType="num">
                                      <p:cBhvr additive="base">
                                        <p:cTn id="27" dur="500" fill="hold"/>
                                        <p:tgtEl>
                                          <p:spTgt spid="110632"/>
                                        </p:tgtEl>
                                        <p:attrNameLst>
                                          <p:attrName>ppt_x</p:attrName>
                                        </p:attrNameLst>
                                      </p:cBhvr>
                                      <p:tavLst>
                                        <p:tav tm="0">
                                          <p:val>
                                            <p:strVal val="#ppt_x"/>
                                          </p:val>
                                        </p:tav>
                                        <p:tav tm="100000">
                                          <p:val>
                                            <p:strVal val="#ppt_x"/>
                                          </p:val>
                                        </p:tav>
                                      </p:tavLst>
                                    </p:anim>
                                    <p:anim calcmode="lin" valueType="num">
                                      <p:cBhvr additive="base">
                                        <p:cTn id="28" dur="500" fill="hold"/>
                                        <p:tgtEl>
                                          <p:spTgt spid="1106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12" grpId="0"/>
      <p:bldP spid="110613" grpId="1"/>
      <p:bldP spid="110614" grpId="2"/>
      <p:bldP spid="110632" grpId="3"/>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4025" name=""/>
          <p:cNvSpPr/>
          <p:nvPr/>
        </p:nvSpPr>
        <p:spPr>
          <a:xfrm>
            <a:off x="533400" y="776288"/>
            <a:ext cx="67818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4.3典型的时分多址接入MAC协议与性能</a:t>
            </a:r>
            <a:endParaRPr sz="2800" b="1">
              <a:solidFill>
                <a:srgbClr val="000099"/>
              </a:solidFill>
              <a:ea typeface="黑体" pitchFamily="2" charset="-122"/>
            </a:endParaRPr>
          </a:p>
        </p:txBody>
      </p:sp>
      <p:sp>
        <p:nvSpPr>
          <p:cNvPr id="124026" name=""/>
          <p:cNvSpPr/>
          <p:nvPr/>
        </p:nvSpPr>
        <p:spPr>
          <a:xfrm>
            <a:off x="533400" y="1371600"/>
            <a:ext cx="3429000" cy="457200"/>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4.3.2  ALOHA协议</a:t>
            </a:r>
            <a:endParaRPr b="1">
              <a:solidFill>
                <a:srgbClr val="663300"/>
              </a:solidFill>
              <a:ea typeface="黑体" pitchFamily="2" charset="-122"/>
            </a:endParaRPr>
          </a:p>
        </p:txBody>
      </p:sp>
      <p:sp>
        <p:nvSpPr>
          <p:cNvPr id="124027" name=""/>
          <p:cNvSpPr/>
          <p:nvPr/>
        </p:nvSpPr>
        <p:spPr>
          <a:xfrm>
            <a:off x="533400" y="1905000"/>
            <a:ext cx="7700962" cy="457200"/>
          </a:xfrm>
          <a:prstGeom prst="rect">
            <a:avLst/>
          </a:prstGeom>
          <a:solidFill>
            <a:srgbClr val="CCFFCC"/>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66"/>
                </a:solidFill>
                <a:ea typeface="黑体" pitchFamily="2" charset="-122"/>
              </a:rPr>
              <a:t>三. 纯ALOHA与分时隙ALOHA协议的性能  </a:t>
            </a:r>
            <a:r>
              <a:rPr b="1">
                <a:solidFill>
                  <a:schemeClr val="tx2"/>
                </a:solidFill>
              </a:rPr>
              <a:t>2.</a:t>
            </a:r>
            <a:r>
              <a:rPr b="1">
                <a:solidFill>
                  <a:schemeClr val="tx2"/>
                </a:solidFill>
                <a:ea typeface="黑体" pitchFamily="2" charset="-122"/>
              </a:rPr>
              <a:t>延迟</a:t>
            </a:r>
            <a:r>
              <a:rPr b="1">
                <a:solidFill>
                  <a:schemeClr val="tx2"/>
                </a:solidFill>
                <a:latin typeface="宋体" pitchFamily="2" charset="-122"/>
              </a:rPr>
              <a:t>性能</a:t>
            </a:r>
            <a:r>
              <a:rPr b="1">
                <a:solidFill>
                  <a:srgbClr val="000066"/>
                </a:solidFill>
                <a:ea typeface="黑体" pitchFamily="2" charset="-122"/>
              </a:rPr>
              <a:t> </a:t>
            </a:r>
            <a:r>
              <a:rPr>
                <a:ea typeface="黑体" pitchFamily="2" charset="-122"/>
              </a:rPr>
              <a:t> </a:t>
            </a:r>
            <a:endParaRPr>
              <a:ea typeface="黑体" pitchFamily="2" charset="-122"/>
            </a:endParaRPr>
          </a:p>
        </p:txBody>
      </p:sp>
      <p:grpSp>
        <p:nvGrpSpPr>
          <p:cNvPr id="124056" name=""/>
          <p:cNvGrpSpPr/>
          <p:nvPr/>
        </p:nvGrpSpPr>
        <p:grpSpPr>
          <a:xfrm>
            <a:off x="1676400" y="2286000"/>
            <a:ext cx="6070600" cy="3657600"/>
            <a:chOff x="1344" y="1488"/>
            <a:chExt cx="3824" cy="2304"/>
          </a:xfrm>
        </p:grpSpPr>
        <p:grpSp>
          <p:nvGrpSpPr>
            <p:cNvPr id="124046" name=""/>
            <p:cNvGrpSpPr/>
            <p:nvPr/>
          </p:nvGrpSpPr>
          <p:grpSpPr>
            <a:xfrm>
              <a:off x="1656" y="1579"/>
              <a:ext cx="3000" cy="1973"/>
              <a:chOff x="1656" y="763"/>
              <a:chExt cx="1848" cy="1877"/>
            </a:xfrm>
          </p:grpSpPr>
          <p:cxnSp>
            <p:nvCxnSpPr>
              <p:cNvPr id="124028" name=""/>
              <p:cNvCxnSpPr/>
              <p:nvPr/>
            </p:nvCxnSpPr>
            <p:spPr>
              <a:xfrm flipH="1">
                <a:off x="1656" y="763"/>
                <a:ext cx="0" cy="1872"/>
              </a:xfrm>
              <a:prstGeom prst="line">
                <a:avLst/>
              </a:prstGeom>
              <a:noFill/>
              <a:ln>
                <a:solidFill>
                  <a:prstClr val="black"/>
                </a:solidFill>
                <a:miter lim="800000"/>
                <a:headEnd type="triangle"/>
              </a:ln>
            </p:spPr>
          </p:cxnSp>
          <p:cxnSp>
            <p:nvCxnSpPr>
              <p:cNvPr id="124029" name=""/>
              <p:cNvCxnSpPr/>
              <p:nvPr/>
            </p:nvCxnSpPr>
            <p:spPr>
              <a:xfrm>
                <a:off x="1656" y="2640"/>
                <a:ext cx="1728" cy="0"/>
              </a:xfrm>
              <a:prstGeom prst="line">
                <a:avLst/>
              </a:prstGeom>
              <a:noFill/>
              <a:ln>
                <a:solidFill>
                  <a:prstClr val="black"/>
                </a:solidFill>
                <a:miter lim="800000"/>
                <a:tailEnd type="triangle"/>
              </a:ln>
            </p:spPr>
          </p:cxnSp>
          <p:cxnSp>
            <p:nvCxnSpPr>
              <p:cNvPr id="124030" name=""/>
              <p:cNvCxnSpPr/>
              <p:nvPr/>
            </p:nvCxnSpPr>
            <p:spPr>
              <a:xfrm flipH="1" flipV="1">
                <a:off x="2016" y="2577"/>
                <a:ext cx="0" cy="63"/>
              </a:xfrm>
              <a:prstGeom prst="line">
                <a:avLst/>
              </a:prstGeom>
              <a:noFill/>
              <a:ln>
                <a:solidFill>
                  <a:prstClr val="black"/>
                </a:solidFill>
                <a:miter lim="800000"/>
              </a:ln>
            </p:spPr>
          </p:cxnSp>
          <p:cxnSp>
            <p:nvCxnSpPr>
              <p:cNvPr id="124031" name=""/>
              <p:cNvCxnSpPr/>
              <p:nvPr/>
            </p:nvCxnSpPr>
            <p:spPr>
              <a:xfrm flipH="1" flipV="1">
                <a:off x="2376" y="2577"/>
                <a:ext cx="0" cy="63"/>
              </a:xfrm>
              <a:prstGeom prst="line">
                <a:avLst/>
              </a:prstGeom>
              <a:noFill/>
              <a:ln>
                <a:solidFill>
                  <a:prstClr val="black"/>
                </a:solidFill>
                <a:miter lim="800000"/>
              </a:ln>
            </p:spPr>
          </p:cxnSp>
          <p:cxnSp>
            <p:nvCxnSpPr>
              <p:cNvPr id="124032" name=""/>
              <p:cNvCxnSpPr/>
              <p:nvPr/>
            </p:nvCxnSpPr>
            <p:spPr>
              <a:xfrm flipH="1" flipV="1">
                <a:off x="2736" y="2577"/>
                <a:ext cx="0" cy="63"/>
              </a:xfrm>
              <a:prstGeom prst="line">
                <a:avLst/>
              </a:prstGeom>
              <a:noFill/>
              <a:ln>
                <a:solidFill>
                  <a:prstClr val="black"/>
                </a:solidFill>
                <a:miter lim="800000"/>
              </a:ln>
            </p:spPr>
          </p:cxnSp>
          <p:cxnSp>
            <p:nvCxnSpPr>
              <p:cNvPr id="124033" name=""/>
              <p:cNvCxnSpPr/>
              <p:nvPr/>
            </p:nvCxnSpPr>
            <p:spPr>
              <a:xfrm flipH="1" flipV="1">
                <a:off x="3096" y="2577"/>
                <a:ext cx="0" cy="63"/>
              </a:xfrm>
              <a:prstGeom prst="line">
                <a:avLst/>
              </a:prstGeom>
              <a:noFill/>
              <a:ln>
                <a:solidFill>
                  <a:prstClr val="black"/>
                </a:solidFill>
                <a:miter lim="800000"/>
              </a:ln>
            </p:spPr>
          </p:cxnSp>
          <p:cxnSp>
            <p:nvCxnSpPr>
              <p:cNvPr id="124034" name=""/>
              <p:cNvCxnSpPr/>
              <p:nvPr/>
            </p:nvCxnSpPr>
            <p:spPr>
              <a:xfrm>
                <a:off x="1656" y="1828"/>
                <a:ext cx="72" cy="0"/>
              </a:xfrm>
              <a:prstGeom prst="line">
                <a:avLst/>
              </a:prstGeom>
              <a:noFill/>
              <a:ln>
                <a:solidFill>
                  <a:prstClr val="black"/>
                </a:solidFill>
                <a:miter lim="800000"/>
              </a:ln>
            </p:spPr>
          </p:cxnSp>
          <p:cxnSp>
            <p:nvCxnSpPr>
              <p:cNvPr id="124035" name=""/>
              <p:cNvCxnSpPr/>
              <p:nvPr/>
            </p:nvCxnSpPr>
            <p:spPr>
              <a:xfrm>
                <a:off x="1656" y="1017"/>
                <a:ext cx="72" cy="0"/>
              </a:xfrm>
              <a:prstGeom prst="line">
                <a:avLst/>
              </a:prstGeom>
              <a:noFill/>
              <a:ln>
                <a:solidFill>
                  <a:prstClr val="black"/>
                </a:solidFill>
                <a:miter lim="800000"/>
              </a:ln>
            </p:spPr>
          </p:cxnSp>
          <p:cxnSp>
            <p:nvCxnSpPr>
              <p:cNvPr id="124036" name=""/>
              <p:cNvCxnSpPr/>
              <p:nvPr/>
            </p:nvCxnSpPr>
            <p:spPr>
              <a:xfrm>
                <a:off x="1656" y="1267"/>
                <a:ext cx="72" cy="0"/>
              </a:xfrm>
              <a:prstGeom prst="line">
                <a:avLst/>
              </a:prstGeom>
              <a:noFill/>
              <a:ln>
                <a:solidFill>
                  <a:prstClr val="black"/>
                </a:solidFill>
                <a:miter lim="800000"/>
              </a:ln>
            </p:spPr>
          </p:cxnSp>
          <p:cxnSp>
            <p:nvCxnSpPr>
              <p:cNvPr id="124037" name=""/>
              <p:cNvCxnSpPr/>
              <p:nvPr/>
            </p:nvCxnSpPr>
            <p:spPr>
              <a:xfrm>
                <a:off x="1656" y="1579"/>
                <a:ext cx="72" cy="0"/>
              </a:xfrm>
              <a:prstGeom prst="line">
                <a:avLst/>
              </a:prstGeom>
              <a:noFill/>
              <a:ln>
                <a:solidFill>
                  <a:prstClr val="black"/>
                </a:solidFill>
                <a:miter lim="800000"/>
              </a:ln>
            </p:spPr>
          </p:cxnSp>
          <p:cxnSp>
            <p:nvCxnSpPr>
              <p:cNvPr id="124038" name=""/>
              <p:cNvCxnSpPr/>
              <p:nvPr/>
            </p:nvCxnSpPr>
            <p:spPr>
              <a:xfrm>
                <a:off x="1656" y="2078"/>
                <a:ext cx="72" cy="0"/>
              </a:xfrm>
              <a:prstGeom prst="line">
                <a:avLst/>
              </a:prstGeom>
              <a:noFill/>
              <a:ln>
                <a:solidFill>
                  <a:prstClr val="black"/>
                </a:solidFill>
                <a:miter lim="800000"/>
              </a:ln>
            </p:spPr>
          </p:cxnSp>
          <p:cxnSp>
            <p:nvCxnSpPr>
              <p:cNvPr id="124039" name=""/>
              <p:cNvCxnSpPr/>
              <p:nvPr/>
            </p:nvCxnSpPr>
            <p:spPr>
              <a:xfrm>
                <a:off x="1656" y="2390"/>
                <a:ext cx="72" cy="0"/>
              </a:xfrm>
              <a:prstGeom prst="line">
                <a:avLst/>
              </a:prstGeom>
              <a:noFill/>
              <a:ln>
                <a:solidFill>
                  <a:prstClr val="black"/>
                </a:solidFill>
                <a:miter lim="800000"/>
              </a:ln>
            </p:spPr>
          </p:cxnSp>
          <p:cxnSp>
            <p:nvCxnSpPr>
              <p:cNvPr id="124040" name=""/>
              <p:cNvCxnSpPr/>
              <p:nvPr/>
            </p:nvCxnSpPr>
            <p:spPr>
              <a:xfrm flipH="1" flipV="1">
                <a:off x="2304" y="955"/>
                <a:ext cx="0" cy="1685"/>
              </a:xfrm>
              <a:prstGeom prst="line">
                <a:avLst/>
              </a:prstGeom>
              <a:noFill/>
              <a:ln>
                <a:solidFill>
                  <a:prstClr val="black"/>
                </a:solidFill>
                <a:prstDash val="sysDot"/>
                <a:miter lim="800000"/>
              </a:ln>
            </p:spPr>
          </p:cxnSp>
          <p:cxnSp>
            <p:nvCxnSpPr>
              <p:cNvPr id="124041" name=""/>
              <p:cNvCxnSpPr/>
              <p:nvPr/>
            </p:nvCxnSpPr>
            <p:spPr>
              <a:xfrm flipH="1" flipV="1">
                <a:off x="2952" y="955"/>
                <a:ext cx="0" cy="1685"/>
              </a:xfrm>
              <a:prstGeom prst="line">
                <a:avLst/>
              </a:prstGeom>
              <a:noFill/>
              <a:ln>
                <a:solidFill>
                  <a:prstClr val="black"/>
                </a:solidFill>
                <a:prstDash val="sysDot"/>
                <a:miter lim="800000"/>
              </a:ln>
            </p:spPr>
          </p:cxnSp>
          <p:sp>
            <p:nvSpPr>
              <p:cNvPr id="124042" name=""/>
              <p:cNvSpPr/>
              <p:nvPr/>
            </p:nvSpPr>
            <p:spPr>
              <a:xfrm>
                <a:off x="1656" y="1013"/>
                <a:ext cx="660" cy="1622"/>
              </a:xfrm>
              <a:custGeom>
                <a:rect l="l" t="t" r="r" b="b"/>
                <a:pathLst>
                  <a:path w="1650" h="4056">
                    <a:moveTo>
                      <a:pt x="0" y="4056"/>
                    </a:moveTo>
                    <a:cubicBezTo>
                      <a:pt x="330" y="3835"/>
                      <a:pt x="660" y="3614"/>
                      <a:pt x="900" y="3432"/>
                    </a:cubicBezTo>
                    <a:cubicBezTo>
                      <a:pt x="1140" y="3250"/>
                      <a:pt x="1320" y="3094"/>
                      <a:pt x="1440" y="2964"/>
                    </a:cubicBezTo>
                    <a:cubicBezTo>
                      <a:pt x="1560" y="2834"/>
                      <a:pt x="1590" y="2730"/>
                      <a:pt x="1620" y="2652"/>
                    </a:cubicBezTo>
                    <a:cubicBezTo>
                      <a:pt x="1650" y="2574"/>
                      <a:pt x="1650" y="2600"/>
                      <a:pt x="1620" y="2496"/>
                    </a:cubicBezTo>
                    <a:cubicBezTo>
                      <a:pt x="1590" y="2392"/>
                      <a:pt x="1530" y="2210"/>
                      <a:pt x="1440" y="2028"/>
                    </a:cubicBezTo>
                    <a:cubicBezTo>
                      <a:pt x="1350" y="1846"/>
                      <a:pt x="1170" y="1586"/>
                      <a:pt x="1080" y="1404"/>
                    </a:cubicBezTo>
                    <a:cubicBezTo>
                      <a:pt x="990" y="1222"/>
                      <a:pt x="960" y="1092"/>
                      <a:pt x="900" y="936"/>
                    </a:cubicBezTo>
                    <a:cubicBezTo>
                      <a:pt x="840" y="780"/>
                      <a:pt x="780" y="624"/>
                      <a:pt x="720" y="468"/>
                    </a:cubicBezTo>
                    <a:cubicBezTo>
                      <a:pt x="660" y="312"/>
                      <a:pt x="570" y="78"/>
                      <a:pt x="540" y="0"/>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4043" name=""/>
              <p:cNvSpPr/>
              <p:nvPr/>
            </p:nvSpPr>
            <p:spPr>
              <a:xfrm>
                <a:off x="1656" y="950"/>
                <a:ext cx="1296" cy="1685"/>
              </a:xfrm>
              <a:custGeom>
                <a:rect l="l" t="t" r="r" b="b"/>
                <a:pathLst>
                  <a:path w="3240" h="4212">
                    <a:moveTo>
                      <a:pt x="0" y="4212"/>
                    </a:moveTo>
                    <a:cubicBezTo>
                      <a:pt x="780" y="3848"/>
                      <a:pt x="1560" y="3484"/>
                      <a:pt x="1980" y="3276"/>
                    </a:cubicBezTo>
                    <a:cubicBezTo>
                      <a:pt x="2400" y="3068"/>
                      <a:pt x="2370" y="3068"/>
                      <a:pt x="2520" y="2964"/>
                    </a:cubicBezTo>
                    <a:cubicBezTo>
                      <a:pt x="2670" y="2860"/>
                      <a:pt x="2790" y="2730"/>
                      <a:pt x="2880" y="2652"/>
                    </a:cubicBezTo>
                    <a:cubicBezTo>
                      <a:pt x="2970" y="2574"/>
                      <a:pt x="3000" y="2574"/>
                      <a:pt x="3060" y="2496"/>
                    </a:cubicBezTo>
                    <a:cubicBezTo>
                      <a:pt x="3120" y="2418"/>
                      <a:pt x="3240" y="2340"/>
                      <a:pt x="3240" y="2184"/>
                    </a:cubicBezTo>
                    <a:cubicBezTo>
                      <a:pt x="3240" y="2028"/>
                      <a:pt x="3210" y="1794"/>
                      <a:pt x="3060" y="1560"/>
                    </a:cubicBezTo>
                    <a:cubicBezTo>
                      <a:pt x="2910" y="1326"/>
                      <a:pt x="2520" y="988"/>
                      <a:pt x="2340" y="780"/>
                    </a:cubicBezTo>
                    <a:cubicBezTo>
                      <a:pt x="2160" y="572"/>
                      <a:pt x="2070" y="442"/>
                      <a:pt x="1980" y="312"/>
                    </a:cubicBezTo>
                    <a:cubicBezTo>
                      <a:pt x="1890" y="182"/>
                      <a:pt x="1830" y="52"/>
                      <a:pt x="1800" y="0"/>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4044" name=""/>
              <p:cNvSpPr/>
              <p:nvPr/>
            </p:nvSpPr>
            <p:spPr>
              <a:xfrm>
                <a:off x="2322" y="1504"/>
                <a:ext cx="510" cy="159"/>
              </a:xfrm>
              <a:prstGeom prst="callout1">
                <a:avLst>
                  <a:gd name="adj1" fmla="val 45111"/>
                  <a:gd name="adj2" fmla="val -9412"/>
                  <a:gd name="adj3" fmla="val 112782"/>
                  <a:gd name="adj4" fmla="val -30352"/>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ea typeface="黑体" pitchFamily="2" charset="-122"/>
                  </a:rPr>
                  <a:t>纯ALOHA</a:t>
                </a:r>
                <a:endParaRPr kumimoji="0" sz="1600" b="1">
                  <a:solidFill>
                    <a:schemeClr val="tx2"/>
                  </a:solidFill>
                  <a:ea typeface="黑体" pitchFamily="2" charset="-122"/>
                </a:endParaRPr>
              </a:p>
            </p:txBody>
          </p:sp>
          <p:sp>
            <p:nvSpPr>
              <p:cNvPr id="124045" name=""/>
              <p:cNvSpPr/>
              <p:nvPr/>
            </p:nvSpPr>
            <p:spPr>
              <a:xfrm>
                <a:off x="3072" y="1536"/>
                <a:ext cx="432" cy="312"/>
              </a:xfrm>
              <a:prstGeom prst="callout1">
                <a:avLst>
                  <a:gd name="adj1" fmla="val 23079"/>
                  <a:gd name="adj2" fmla="val -11111"/>
                  <a:gd name="adj3" fmla="val 50000"/>
                  <a:gd name="adj4" fmla="val -30278"/>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ea typeface="黑体" pitchFamily="2" charset="-122"/>
                  </a:rPr>
                  <a:t>分时隙</a:t>
                </a:r>
                <a:endParaRPr kumimoji="0" sz="1600" b="1">
                  <a:solidFill>
                    <a:schemeClr val="tx2"/>
                  </a:solidFill>
                  <a:ea typeface="黑体" pitchFamily="2" charset="-122"/>
                </a:endParaRPr>
              </a:p>
              <a:p>
                <a:pPr lvl="0" algn="just" eaLnBrk="0" hangingPunct="0"/>
                <a:r>
                  <a:rPr kumimoji="0" sz="1600" b="1">
                    <a:solidFill>
                      <a:schemeClr val="tx2"/>
                    </a:solidFill>
                    <a:ea typeface="黑体" pitchFamily="2" charset="-122"/>
                  </a:rPr>
                  <a:t>ALOHA</a:t>
                </a:r>
                <a:endParaRPr kumimoji="0" sz="1600" b="1">
                  <a:solidFill>
                    <a:schemeClr val="tx2"/>
                  </a:solidFill>
                  <a:ea typeface="黑体" pitchFamily="2" charset="-122"/>
                </a:endParaRPr>
              </a:p>
            </p:txBody>
          </p:sp>
        </p:grpSp>
        <p:sp>
          <p:nvSpPr>
            <p:cNvPr id="124047" name=""/>
            <p:cNvSpPr/>
            <p:nvPr/>
          </p:nvSpPr>
          <p:spPr>
            <a:xfrm>
              <a:off x="1568" y="3504"/>
              <a:ext cx="3600"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0              0.1             0.2             0.3              0.4         吞吐量（S）</a:t>
              </a:r>
              <a:r>
                <a:rPr>
                  <a:solidFill>
                    <a:srgbClr val="000066"/>
                  </a:solidFill>
                  <a:ea typeface="黑体" pitchFamily="2" charset="-122"/>
                </a:rPr>
                <a:t> </a:t>
              </a:r>
              <a:endParaRPr>
                <a:solidFill>
                  <a:srgbClr val="000066"/>
                </a:solidFill>
                <a:ea typeface="黑体" pitchFamily="2" charset="-122"/>
              </a:endParaRPr>
            </a:p>
          </p:txBody>
        </p:sp>
        <p:sp>
          <p:nvSpPr>
            <p:cNvPr id="124048" name=""/>
            <p:cNvSpPr/>
            <p:nvPr/>
          </p:nvSpPr>
          <p:spPr>
            <a:xfrm>
              <a:off x="1670" y="1488"/>
              <a:ext cx="1030" cy="288"/>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平均延迟（D）</a:t>
              </a:r>
              <a:r>
                <a:rPr>
                  <a:ea typeface="黑体" pitchFamily="2" charset="-122"/>
                </a:rPr>
                <a:t> </a:t>
              </a:r>
              <a:endParaRPr>
                <a:ea typeface="黑体" pitchFamily="2" charset="-122"/>
              </a:endParaRPr>
            </a:p>
          </p:txBody>
        </p:sp>
        <p:sp>
          <p:nvSpPr>
            <p:cNvPr id="124049" name=""/>
            <p:cNvSpPr/>
            <p:nvPr/>
          </p:nvSpPr>
          <p:spPr>
            <a:xfrm>
              <a:off x="1404" y="3447"/>
              <a:ext cx="180"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1</a:t>
              </a:r>
              <a:endParaRPr sz="1600" b="1">
                <a:solidFill>
                  <a:srgbClr val="000066"/>
                </a:solidFill>
                <a:ea typeface="黑体" pitchFamily="2" charset="-122"/>
              </a:endParaRPr>
            </a:p>
          </p:txBody>
        </p:sp>
        <p:sp>
          <p:nvSpPr>
            <p:cNvPr id="124050" name=""/>
            <p:cNvSpPr/>
            <p:nvPr/>
          </p:nvSpPr>
          <p:spPr>
            <a:xfrm>
              <a:off x="1404" y="3168"/>
              <a:ext cx="180"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2</a:t>
              </a:r>
              <a:endParaRPr sz="1600" b="1">
                <a:solidFill>
                  <a:srgbClr val="000066"/>
                </a:solidFill>
                <a:ea typeface="黑体" pitchFamily="2" charset="-122"/>
              </a:endParaRPr>
            </a:p>
          </p:txBody>
        </p:sp>
        <p:sp>
          <p:nvSpPr>
            <p:cNvPr id="124051" name=""/>
            <p:cNvSpPr/>
            <p:nvPr/>
          </p:nvSpPr>
          <p:spPr>
            <a:xfrm>
              <a:off x="1404" y="2860"/>
              <a:ext cx="180"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5</a:t>
              </a:r>
              <a:endParaRPr sz="1600" b="1">
                <a:solidFill>
                  <a:srgbClr val="000066"/>
                </a:solidFill>
                <a:ea typeface="黑体" pitchFamily="2" charset="-122"/>
              </a:endParaRPr>
            </a:p>
          </p:txBody>
        </p:sp>
        <p:sp>
          <p:nvSpPr>
            <p:cNvPr id="124052" name=""/>
            <p:cNvSpPr/>
            <p:nvPr/>
          </p:nvSpPr>
          <p:spPr>
            <a:xfrm>
              <a:off x="1392" y="2592"/>
              <a:ext cx="244"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10</a:t>
              </a:r>
              <a:endParaRPr sz="1600" b="1">
                <a:solidFill>
                  <a:srgbClr val="000066"/>
                </a:solidFill>
                <a:ea typeface="黑体" pitchFamily="2" charset="-122"/>
              </a:endParaRPr>
            </a:p>
          </p:txBody>
        </p:sp>
        <p:sp>
          <p:nvSpPr>
            <p:cNvPr id="124053" name=""/>
            <p:cNvSpPr/>
            <p:nvPr/>
          </p:nvSpPr>
          <p:spPr>
            <a:xfrm>
              <a:off x="1392" y="2304"/>
              <a:ext cx="244"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20</a:t>
              </a:r>
              <a:endParaRPr sz="1600" b="1">
                <a:solidFill>
                  <a:srgbClr val="000066"/>
                </a:solidFill>
                <a:ea typeface="黑体" pitchFamily="2" charset="-122"/>
              </a:endParaRPr>
            </a:p>
          </p:txBody>
        </p:sp>
        <p:sp>
          <p:nvSpPr>
            <p:cNvPr id="124054" name=""/>
            <p:cNvSpPr/>
            <p:nvPr/>
          </p:nvSpPr>
          <p:spPr>
            <a:xfrm>
              <a:off x="1392" y="2016"/>
              <a:ext cx="244"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50</a:t>
              </a:r>
              <a:endParaRPr sz="1600" b="1">
                <a:solidFill>
                  <a:srgbClr val="000066"/>
                </a:solidFill>
                <a:ea typeface="黑体" pitchFamily="2" charset="-122"/>
              </a:endParaRPr>
            </a:p>
          </p:txBody>
        </p:sp>
        <p:sp>
          <p:nvSpPr>
            <p:cNvPr id="124055" name=""/>
            <p:cNvSpPr/>
            <p:nvPr/>
          </p:nvSpPr>
          <p:spPr>
            <a:xfrm>
              <a:off x="1344" y="1728"/>
              <a:ext cx="308" cy="212"/>
            </a:xfrm>
            <a:prstGeom prst="rect">
              <a:avLst/>
            </a:prstGeom>
            <a:no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1600" b="1">
                  <a:solidFill>
                    <a:srgbClr val="000066"/>
                  </a:solidFill>
                  <a:ea typeface="黑体" pitchFamily="2" charset="-122"/>
                </a:rPr>
                <a:t>100</a:t>
              </a:r>
              <a:endParaRPr sz="1600" b="1">
                <a:solidFill>
                  <a:srgbClr val="000066"/>
                </a:solidFill>
                <a:ea typeface="黑体" pitchFamily="2" charset="-122"/>
              </a:endParaRPr>
            </a:p>
          </p:txBody>
        </p:sp>
      </p:grpSp>
      <p:sp>
        <p:nvSpPr>
          <p:cNvPr id="124057" name=""/>
          <p:cNvSpPr/>
          <p:nvPr/>
        </p:nvSpPr>
        <p:spPr>
          <a:xfrm>
            <a:off x="457200" y="5943600"/>
            <a:ext cx="8197850" cy="4572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rgbClr val="663300"/>
                </a:solidFill>
                <a:ea typeface="黑体" pitchFamily="2" charset="-122"/>
              </a:rPr>
              <a:t>图4.8 纯ALOHA与分时隙ALOHA的传输延迟D与吞吐量S的关系示意图</a:t>
            </a:r>
            <a:r>
              <a:rPr>
                <a:ea typeface="黑体" pitchFamily="2" charset="-122"/>
              </a:rPr>
              <a:t> </a:t>
            </a:r>
            <a:endParaRPr>
              <a:ea typeface="黑体" pitchFamily="2" charset="-122"/>
            </a:endParaRPr>
          </a:p>
        </p:txBody>
      </p:sp>
      <p:sp>
        <p:nvSpPr>
          <p:cNvPr id="124058" name="Date Placeholder 3"/>
          <p:cNvSpPr>
            <a:spLocks noGrp="1"/>
          </p:cNvSpPr>
          <p:nvPr>
            <p:ph type="dt" sz="half" idx="2"/>
          </p:nvPr>
        </p:nvSpPr>
        <p:spPr/>
        <p:txBody>
          <a:bodyPr/>
          <a:lstStyle/>
          <a:p>
            <a:pPr lvl="0"/>
            <a:fld id="{E53C5BC7-0BFB-4843-9572-5CB4E2BABACD}" type="datetime1">
              <a:rPr kumimoji="0" sz="1400"/>
              <a:t>9/7/2024</a:t>
            </a:fld>
            <a:endParaRPr kumimoji="0" sz="1400"/>
          </a:p>
        </p:txBody>
      </p:sp>
      <p:sp>
        <p:nvSpPr>
          <p:cNvPr id="124059" name="Footer Placeholder 4"/>
          <p:cNvSpPr>
            <a:spLocks noGrp="1"/>
          </p:cNvSpPr>
          <p:nvPr>
            <p:ph type="ftr" sz="quarter" idx="3"/>
          </p:nvPr>
        </p:nvSpPr>
        <p:spPr/>
        <p:txBody>
          <a:bodyPr/>
          <a:lstStyle/>
          <a:p>
            <a:pPr lvl="0" algn="ctr"/>
            <a:fld id="{86CED2CA-EC2A-4A41-AD90-28721DB147AA}" type="footer">
              <a:rPr kumimoji="0" sz="1400"/>
              <a:t/>
            </a:fld>
            <a:endParaRPr kumimoji="0" sz="1400"/>
          </a:p>
        </p:txBody>
      </p:sp>
      <p:sp>
        <p:nvSpPr>
          <p:cNvPr id="124060" name="TextBox 124059"/>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无线局域网媒体访问控制共27页，您现在浏览的是第11页!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124025"/>
                                        </p:tgtEl>
                                        <p:attrNameLst>
                                          <p:attrName>style.visibility</p:attrName>
                                        </p:attrNameLst>
                                      </p:cBhvr>
                                      <p:to>
                                        <p:strVal val="visible"/>
                                      </p:to>
                                    </p:set>
                                    <p:anim calcmode="lin" valueType="num">
                                      <p:cBhvr additive="base">
                                        <p:cTn id="7" dur="500" fill="hold"/>
                                        <p:tgtEl>
                                          <p:spTgt spid="124025"/>
                                        </p:tgtEl>
                                        <p:attrNameLst>
                                          <p:attrName>ppt_x</p:attrName>
                                        </p:attrNameLst>
                                      </p:cBhvr>
                                      <p:tavLst>
                                        <p:tav tm="0">
                                          <p:val>
                                            <p:strVal val="0-#ppt_w/2"/>
                                          </p:val>
                                        </p:tav>
                                        <p:tav tm="100000">
                                          <p:val>
                                            <p:strVal val="#ppt_x"/>
                                          </p:val>
                                        </p:tav>
                                      </p:tavLst>
                                    </p:anim>
                                    <p:anim calcmode="lin" valueType="num">
                                      <p:cBhvr additive="base">
                                        <p:cTn id="8" dur="500" fill="hold"/>
                                        <p:tgtEl>
                                          <p:spTgt spid="12402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124026"/>
                                        </p:tgtEl>
                                        <p:attrNameLst>
                                          <p:attrName>style.visibility</p:attrName>
                                        </p:attrNameLst>
                                      </p:cBhvr>
                                      <p:to>
                                        <p:strVal val="visible"/>
                                      </p:to>
                                    </p:set>
                                    <p:anim calcmode="lin" valueType="num">
                                      <p:cBhvr additive="base">
                                        <p:cTn id="12" dur="500" fill="hold"/>
                                        <p:tgtEl>
                                          <p:spTgt spid="124026"/>
                                        </p:tgtEl>
                                        <p:attrNameLst>
                                          <p:attrName>ppt_x</p:attrName>
                                        </p:attrNameLst>
                                      </p:cBhvr>
                                      <p:tavLst>
                                        <p:tav tm="0">
                                          <p:val>
                                            <p:strVal val="0-#ppt_w/2"/>
                                          </p:val>
                                        </p:tav>
                                        <p:tav tm="100000">
                                          <p:val>
                                            <p:strVal val="#ppt_x"/>
                                          </p:val>
                                        </p:tav>
                                      </p:tavLst>
                                    </p:anim>
                                    <p:anim calcmode="lin" valueType="num">
                                      <p:cBhvr additive="base">
                                        <p:cTn id="13" dur="500" fill="hold"/>
                                        <p:tgtEl>
                                          <p:spTgt spid="12402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8" dur="500" fill="hold" grpId="2" nodeType="afterEffect">
                                  <p:stCondLst>
                                    <p:cond delay="1000"/>
                                  </p:stCondLst>
                                  <p:childTnLst>
                                    <p:set>
                                      <p:cBhvr additive="base">
                                        <p:cTn id="16" dur="1" fill="hold">
                                          <p:stCondLst>
                                            <p:cond delay="0"/>
                                          </p:stCondLst>
                                        </p:cTn>
                                        <p:tgtEl>
                                          <p:spTgt spid="124027"/>
                                        </p:tgtEl>
                                        <p:attrNameLst>
                                          <p:attrName>style.visibility</p:attrName>
                                        </p:attrNameLst>
                                      </p:cBhvr>
                                      <p:to>
                                        <p:strVal val="visible"/>
                                      </p:to>
                                    </p:set>
                                    <p:anim calcmode="lin" valueType="num">
                                      <p:cBhvr additive="base">
                                        <p:cTn id="17" dur="500" fill="hold"/>
                                        <p:tgtEl>
                                          <p:spTgt spid="124027"/>
                                        </p:tgtEl>
                                        <p:attrNameLst>
                                          <p:attrName>ppt_x</p:attrName>
                                        </p:attrNameLst>
                                      </p:cBhvr>
                                      <p:tavLst>
                                        <p:tav tm="0">
                                          <p:val>
                                            <p:strVal val="0-#ppt_w/2"/>
                                          </p:val>
                                        </p:tav>
                                        <p:tav tm="100000">
                                          <p:val>
                                            <p:strVal val="#ppt_x"/>
                                          </p:val>
                                        </p:tav>
                                      </p:tavLst>
                                    </p:anim>
                                    <p:anim calcmode="lin" valueType="num">
                                      <p:cBhvr additive="base">
                                        <p:cTn id="18" dur="500" fill="hold"/>
                                        <p:tgtEl>
                                          <p:spTgt spid="12402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18" presetClass="entr" presetSubtype="12" dur="500" fill="hold" nodeType="clickEffect">
                                  <p:stCondLst>
                                    <p:cond delay="0"/>
                                  </p:stCondLst>
                                  <p:childTnLst>
                                    <p:set>
                                      <p:cBhvr additive="base">
                                        <p:cTn id="22" dur="1" fill="hold">
                                          <p:stCondLst>
                                            <p:cond delay="0"/>
                                          </p:stCondLst>
                                        </p:cTn>
                                        <p:tgtEl>
                                          <p:spTgt spid="124056"/>
                                        </p:tgtEl>
                                        <p:attrNameLst>
                                          <p:attrName>style.visibility</p:attrName>
                                        </p:attrNameLst>
                                      </p:cBhvr>
                                      <p:to>
                                        <p:strVal val="visible"/>
                                      </p:to>
                                    </p:set>
                                    <p:animEffect transition="in" filter="strips(downLeft)">
                                      <p:cBhvr additive="base">
                                        <p:cTn id="23" dur="500"/>
                                        <p:tgtEl>
                                          <p:spTgt spid="124056"/>
                                        </p:tgtEl>
                                      </p:cBhvr>
                                    </p:animEffect>
                                  </p:childTnLst>
                                </p:cTn>
                              </p:par>
                            </p:childTnLst>
                          </p:cTn>
                        </p:par>
                        <p:par>
                          <p:cTn id="24" fill="hold" nodeType="afterGroup">
                            <p:stCondLst>
                              <p:cond delay="500"/>
                            </p:stCondLst>
                            <p:childTnLst>
                              <p:par>
                                <p:cTn id="25" presetID="2" presetClass="entr" presetSubtype="4" dur="500" fill="hold" grpId="3" nodeType="afterEffect">
                                  <p:stCondLst>
                                    <p:cond delay="500"/>
                                  </p:stCondLst>
                                  <p:childTnLst>
                                    <p:set>
                                      <p:cBhvr additive="base">
                                        <p:cTn id="26" dur="1" fill="hold">
                                          <p:stCondLst>
                                            <p:cond delay="0"/>
                                          </p:stCondLst>
                                        </p:cTn>
                                        <p:tgtEl>
                                          <p:spTgt spid="124057"/>
                                        </p:tgtEl>
                                        <p:attrNameLst>
                                          <p:attrName>style.visibility</p:attrName>
                                        </p:attrNameLst>
                                      </p:cBhvr>
                                      <p:to>
                                        <p:strVal val="visible"/>
                                      </p:to>
                                    </p:set>
                                    <p:anim calcmode="lin" valueType="num">
                                      <p:cBhvr additive="base">
                                        <p:cTn id="27" dur="500" fill="hold"/>
                                        <p:tgtEl>
                                          <p:spTgt spid="124057"/>
                                        </p:tgtEl>
                                        <p:attrNameLst>
                                          <p:attrName>ppt_x</p:attrName>
                                        </p:attrNameLst>
                                      </p:cBhvr>
                                      <p:tavLst>
                                        <p:tav tm="0">
                                          <p:val>
                                            <p:strVal val="#ppt_x"/>
                                          </p:val>
                                        </p:tav>
                                        <p:tav tm="100000">
                                          <p:val>
                                            <p:strVal val="#ppt_x"/>
                                          </p:val>
                                        </p:tav>
                                      </p:tavLst>
                                    </p:anim>
                                    <p:anim calcmode="lin" valueType="num">
                                      <p:cBhvr additive="base">
                                        <p:cTn id="28" dur="500" fill="hold"/>
                                        <p:tgtEl>
                                          <p:spTgt spid="1240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025" grpId="0"/>
      <p:bldP spid="124026" grpId="1"/>
      <p:bldP spid="124027" grpId="2"/>
      <p:bldP spid="124057" grpId="3"/>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4221" name=""/>
          <p:cNvSpPr/>
          <p:nvPr/>
        </p:nvSpPr>
        <p:spPr>
          <a:xfrm>
            <a:off x="533400" y="776288"/>
            <a:ext cx="67818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4.3典型的时分多址接入MAC协议与性能</a:t>
            </a:r>
            <a:endParaRPr sz="2800" b="1">
              <a:solidFill>
                <a:srgbClr val="000099"/>
              </a:solidFill>
              <a:ea typeface="黑体" pitchFamily="2" charset="-122"/>
            </a:endParaRPr>
          </a:p>
        </p:txBody>
      </p:sp>
      <p:sp>
        <p:nvSpPr>
          <p:cNvPr id="94222" name=""/>
          <p:cNvSpPr/>
          <p:nvPr/>
        </p:nvSpPr>
        <p:spPr>
          <a:xfrm>
            <a:off x="533400" y="1371600"/>
            <a:ext cx="3429000" cy="457200"/>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4.3.3  CSMA协议</a:t>
            </a:r>
            <a:endParaRPr b="1">
              <a:solidFill>
                <a:srgbClr val="663300"/>
              </a:solidFill>
              <a:ea typeface="黑体" pitchFamily="2" charset="-122"/>
            </a:endParaRPr>
          </a:p>
        </p:txBody>
      </p:sp>
      <p:sp>
        <p:nvSpPr>
          <p:cNvPr id="94223" name=""/>
          <p:cNvSpPr/>
          <p:nvPr/>
        </p:nvSpPr>
        <p:spPr>
          <a:xfrm>
            <a:off x="4175125" y="1371600"/>
            <a:ext cx="3140075" cy="457200"/>
          </a:xfrm>
          <a:prstGeom prst="rect">
            <a:avLst/>
          </a:prstGeom>
          <a:solidFill>
            <a:srgbClr val="CC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66"/>
                </a:solidFill>
                <a:ea typeface="黑体" pitchFamily="2" charset="-122"/>
              </a:rPr>
              <a:t>一. CSMA协议原理</a:t>
            </a:r>
            <a:r>
              <a:rPr>
                <a:ea typeface="黑体" pitchFamily="2" charset="-122"/>
              </a:rPr>
              <a:t> </a:t>
            </a:r>
            <a:endParaRPr>
              <a:ea typeface="黑体" pitchFamily="2" charset="-122"/>
            </a:endParaRPr>
          </a:p>
        </p:txBody>
      </p:sp>
      <p:sp>
        <p:nvSpPr>
          <p:cNvPr id="94224" name=""/>
          <p:cNvSpPr/>
          <p:nvPr/>
        </p:nvSpPr>
        <p:spPr>
          <a:xfrm>
            <a:off x="533400" y="1946275"/>
            <a:ext cx="8016875" cy="2647950"/>
          </a:xfrm>
          <a:prstGeom prst="rect">
            <a:avLst/>
          </a:prstGeom>
          <a:solidFill>
            <a:srgbClr val="FF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chemeClr val="tx2"/>
                </a:solidFill>
                <a:ea typeface="黑体" pitchFamily="2" charset="-122"/>
              </a:rPr>
              <a:t>CSMA协议下，每站在发送数据帧之前先对信道上的载波进行侦听，以确定信道是处在忙碌（有载波）还是空闲（无载波）状态。当</a:t>
            </a:r>
            <a:r>
              <a:rPr>
                <a:solidFill>
                  <a:srgbClr val="FF0000"/>
                </a:solidFill>
                <a:ea typeface="黑体" pitchFamily="2" charset="-122"/>
              </a:rPr>
              <a:t>信道忙时，肯定不发送</a:t>
            </a:r>
            <a:r>
              <a:rPr>
                <a:solidFill>
                  <a:schemeClr val="tx2"/>
                </a:solidFill>
                <a:ea typeface="黑体" pitchFamily="2" charset="-122"/>
              </a:rPr>
              <a:t>，可以选择继续对载波进行侦听以检测信道，或者先退避一段时间再重新检测信道，直至信道空闲。当</a:t>
            </a:r>
            <a:r>
              <a:rPr>
                <a:solidFill>
                  <a:srgbClr val="FF0000"/>
                </a:solidFill>
                <a:ea typeface="黑体" pitchFamily="2" charset="-122"/>
              </a:rPr>
              <a:t>检测到信道空闲时，可以立即发送出去，也可以以某种概率发送出去</a:t>
            </a:r>
            <a:r>
              <a:rPr>
                <a:solidFill>
                  <a:schemeClr val="tx2"/>
                </a:solidFill>
                <a:ea typeface="黑体" pitchFamily="2" charset="-122"/>
              </a:rPr>
              <a:t>，以另外概率重新检测信道。 </a:t>
            </a:r>
            <a:endParaRPr>
              <a:solidFill>
                <a:schemeClr val="tx2"/>
              </a:solidFill>
              <a:ea typeface="黑体" pitchFamily="2" charset="-122"/>
            </a:endParaRPr>
          </a:p>
        </p:txBody>
      </p:sp>
      <p:sp>
        <p:nvSpPr>
          <p:cNvPr id="94225" name=""/>
          <p:cNvSpPr/>
          <p:nvPr/>
        </p:nvSpPr>
        <p:spPr>
          <a:xfrm>
            <a:off x="533400" y="4756150"/>
            <a:ext cx="8001000" cy="1187450"/>
          </a:xfrm>
          <a:prstGeom prst="rect">
            <a:avLst/>
          </a:prstGeom>
          <a:solidFill>
            <a:srgbClr val="CC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rgbClr val="000066"/>
                </a:solidFill>
                <a:ea typeface="黑体" pitchFamily="2" charset="-122"/>
              </a:rPr>
              <a:t>进一步提高CSMA协议的性能（减少碰撞、增大吞吐量、缩短帧传输延迟等）将取决于CSMA协议如何安排</a:t>
            </a:r>
            <a:r>
              <a:rPr>
                <a:solidFill>
                  <a:srgbClr val="FF0000"/>
                </a:solidFill>
                <a:ea typeface="黑体" pitchFamily="2" charset="-122"/>
              </a:rPr>
              <a:t>信道检测和数据发送的机制。</a:t>
            </a:r>
            <a:r>
              <a:rPr>
                <a:ea typeface="黑体" pitchFamily="2" charset="-122"/>
              </a:rPr>
              <a:t> </a:t>
            </a:r>
            <a:endParaRPr>
              <a:ea typeface="黑体" pitchFamily="2" charset="-122"/>
            </a:endParaRPr>
          </a:p>
        </p:txBody>
      </p:sp>
      <p:sp>
        <p:nvSpPr>
          <p:cNvPr id="94226" name=""/>
          <p:cNvSpPr/>
          <p:nvPr/>
        </p:nvSpPr>
        <p:spPr>
          <a:xfrm>
            <a:off x="609600" y="2667000"/>
            <a:ext cx="2133600" cy="1447800"/>
          </a:xfrm>
          <a:prstGeom prst="wedgeRoundRectCallout">
            <a:avLst>
              <a:gd name="adj1" fmla="val 52903"/>
              <a:gd name="adj2" fmla="val 151972"/>
              <a:gd name="adj3" fmla="val 16667"/>
            </a:avLst>
          </a:prstGeom>
          <a:solidFill>
            <a:srgbClr val="FFCC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ctr"/>
            <a:r>
              <a:rPr sz="2000" b="1">
                <a:solidFill>
                  <a:srgbClr val="663300"/>
                </a:solidFill>
                <a:ea typeface="黑体" pitchFamily="2" charset="-122"/>
              </a:rPr>
              <a:t>检测到信道是忙碌的，是坚持检测还是退避一段时间后再检测？</a:t>
            </a:r>
            <a:r>
              <a:rPr sz="2000">
                <a:ea typeface="黑体" pitchFamily="2" charset="-122"/>
              </a:rPr>
              <a:t> </a:t>
            </a:r>
            <a:endParaRPr sz="2000">
              <a:ea typeface="黑体" pitchFamily="2" charset="-122"/>
            </a:endParaRPr>
          </a:p>
        </p:txBody>
      </p:sp>
      <p:sp>
        <p:nvSpPr>
          <p:cNvPr id="94227" name=""/>
          <p:cNvSpPr/>
          <p:nvPr/>
        </p:nvSpPr>
        <p:spPr>
          <a:xfrm>
            <a:off x="3200400" y="2514600"/>
            <a:ext cx="2133600" cy="1600200"/>
          </a:xfrm>
          <a:prstGeom prst="wedgeRoundRectCallout">
            <a:avLst>
              <a:gd name="adj1" fmla="val -57292"/>
              <a:gd name="adj2" fmla="val 145236"/>
              <a:gd name="adj3" fmla="val 16667"/>
            </a:avLst>
          </a:prstGeom>
          <a:solidFill>
            <a:srgbClr val="FFCC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rgbClr val="663300"/>
                </a:solidFill>
                <a:ea typeface="黑体" pitchFamily="2" charset="-122"/>
              </a:rPr>
              <a:t>检测到信道是</a:t>
            </a:r>
            <a:r>
              <a:rPr sz="2000" b="1">
                <a:solidFill>
                  <a:srgbClr val="663300"/>
                </a:solidFill>
                <a:latin typeface="黑体" pitchFamily="2" charset="-122"/>
                <a:ea typeface="黑体" pitchFamily="2" charset="-122"/>
              </a:rPr>
              <a:t>空闲，是肯定发送还是以某一概率发送？</a:t>
            </a:r>
            <a:endParaRPr sz="2000">
              <a:ea typeface="黑体" pitchFamily="2" charset="-122"/>
            </a:endParaRPr>
          </a:p>
        </p:txBody>
      </p:sp>
      <p:sp>
        <p:nvSpPr>
          <p:cNvPr id="94228" name=""/>
          <p:cNvSpPr/>
          <p:nvPr/>
        </p:nvSpPr>
        <p:spPr>
          <a:xfrm>
            <a:off x="5943600" y="2438400"/>
            <a:ext cx="2133600" cy="1752600"/>
          </a:xfrm>
          <a:prstGeom prst="wedgeRoundRectCallout">
            <a:avLst>
              <a:gd name="adj1" fmla="val -171801"/>
              <a:gd name="adj2" fmla="val 127537"/>
              <a:gd name="adj3" fmla="val 16667"/>
            </a:avLst>
          </a:prstGeom>
          <a:solidFill>
            <a:srgbClr val="FFCC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rgbClr val="663300"/>
                </a:solidFill>
                <a:latin typeface="宋体" pitchFamily="2" charset="-122"/>
                <a:ea typeface="黑体" pitchFamily="2" charset="-122"/>
              </a:rPr>
              <a:t>是检测到信道瞬时空闲还是要求达到一定的空闲间隔才来考虑安排发送时机？</a:t>
            </a:r>
            <a:endParaRPr sz="2000" b="1">
              <a:ea typeface="黑体" pitchFamily="2" charset="-122"/>
            </a:endParaRPr>
          </a:p>
        </p:txBody>
      </p:sp>
      <p:sp>
        <p:nvSpPr>
          <p:cNvPr id="94229" name="Date Placeholder 3"/>
          <p:cNvSpPr>
            <a:spLocks noGrp="1"/>
          </p:cNvSpPr>
          <p:nvPr>
            <p:ph type="dt" sz="half" idx="2"/>
          </p:nvPr>
        </p:nvSpPr>
        <p:spPr/>
        <p:txBody>
          <a:bodyPr/>
          <a:lstStyle/>
          <a:p>
            <a:pPr lvl="0"/>
            <a:fld id="{DA580C6F-51F8-476D-A637-4BA50658C2CE}" type="datetime1">
              <a:rPr kumimoji="0" sz="1400"/>
              <a:t>9/7/2024</a:t>
            </a:fld>
            <a:endParaRPr kumimoji="0" sz="1400"/>
          </a:p>
        </p:txBody>
      </p:sp>
      <p:sp>
        <p:nvSpPr>
          <p:cNvPr id="94230" name="Footer Placeholder 4"/>
          <p:cNvSpPr>
            <a:spLocks noGrp="1"/>
          </p:cNvSpPr>
          <p:nvPr>
            <p:ph type="ftr" sz="quarter" idx="3"/>
          </p:nvPr>
        </p:nvSpPr>
        <p:spPr/>
        <p:txBody>
          <a:bodyPr/>
          <a:lstStyle/>
          <a:p>
            <a:pPr lvl="0" algn="ctr"/>
            <a:fld id="{63781093-A6FC-4D74-A120-451BC1C32A30}" type="footer">
              <a:rPr kumimoji="0" sz="1400"/>
              <a:t/>
            </a:fld>
            <a:endParaRPr kumimoji="0" sz="1400"/>
          </a:p>
        </p:txBody>
      </p:sp>
      <p:sp>
        <p:nvSpPr>
          <p:cNvPr id="94231" name="TextBox 94230"/>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无线局域网媒体访问控制共27页，您现在浏览的是第12页!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afterEffect">
                                  <p:stCondLst>
                                    <p:cond delay="0"/>
                                  </p:stCondLst>
                                  <p:childTnLst>
                                    <p:set>
                                      <p:cBhvr additive="base">
                                        <p:cTn id="6" dur="1" fill="hold">
                                          <p:stCondLst>
                                            <p:cond delay="0"/>
                                          </p:stCondLst>
                                        </p:cTn>
                                        <p:tgtEl>
                                          <p:spTgt spid="94221"/>
                                        </p:tgtEl>
                                        <p:attrNameLst>
                                          <p:attrName>style.visibility</p:attrName>
                                        </p:attrNameLst>
                                      </p:cBhvr>
                                      <p:to>
                                        <p:strVal val="visible"/>
                                      </p:to>
                                    </p:set>
                                    <p:anim calcmode="lin" valueType="num">
                                      <p:cBhvr additive="base">
                                        <p:cTn id="7" dur="500" fill="hold"/>
                                        <p:tgtEl>
                                          <p:spTgt spid="94221"/>
                                        </p:tgtEl>
                                        <p:attrNameLst>
                                          <p:attrName>ppt_x</p:attrName>
                                        </p:attrNameLst>
                                      </p:cBhvr>
                                      <p:tavLst>
                                        <p:tav tm="0">
                                          <p:val>
                                            <p:strVal val="0-#ppt_w/2"/>
                                          </p:val>
                                        </p:tav>
                                        <p:tav tm="100000">
                                          <p:val>
                                            <p:strVal val="#ppt_x"/>
                                          </p:val>
                                        </p:tav>
                                      </p:tavLst>
                                    </p:anim>
                                    <p:anim calcmode="lin" valueType="num">
                                      <p:cBhvr additive="base">
                                        <p:cTn id="8" dur="500" fill="hold"/>
                                        <p:tgtEl>
                                          <p:spTgt spid="9422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1" nodeType="afterEffect">
                                  <p:stCondLst>
                                    <p:cond delay="500"/>
                                  </p:stCondLst>
                                  <p:childTnLst>
                                    <p:set>
                                      <p:cBhvr additive="base">
                                        <p:cTn id="11" dur="1" fill="hold">
                                          <p:stCondLst>
                                            <p:cond delay="0"/>
                                          </p:stCondLst>
                                        </p:cTn>
                                        <p:tgtEl>
                                          <p:spTgt spid="94222"/>
                                        </p:tgtEl>
                                        <p:attrNameLst>
                                          <p:attrName>style.visibility</p:attrName>
                                        </p:attrNameLst>
                                      </p:cBhvr>
                                      <p:to>
                                        <p:strVal val="visible"/>
                                      </p:to>
                                    </p:set>
                                    <p:anim calcmode="lin" valueType="num">
                                      <p:cBhvr additive="base">
                                        <p:cTn id="12" dur="500" fill="hold"/>
                                        <p:tgtEl>
                                          <p:spTgt spid="94222"/>
                                        </p:tgtEl>
                                        <p:attrNameLst>
                                          <p:attrName>ppt_x</p:attrName>
                                        </p:attrNameLst>
                                      </p:cBhvr>
                                      <p:tavLst>
                                        <p:tav tm="0">
                                          <p:val>
                                            <p:strVal val="0-#ppt_w/2"/>
                                          </p:val>
                                        </p:tav>
                                        <p:tav tm="100000">
                                          <p:val>
                                            <p:strVal val="#ppt_x"/>
                                          </p:val>
                                        </p:tav>
                                      </p:tavLst>
                                    </p:anim>
                                    <p:anim calcmode="lin" valueType="num">
                                      <p:cBhvr additive="base">
                                        <p:cTn id="13" dur="500" fill="hold"/>
                                        <p:tgtEl>
                                          <p:spTgt spid="9422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2" dur="500" fill="hold" grpId="2" nodeType="afterEffect">
                                  <p:stCondLst>
                                    <p:cond delay="1000"/>
                                  </p:stCondLst>
                                  <p:childTnLst>
                                    <p:set>
                                      <p:cBhvr additive="base">
                                        <p:cTn id="16" dur="1" fill="hold">
                                          <p:stCondLst>
                                            <p:cond delay="0"/>
                                          </p:stCondLst>
                                        </p:cTn>
                                        <p:tgtEl>
                                          <p:spTgt spid="94223"/>
                                        </p:tgtEl>
                                        <p:attrNameLst>
                                          <p:attrName>style.visibility</p:attrName>
                                        </p:attrNameLst>
                                      </p:cBhvr>
                                      <p:to>
                                        <p:strVal val="visible"/>
                                      </p:to>
                                    </p:set>
                                    <p:anim calcmode="lin" valueType="num">
                                      <p:cBhvr additive="base">
                                        <p:cTn id="17" dur="500" fill="hold"/>
                                        <p:tgtEl>
                                          <p:spTgt spid="94223"/>
                                        </p:tgtEl>
                                        <p:attrNameLst>
                                          <p:attrName>ppt_x</p:attrName>
                                        </p:attrNameLst>
                                      </p:cBhvr>
                                      <p:tavLst>
                                        <p:tav tm="0">
                                          <p:val>
                                            <p:strVal val="1+#ppt_w/2"/>
                                          </p:val>
                                        </p:tav>
                                        <p:tav tm="100000">
                                          <p:val>
                                            <p:strVal val="#ppt_x"/>
                                          </p:val>
                                        </p:tav>
                                      </p:tavLst>
                                    </p:anim>
                                    <p:anim calcmode="lin" valueType="num">
                                      <p:cBhvr additive="base">
                                        <p:cTn id="18" dur="500" fill="hold"/>
                                        <p:tgtEl>
                                          <p:spTgt spid="94223"/>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18" presetClass="entr" presetSubtype="12" dur="500" fill="hold" grpId="3" nodeType="clickEffect">
                                  <p:stCondLst>
                                    <p:cond delay="0"/>
                                  </p:stCondLst>
                                  <p:childTnLst>
                                    <p:set>
                                      <p:cBhvr additive="base">
                                        <p:cTn id="22" dur="1" fill="hold">
                                          <p:stCondLst>
                                            <p:cond delay="0"/>
                                          </p:stCondLst>
                                        </p:cTn>
                                        <p:tgtEl>
                                          <p:spTgt spid="94224"/>
                                        </p:tgtEl>
                                        <p:attrNameLst>
                                          <p:attrName>style.visibility</p:attrName>
                                        </p:attrNameLst>
                                      </p:cBhvr>
                                      <p:to>
                                        <p:strVal val="visible"/>
                                      </p:to>
                                    </p:set>
                                    <p:animEffect transition="in" filter="strips(downLeft)">
                                      <p:cBhvr additive="base">
                                        <p:cTn id="23" dur="500"/>
                                        <p:tgtEl>
                                          <p:spTgt spid="94224"/>
                                        </p:tgtEl>
                                      </p:cBhvr>
                                    </p:animEffect>
                                  </p:childTnLst>
                                </p:cTn>
                              </p:par>
                            </p:childTnLst>
                          </p:cTn>
                        </p:par>
                      </p:childTnLst>
                    </p:cTn>
                  </p:par>
                  <p:par>
                    <p:cTn id="24" fill="hold" nodeType="clickPar">
                      <p:stCondLst>
                        <p:cond delay="indefinite"/>
                        <p:cond evt="onBegin" delay="0">
                          <p:tn val="23"/>
                        </p:cond>
                      </p:stCondLst>
                      <p:childTnLst>
                        <p:par>
                          <p:cTn id="25" fill="hold" nodeType="afterGroup">
                            <p:stCondLst>
                              <p:cond delay="0"/>
                            </p:stCondLst>
                            <p:childTnLst>
                              <p:par>
                                <p:cTn id="26" presetID="16" presetClass="entr" presetSubtype="42" dur="500" fill="hold" grpId="4" nodeType="clickEffect">
                                  <p:stCondLst>
                                    <p:cond delay="0"/>
                                  </p:stCondLst>
                                  <p:childTnLst>
                                    <p:set>
                                      <p:cBhvr additive="base">
                                        <p:cTn id="27" dur="1" fill="hold">
                                          <p:stCondLst>
                                            <p:cond delay="0"/>
                                          </p:stCondLst>
                                        </p:cTn>
                                        <p:tgtEl>
                                          <p:spTgt spid="94225"/>
                                        </p:tgtEl>
                                        <p:attrNameLst>
                                          <p:attrName>style.visibility</p:attrName>
                                        </p:attrNameLst>
                                      </p:cBhvr>
                                      <p:to>
                                        <p:strVal val="visible"/>
                                      </p:to>
                                    </p:set>
                                    <p:animEffect transition="in" filter="barn(outHorizontal)">
                                      <p:cBhvr additive="base">
                                        <p:cTn id="28" dur="500"/>
                                        <p:tgtEl>
                                          <p:spTgt spid="94225"/>
                                        </p:tgtEl>
                                      </p:cBhvr>
                                    </p:animEffect>
                                  </p:childTnLst>
                                </p:cTn>
                              </p:par>
                            </p:childTnLst>
                          </p:cTn>
                        </p:par>
                      </p:childTnLst>
                    </p:cTn>
                  </p:par>
                  <p:par>
                    <p:cTn id="29" fill="hold" nodeType="clickPar">
                      <p:stCondLst>
                        <p:cond delay="indefinite"/>
                        <p:cond evt="onBegin" delay="0">
                          <p:tn val="28"/>
                        </p:cond>
                      </p:stCondLst>
                      <p:childTnLst>
                        <p:par>
                          <p:cTn id="30" fill="hold" nodeType="afterGroup">
                            <p:stCondLst>
                              <p:cond delay="0"/>
                            </p:stCondLst>
                            <p:childTnLst>
                              <p:par>
                                <p:cTn id="31" presetID="2" presetClass="entr" presetSubtype="8" dur="500" fill="hold" grpId="5" nodeType="clickEffect">
                                  <p:stCondLst>
                                    <p:cond delay="0"/>
                                  </p:stCondLst>
                                  <p:childTnLst>
                                    <p:set>
                                      <p:cBhvr additive="base">
                                        <p:cTn id="32" dur="1" fill="hold">
                                          <p:stCondLst>
                                            <p:cond delay="0"/>
                                          </p:stCondLst>
                                        </p:cTn>
                                        <p:tgtEl>
                                          <p:spTgt spid="94226"/>
                                        </p:tgtEl>
                                        <p:attrNameLst>
                                          <p:attrName>style.visibility</p:attrName>
                                        </p:attrNameLst>
                                      </p:cBhvr>
                                      <p:to>
                                        <p:strVal val="visible"/>
                                      </p:to>
                                    </p:set>
                                    <p:anim calcmode="lin" valueType="num">
                                      <p:cBhvr additive="base">
                                        <p:cTn id="33" dur="500" fill="hold"/>
                                        <p:tgtEl>
                                          <p:spTgt spid="94226"/>
                                        </p:tgtEl>
                                        <p:attrNameLst>
                                          <p:attrName>ppt_x</p:attrName>
                                        </p:attrNameLst>
                                      </p:cBhvr>
                                      <p:tavLst>
                                        <p:tav tm="0">
                                          <p:val>
                                            <p:strVal val="0-#ppt_w/2"/>
                                          </p:val>
                                        </p:tav>
                                        <p:tav tm="100000">
                                          <p:val>
                                            <p:strVal val="#ppt_x"/>
                                          </p:val>
                                        </p:tav>
                                      </p:tavLst>
                                    </p:anim>
                                    <p:anim calcmode="lin" valueType="num">
                                      <p:cBhvr additive="base">
                                        <p:cTn id="34" dur="500" fill="hold"/>
                                        <p:tgtEl>
                                          <p:spTgt spid="94226"/>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cond evt="onBegin" delay="0">
                          <p:tn val="34"/>
                        </p:cond>
                      </p:stCondLst>
                      <p:childTnLst>
                        <p:par>
                          <p:cTn id="36" fill="hold" nodeType="afterGroup">
                            <p:stCondLst>
                              <p:cond delay="0"/>
                            </p:stCondLst>
                            <p:childTnLst>
                              <p:par>
                                <p:cTn id="37" presetID="2" presetClass="entr" presetSubtype="1" dur="500" fill="hold" grpId="6" nodeType="clickEffect">
                                  <p:stCondLst>
                                    <p:cond delay="0"/>
                                  </p:stCondLst>
                                  <p:childTnLst>
                                    <p:set>
                                      <p:cBhvr additive="base">
                                        <p:cTn id="38" dur="1" fill="hold">
                                          <p:stCondLst>
                                            <p:cond delay="0"/>
                                          </p:stCondLst>
                                        </p:cTn>
                                        <p:tgtEl>
                                          <p:spTgt spid="94227"/>
                                        </p:tgtEl>
                                        <p:attrNameLst>
                                          <p:attrName>style.visibility</p:attrName>
                                        </p:attrNameLst>
                                      </p:cBhvr>
                                      <p:to>
                                        <p:strVal val="visible"/>
                                      </p:to>
                                    </p:set>
                                    <p:anim calcmode="lin" valueType="num">
                                      <p:cBhvr additive="base">
                                        <p:cTn id="39" dur="500" fill="hold"/>
                                        <p:tgtEl>
                                          <p:spTgt spid="94227"/>
                                        </p:tgtEl>
                                        <p:attrNameLst>
                                          <p:attrName>ppt_x</p:attrName>
                                        </p:attrNameLst>
                                      </p:cBhvr>
                                      <p:tavLst>
                                        <p:tav tm="0">
                                          <p:val>
                                            <p:strVal val="#ppt_x"/>
                                          </p:val>
                                        </p:tav>
                                        <p:tav tm="100000">
                                          <p:val>
                                            <p:strVal val="#ppt_x"/>
                                          </p:val>
                                        </p:tav>
                                      </p:tavLst>
                                    </p:anim>
                                    <p:anim calcmode="lin" valueType="num">
                                      <p:cBhvr additive="base">
                                        <p:cTn id="40" dur="500" fill="hold"/>
                                        <p:tgtEl>
                                          <p:spTgt spid="94227"/>
                                        </p:tgtEl>
                                        <p:attrNameLst>
                                          <p:attrName>ppt_y</p:attrName>
                                        </p:attrNameLst>
                                      </p:cBhvr>
                                      <p:tavLst>
                                        <p:tav tm="0">
                                          <p:val>
                                            <p:strVal val="0-#ppt_h/2"/>
                                          </p:val>
                                        </p:tav>
                                        <p:tav tm="100000">
                                          <p:val>
                                            <p:strVal val="#ppt_y"/>
                                          </p:val>
                                        </p:tav>
                                      </p:tavLst>
                                    </p:anim>
                                  </p:childTnLst>
                                </p:cTn>
                              </p:par>
                            </p:childTnLst>
                          </p:cTn>
                        </p:par>
                      </p:childTnLst>
                    </p:cTn>
                  </p:par>
                  <p:par>
                    <p:cTn id="41" fill="hold" nodeType="clickPar">
                      <p:stCondLst>
                        <p:cond delay="indefinite"/>
                        <p:cond evt="onBegin" delay="0">
                          <p:tn val="40"/>
                        </p:cond>
                      </p:stCondLst>
                      <p:childTnLst>
                        <p:par>
                          <p:cTn id="42" fill="hold" nodeType="afterGroup">
                            <p:stCondLst>
                              <p:cond delay="0"/>
                            </p:stCondLst>
                            <p:childTnLst>
                              <p:par>
                                <p:cTn id="43" presetID="2" presetClass="entr" presetSubtype="2" dur="500" fill="hold" grpId="7" nodeType="clickEffect">
                                  <p:stCondLst>
                                    <p:cond delay="0"/>
                                  </p:stCondLst>
                                  <p:childTnLst>
                                    <p:set>
                                      <p:cBhvr additive="base">
                                        <p:cTn id="44" dur="1" fill="hold">
                                          <p:stCondLst>
                                            <p:cond delay="0"/>
                                          </p:stCondLst>
                                        </p:cTn>
                                        <p:tgtEl>
                                          <p:spTgt spid="94228"/>
                                        </p:tgtEl>
                                        <p:attrNameLst>
                                          <p:attrName>style.visibility</p:attrName>
                                        </p:attrNameLst>
                                      </p:cBhvr>
                                      <p:to>
                                        <p:strVal val="visible"/>
                                      </p:to>
                                    </p:set>
                                    <p:anim calcmode="lin" valueType="num">
                                      <p:cBhvr additive="base">
                                        <p:cTn id="45" dur="500" fill="hold"/>
                                        <p:tgtEl>
                                          <p:spTgt spid="94228"/>
                                        </p:tgtEl>
                                        <p:attrNameLst>
                                          <p:attrName>ppt_x</p:attrName>
                                        </p:attrNameLst>
                                      </p:cBhvr>
                                      <p:tavLst>
                                        <p:tav tm="0">
                                          <p:val>
                                            <p:strVal val="1+#ppt_w/2"/>
                                          </p:val>
                                        </p:tav>
                                        <p:tav tm="100000">
                                          <p:val>
                                            <p:strVal val="#ppt_x"/>
                                          </p:val>
                                        </p:tav>
                                      </p:tavLst>
                                    </p:anim>
                                    <p:anim calcmode="lin" valueType="num">
                                      <p:cBhvr additive="base">
                                        <p:cTn id="46" dur="500" fill="hold"/>
                                        <p:tgtEl>
                                          <p:spTgt spid="94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21" grpId="0"/>
      <p:bldP spid="94222" grpId="1"/>
      <p:bldP spid="94223" grpId="2"/>
      <p:bldP spid="94224" grpId="3"/>
      <p:bldP spid="94225" grpId="4"/>
      <p:bldP spid="94226" grpId="5"/>
      <p:bldP spid="94227" grpId="6"/>
      <p:bldP spid="94228" grpId="7"/>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4935" name=""/>
          <p:cNvSpPr/>
          <p:nvPr/>
        </p:nvSpPr>
        <p:spPr>
          <a:xfrm>
            <a:off x="4175125" y="1371600"/>
            <a:ext cx="3140075" cy="457200"/>
          </a:xfrm>
          <a:prstGeom prst="rect">
            <a:avLst/>
          </a:prstGeom>
          <a:solidFill>
            <a:srgbClr val="CCFFCC"/>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000066"/>
                </a:solidFill>
                <a:ea typeface="黑体" pitchFamily="2" charset="-122"/>
              </a:rPr>
              <a:t>三.   p-坚持式CSMA</a:t>
            </a:r>
            <a:endParaRPr>
              <a:ea typeface="黑体" pitchFamily="2" charset="-122"/>
            </a:endParaRPr>
          </a:p>
        </p:txBody>
      </p:sp>
      <p:sp>
        <p:nvSpPr>
          <p:cNvPr id="125018" name=""/>
          <p:cNvSpPr/>
          <p:nvPr/>
        </p:nvSpPr>
        <p:spPr>
          <a:xfrm>
            <a:off x="4953000" y="2057400"/>
            <a:ext cx="3200400" cy="2362200"/>
          </a:xfrm>
          <a:prstGeom prst="wedgeRoundRectCallout">
            <a:avLst>
              <a:gd name="adj1" fmla="val -47819"/>
              <a:gd name="adj2" fmla="val -62704"/>
              <a:gd name="adj3" fmla="val 16667"/>
            </a:avLst>
          </a:prstGeom>
          <a:solidFill>
            <a:srgbClr val="CCFFFF"/>
          </a:solidFill>
          <a:ln>
            <a:solidFill>
              <a:schemeClr val="tx1"/>
            </a:solidFill>
            <a:miter lim="800000"/>
          </a:ln>
          <a:effectLst/>
        </p:spPr>
        <p:txBody>
          <a:bodyPr>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a:solidFill>
                  <a:schemeClr val="tx2"/>
                </a:solidFill>
                <a:ea typeface="黑体" pitchFamily="2" charset="-122"/>
              </a:rPr>
              <a:t>检测到信道空闲时，以概率P（P小于1）发送数据帧，而以概率1－P延迟一个时间τ，之后再重新进行信道检测。</a:t>
            </a:r>
            <a:r>
              <a:rPr>
                <a:ea typeface="黑体" pitchFamily="2" charset="-122"/>
              </a:rPr>
              <a:t> </a:t>
            </a:r>
            <a:endParaRPr>
              <a:ea typeface="黑体" pitchFamily="2" charset="-122"/>
            </a:endParaRPr>
          </a:p>
        </p:txBody>
      </p:sp>
      <p:sp>
        <p:nvSpPr>
          <p:cNvPr id="124932" name=""/>
          <p:cNvSpPr/>
          <p:nvPr/>
        </p:nvSpPr>
        <p:spPr>
          <a:xfrm>
            <a:off x="533400" y="1905000"/>
            <a:ext cx="8153400" cy="3733800"/>
          </a:xfrm>
          <a:prstGeom prst="rect">
            <a:avLst/>
          </a:prstGeom>
          <a:solidFill>
            <a:srgbClr val="FFFFCC"/>
          </a:solidFill>
          <a:ln>
            <a:solidFill>
              <a:schemeClr val="bg1"/>
            </a:solidFill>
            <a:miter lim="800000"/>
          </a:ln>
          <a:effectLst/>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4933" name=""/>
          <p:cNvSpPr/>
          <p:nvPr/>
        </p:nvSpPr>
        <p:spPr>
          <a:xfrm>
            <a:off x="533400" y="776288"/>
            <a:ext cx="6781800" cy="519112"/>
          </a:xfrm>
          <a:prstGeom prst="rect">
            <a:avLst/>
          </a:prstGeom>
          <a:solidFill>
            <a:srgbClr val="CCFF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800" b="1">
                <a:solidFill>
                  <a:srgbClr val="000099"/>
                </a:solidFill>
                <a:ea typeface="黑体" pitchFamily="2" charset="-122"/>
              </a:rPr>
              <a:t>4.3典型的时分多址接入MAC协议与性能</a:t>
            </a:r>
            <a:endParaRPr sz="2800" b="1">
              <a:solidFill>
                <a:srgbClr val="000099"/>
              </a:solidFill>
              <a:ea typeface="黑体" pitchFamily="2" charset="-122"/>
            </a:endParaRPr>
          </a:p>
        </p:txBody>
      </p:sp>
      <p:sp>
        <p:nvSpPr>
          <p:cNvPr id="124934" name=""/>
          <p:cNvSpPr/>
          <p:nvPr/>
        </p:nvSpPr>
        <p:spPr>
          <a:xfrm>
            <a:off x="533400" y="1371600"/>
            <a:ext cx="3429000" cy="457200"/>
          </a:xfrm>
          <a:prstGeom prst="rect">
            <a:avLst/>
          </a:prstGeom>
          <a:solidFill>
            <a:srgbClr val="FFCCFF"/>
          </a:solidFill>
          <a:ln>
            <a:noFill/>
            <a:miter lim="800000"/>
          </a:ln>
          <a:effectLst/>
        </p:spPr>
        <p:txBody>
          <a:bodyPr>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b="1">
                <a:solidFill>
                  <a:srgbClr val="663300"/>
                </a:solidFill>
                <a:ea typeface="黑体" pitchFamily="2" charset="-122"/>
              </a:rPr>
              <a:t>4.3.3  CSMA协议</a:t>
            </a:r>
            <a:endParaRPr b="1">
              <a:solidFill>
                <a:srgbClr val="663300"/>
              </a:solidFill>
              <a:ea typeface="黑体" pitchFamily="2" charset="-122"/>
            </a:endParaRPr>
          </a:p>
        </p:txBody>
      </p:sp>
      <p:sp>
        <p:nvSpPr>
          <p:cNvPr id="124951" name=""/>
          <p:cNvSpPr/>
          <p:nvPr/>
        </p:nvSpPr>
        <p:spPr>
          <a:xfrm>
            <a:off x="517525" y="5653088"/>
            <a:ext cx="3435350" cy="7620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rgbClr val="663300"/>
                </a:solidFill>
                <a:ea typeface="黑体" pitchFamily="2" charset="-122"/>
              </a:rPr>
              <a:t>图4.11  p－坚持式CSMA协议</a:t>
            </a:r>
            <a:endParaRPr sz="2000" b="1">
              <a:solidFill>
                <a:srgbClr val="663300"/>
              </a:solidFill>
              <a:ea typeface="黑体" pitchFamily="2" charset="-122"/>
            </a:endParaRPr>
          </a:p>
          <a:p>
            <a:pPr lvl="0"/>
            <a:r>
              <a:rPr sz="2000" b="1">
                <a:solidFill>
                  <a:srgbClr val="663300"/>
                </a:solidFill>
                <a:ea typeface="黑体" pitchFamily="2" charset="-122"/>
              </a:rPr>
              <a:t>          发送操作流程</a:t>
            </a:r>
            <a:r>
              <a:rPr>
                <a:ea typeface="黑体" pitchFamily="2" charset="-122"/>
              </a:rPr>
              <a:t> </a:t>
            </a:r>
            <a:endParaRPr>
              <a:ea typeface="黑体" pitchFamily="2" charset="-122"/>
            </a:endParaRPr>
          </a:p>
        </p:txBody>
      </p:sp>
      <p:sp>
        <p:nvSpPr>
          <p:cNvPr id="124952" name=""/>
          <p:cNvSpPr/>
          <p:nvPr/>
        </p:nvSpPr>
        <p:spPr>
          <a:xfrm>
            <a:off x="4732338" y="5638800"/>
            <a:ext cx="3435350" cy="762000"/>
          </a:xfrm>
          <a:prstGeom prst="rect">
            <a:avLst/>
          </a:prstGeom>
          <a:solidFill>
            <a:schemeClr val="bg1"/>
          </a:solidFill>
          <a:ln>
            <a:noFill/>
            <a:miter lim="800000"/>
          </a:ln>
          <a:effectLst/>
        </p:spPr>
        <p:txBody>
          <a:bodyPr wrap="none" anchor="t" anchorCtr="0">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r>
              <a:rPr sz="2000" b="1">
                <a:solidFill>
                  <a:srgbClr val="663300"/>
                </a:solidFill>
                <a:ea typeface="黑体" pitchFamily="2" charset="-122"/>
              </a:rPr>
              <a:t>图4.12  p－坚持式CSMA协议</a:t>
            </a:r>
            <a:endParaRPr sz="2000" b="1">
              <a:solidFill>
                <a:srgbClr val="663300"/>
              </a:solidFill>
              <a:ea typeface="黑体" pitchFamily="2" charset="-122"/>
            </a:endParaRPr>
          </a:p>
          <a:p>
            <a:pPr lvl="0"/>
            <a:r>
              <a:rPr sz="2000" b="1">
                <a:solidFill>
                  <a:srgbClr val="663300"/>
                </a:solidFill>
                <a:ea typeface="黑体" pitchFamily="2" charset="-122"/>
              </a:rPr>
              <a:t>              吞吐量性能</a:t>
            </a:r>
            <a:r>
              <a:rPr>
                <a:ea typeface="黑体" pitchFamily="2" charset="-122"/>
              </a:rPr>
              <a:t> </a:t>
            </a:r>
            <a:endParaRPr>
              <a:ea typeface="黑体" pitchFamily="2" charset="-122"/>
            </a:endParaRPr>
          </a:p>
        </p:txBody>
      </p:sp>
      <p:grpSp>
        <p:nvGrpSpPr>
          <p:cNvPr id="124997" name=""/>
          <p:cNvGrpSpPr/>
          <p:nvPr/>
        </p:nvGrpSpPr>
        <p:grpSpPr>
          <a:xfrm>
            <a:off x="609600" y="1981200"/>
            <a:ext cx="3352800" cy="3581400"/>
            <a:chOff x="384" y="1248"/>
            <a:chExt cx="2112" cy="2256"/>
          </a:xfrm>
        </p:grpSpPr>
        <p:sp>
          <p:nvSpPr>
            <p:cNvPr id="124973" name=""/>
            <p:cNvSpPr/>
            <p:nvPr/>
          </p:nvSpPr>
          <p:spPr>
            <a:xfrm>
              <a:off x="482" y="1248"/>
              <a:ext cx="1174" cy="188"/>
            </a:xfrm>
            <a:prstGeom prst="flowChartAlternateProcess">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发送帧到发送缓冲器</a:t>
              </a:r>
              <a:endParaRPr kumimoji="0" sz="1400" b="1">
                <a:solidFill>
                  <a:schemeClr val="tx2"/>
                </a:solidFill>
              </a:endParaRPr>
            </a:p>
          </p:txBody>
        </p:sp>
        <p:cxnSp>
          <p:nvCxnSpPr>
            <p:cNvPr id="124974" name=""/>
            <p:cNvCxnSpPr/>
            <p:nvPr/>
          </p:nvCxnSpPr>
          <p:spPr>
            <a:xfrm flipH="1">
              <a:off x="1069" y="1436"/>
              <a:ext cx="0" cy="187"/>
            </a:xfrm>
            <a:prstGeom prst="line">
              <a:avLst/>
            </a:prstGeom>
            <a:noFill/>
            <a:ln>
              <a:solidFill>
                <a:prstClr val="black"/>
              </a:solidFill>
              <a:miter lim="800000"/>
              <a:tailEnd type="triangle"/>
            </a:ln>
          </p:spPr>
        </p:cxnSp>
        <p:sp>
          <p:nvSpPr>
            <p:cNvPr id="124975" name=""/>
            <p:cNvSpPr/>
            <p:nvPr/>
          </p:nvSpPr>
          <p:spPr>
            <a:xfrm>
              <a:off x="580" y="1623"/>
              <a:ext cx="1052" cy="187"/>
            </a:xfrm>
            <a:prstGeom prst="flowChartProcess">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载波侦听检测信道</a:t>
              </a:r>
              <a:endParaRPr kumimoji="0" sz="1400" b="1">
                <a:solidFill>
                  <a:schemeClr val="tx2"/>
                </a:solidFill>
              </a:endParaRPr>
            </a:p>
          </p:txBody>
        </p:sp>
        <p:sp>
          <p:nvSpPr>
            <p:cNvPr id="124976" name=""/>
            <p:cNvSpPr/>
            <p:nvPr/>
          </p:nvSpPr>
          <p:spPr>
            <a:xfrm>
              <a:off x="384" y="1926"/>
              <a:ext cx="1370" cy="250"/>
            </a:xfrm>
            <a:prstGeom prst="flowChartDecision">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信道空闲？</a:t>
              </a:r>
              <a:endParaRPr kumimoji="0" sz="1400" b="1">
                <a:solidFill>
                  <a:schemeClr val="tx2"/>
                </a:solidFill>
              </a:endParaRPr>
            </a:p>
          </p:txBody>
        </p:sp>
        <p:cxnSp>
          <p:nvCxnSpPr>
            <p:cNvPr id="124977" name=""/>
            <p:cNvCxnSpPr/>
            <p:nvPr/>
          </p:nvCxnSpPr>
          <p:spPr>
            <a:xfrm flipH="1">
              <a:off x="1069" y="1802"/>
              <a:ext cx="0" cy="124"/>
            </a:xfrm>
            <a:prstGeom prst="line">
              <a:avLst/>
            </a:prstGeom>
            <a:noFill/>
            <a:ln>
              <a:solidFill>
                <a:prstClr val="black"/>
              </a:solidFill>
              <a:miter lim="800000"/>
              <a:tailEnd type="triangle"/>
            </a:ln>
          </p:spPr>
        </p:cxnSp>
        <p:cxnSp>
          <p:nvCxnSpPr>
            <p:cNvPr id="124978" name=""/>
            <p:cNvCxnSpPr/>
            <p:nvPr/>
          </p:nvCxnSpPr>
          <p:spPr>
            <a:xfrm>
              <a:off x="1104" y="1536"/>
              <a:ext cx="1104" cy="0"/>
            </a:xfrm>
            <a:prstGeom prst="line">
              <a:avLst/>
            </a:prstGeom>
            <a:noFill/>
            <a:ln>
              <a:solidFill>
                <a:prstClr val="black"/>
              </a:solidFill>
              <a:miter lim="800000"/>
              <a:headEnd type="triangle"/>
            </a:ln>
          </p:spPr>
        </p:cxnSp>
        <p:sp>
          <p:nvSpPr>
            <p:cNvPr id="124979" name=""/>
            <p:cNvSpPr/>
            <p:nvPr/>
          </p:nvSpPr>
          <p:spPr>
            <a:xfrm>
              <a:off x="676" y="2986"/>
              <a:ext cx="764" cy="182"/>
            </a:xfrm>
            <a:prstGeom prst="flowChartProcess">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发送数据帧</a:t>
              </a:r>
              <a:endParaRPr kumimoji="0" sz="1400" b="1">
                <a:solidFill>
                  <a:schemeClr val="tx2"/>
                </a:solidFill>
              </a:endParaRPr>
            </a:p>
            <a:p>
              <a:pPr lvl="0" algn="just" eaLnBrk="0" hangingPunct="0"/>
              <a:endParaRPr kumimoji="0" sz="1400" b="1">
                <a:solidFill>
                  <a:schemeClr val="tx2"/>
                </a:solidFill>
              </a:endParaRPr>
            </a:p>
          </p:txBody>
        </p:sp>
        <p:cxnSp>
          <p:nvCxnSpPr>
            <p:cNvPr id="124980" name=""/>
            <p:cNvCxnSpPr/>
            <p:nvPr/>
          </p:nvCxnSpPr>
          <p:spPr>
            <a:xfrm flipH="1">
              <a:off x="1069" y="2488"/>
              <a:ext cx="0" cy="125"/>
            </a:xfrm>
            <a:prstGeom prst="line">
              <a:avLst/>
            </a:prstGeom>
            <a:noFill/>
            <a:ln>
              <a:solidFill>
                <a:prstClr val="black"/>
              </a:solidFill>
              <a:miter lim="800000"/>
              <a:tailEnd type="triangle"/>
            </a:ln>
          </p:spPr>
        </p:cxnSp>
        <p:cxnSp>
          <p:nvCxnSpPr>
            <p:cNvPr id="124981" name=""/>
            <p:cNvCxnSpPr/>
            <p:nvPr/>
          </p:nvCxnSpPr>
          <p:spPr>
            <a:xfrm flipH="1">
              <a:off x="1069" y="2176"/>
              <a:ext cx="0" cy="125"/>
            </a:xfrm>
            <a:prstGeom prst="line">
              <a:avLst/>
            </a:prstGeom>
            <a:noFill/>
            <a:ln>
              <a:solidFill>
                <a:prstClr val="black"/>
              </a:solidFill>
              <a:miter lim="800000"/>
              <a:tailEnd type="triangle"/>
            </a:ln>
          </p:spPr>
        </p:cxnSp>
        <p:sp>
          <p:nvSpPr>
            <p:cNvPr id="124982" name=""/>
            <p:cNvSpPr/>
            <p:nvPr/>
          </p:nvSpPr>
          <p:spPr>
            <a:xfrm flipH="1">
              <a:off x="1754" y="2487"/>
              <a:ext cx="261" cy="187"/>
            </a:xfrm>
            <a:prstGeom prst="callout1">
              <a:avLst>
                <a:gd name="adj1" fmla="val 38458"/>
                <a:gd name="adj2" fmla="val 125000"/>
                <a:gd name="adj3" fmla="val 38458"/>
                <a:gd name="adj4" fmla="val 127708"/>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N</a:t>
              </a:r>
              <a:endParaRPr kumimoji="0" sz="1400" b="1">
                <a:solidFill>
                  <a:schemeClr val="tx2"/>
                </a:solidFill>
              </a:endParaRPr>
            </a:p>
          </p:txBody>
        </p:sp>
        <p:sp>
          <p:nvSpPr>
            <p:cNvPr id="124983" name=""/>
            <p:cNvSpPr/>
            <p:nvPr/>
          </p:nvSpPr>
          <p:spPr>
            <a:xfrm>
              <a:off x="1265" y="2114"/>
              <a:ext cx="301" cy="177"/>
            </a:xfrm>
            <a:prstGeom prst="callout1">
              <a:avLst>
                <a:gd name="adj1" fmla="val 40542"/>
                <a:gd name="adj2" fmla="val -21620"/>
                <a:gd name="adj3" fmla="val 40542"/>
                <a:gd name="adj4" fmla="val -23782"/>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Y</a:t>
              </a:r>
              <a:endParaRPr kumimoji="0" sz="1400" b="1">
                <a:solidFill>
                  <a:schemeClr val="tx2"/>
                </a:solidFill>
              </a:endParaRPr>
            </a:p>
          </p:txBody>
        </p:sp>
        <p:cxnSp>
          <p:nvCxnSpPr>
            <p:cNvPr id="124984" name=""/>
            <p:cNvCxnSpPr/>
            <p:nvPr/>
          </p:nvCxnSpPr>
          <p:spPr>
            <a:xfrm flipH="1">
              <a:off x="2208" y="1536"/>
              <a:ext cx="0" cy="773"/>
            </a:xfrm>
            <a:prstGeom prst="line">
              <a:avLst/>
            </a:prstGeom>
            <a:noFill/>
            <a:ln>
              <a:solidFill>
                <a:prstClr val="black"/>
              </a:solidFill>
              <a:miter lim="800000"/>
            </a:ln>
          </p:spPr>
        </p:cxnSp>
        <p:cxnSp>
          <p:nvCxnSpPr>
            <p:cNvPr id="124985" name=""/>
            <p:cNvCxnSpPr/>
            <p:nvPr/>
          </p:nvCxnSpPr>
          <p:spPr>
            <a:xfrm flipH="1" flipV="1">
              <a:off x="1728" y="2064"/>
              <a:ext cx="480" cy="0"/>
            </a:xfrm>
            <a:prstGeom prst="line">
              <a:avLst/>
            </a:prstGeom>
            <a:noFill/>
            <a:ln>
              <a:solidFill>
                <a:prstClr val="black"/>
              </a:solidFill>
              <a:miter lim="800000"/>
              <a:headEnd type="triangle"/>
            </a:ln>
          </p:spPr>
        </p:cxnSp>
        <p:sp>
          <p:nvSpPr>
            <p:cNvPr id="124986" name=""/>
            <p:cNvSpPr/>
            <p:nvPr/>
          </p:nvSpPr>
          <p:spPr>
            <a:xfrm>
              <a:off x="482" y="2301"/>
              <a:ext cx="1174" cy="187"/>
            </a:xfrm>
            <a:prstGeom prst="flowChartProcess">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产生[0,1]内随机数</a:t>
              </a:r>
              <a:r>
                <a:rPr kumimoji="0" sz="1400" b="1">
                  <a:solidFill>
                    <a:schemeClr val="tx2"/>
                  </a:solidFill>
                  <a:latin typeface="宋体" pitchFamily="2" charset="-122"/>
                </a:rPr>
                <a:t>ξ</a:t>
              </a:r>
              <a:endParaRPr kumimoji="0" sz="1400" b="1">
                <a:solidFill>
                  <a:schemeClr val="tx2"/>
                </a:solidFill>
              </a:endParaRPr>
            </a:p>
          </p:txBody>
        </p:sp>
        <p:sp>
          <p:nvSpPr>
            <p:cNvPr id="124987" name=""/>
            <p:cNvSpPr/>
            <p:nvPr/>
          </p:nvSpPr>
          <p:spPr>
            <a:xfrm>
              <a:off x="482" y="2612"/>
              <a:ext cx="1174" cy="249"/>
            </a:xfrm>
            <a:prstGeom prst="flowChartDecision">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latin typeface="宋体" pitchFamily="2" charset="-122"/>
                </a:rPr>
                <a:t>ξ≤P ?</a:t>
              </a:r>
              <a:endParaRPr kumimoji="0" sz="1400" b="1">
                <a:solidFill>
                  <a:schemeClr val="tx2"/>
                </a:solidFill>
              </a:endParaRPr>
            </a:p>
          </p:txBody>
        </p:sp>
        <p:cxnSp>
          <p:nvCxnSpPr>
            <p:cNvPr id="124988" name=""/>
            <p:cNvCxnSpPr/>
            <p:nvPr/>
          </p:nvCxnSpPr>
          <p:spPr>
            <a:xfrm flipH="1">
              <a:off x="1069" y="2861"/>
              <a:ext cx="0" cy="125"/>
            </a:xfrm>
            <a:prstGeom prst="line">
              <a:avLst/>
            </a:prstGeom>
            <a:noFill/>
            <a:ln>
              <a:solidFill>
                <a:prstClr val="black"/>
              </a:solidFill>
              <a:miter lim="800000"/>
              <a:tailEnd type="triangle"/>
            </a:ln>
          </p:spPr>
        </p:cxnSp>
        <p:sp>
          <p:nvSpPr>
            <p:cNvPr id="124989" name=""/>
            <p:cNvSpPr/>
            <p:nvPr/>
          </p:nvSpPr>
          <p:spPr>
            <a:xfrm>
              <a:off x="1460" y="2799"/>
              <a:ext cx="302" cy="177"/>
            </a:xfrm>
            <a:prstGeom prst="callout1">
              <a:avLst>
                <a:gd name="adj1" fmla="val 40542"/>
                <a:gd name="adj2" fmla="val 121620"/>
                <a:gd name="adj3" fmla="val 43245"/>
                <a:gd name="adj4" fmla="val 124866"/>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Y</a:t>
              </a:r>
              <a:endParaRPr kumimoji="0" sz="1400" b="1">
                <a:solidFill>
                  <a:schemeClr val="tx2"/>
                </a:solidFill>
              </a:endParaRPr>
            </a:p>
          </p:txBody>
        </p:sp>
        <p:sp>
          <p:nvSpPr>
            <p:cNvPr id="124990" name=""/>
            <p:cNvSpPr/>
            <p:nvPr/>
          </p:nvSpPr>
          <p:spPr>
            <a:xfrm>
              <a:off x="1920" y="2612"/>
              <a:ext cx="576" cy="316"/>
            </a:xfrm>
            <a:prstGeom prst="flowChartProcess">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延迟时间</a:t>
              </a:r>
              <a:endParaRPr kumimoji="0" sz="1400" b="1">
                <a:solidFill>
                  <a:schemeClr val="tx2"/>
                </a:solidFill>
              </a:endParaRPr>
            </a:p>
            <a:p>
              <a:pPr lvl="0" algn="just" eaLnBrk="0" hangingPunct="0"/>
              <a:r>
                <a:rPr kumimoji="0" sz="1400" b="1">
                  <a:solidFill>
                    <a:schemeClr val="tx2"/>
                  </a:solidFill>
                </a:rPr>
                <a:t>    </a:t>
              </a:r>
              <a:r>
                <a:rPr kumimoji="0" sz="1400" b="1">
                  <a:solidFill>
                    <a:schemeClr val="tx2"/>
                  </a:solidFill>
                  <a:latin typeface="宋体" pitchFamily="2" charset="-122"/>
                </a:rPr>
                <a:t>τ</a:t>
              </a:r>
              <a:endParaRPr kumimoji="0" sz="1400" b="1">
                <a:solidFill>
                  <a:schemeClr val="tx2"/>
                </a:solidFill>
              </a:endParaRPr>
            </a:p>
          </p:txBody>
        </p:sp>
        <p:cxnSp>
          <p:nvCxnSpPr>
            <p:cNvPr id="124991" name=""/>
            <p:cNvCxnSpPr/>
            <p:nvPr/>
          </p:nvCxnSpPr>
          <p:spPr>
            <a:xfrm flipH="1" flipV="1">
              <a:off x="2208" y="2301"/>
              <a:ext cx="0" cy="312"/>
            </a:xfrm>
            <a:prstGeom prst="line">
              <a:avLst/>
            </a:prstGeom>
            <a:noFill/>
            <a:ln>
              <a:solidFill>
                <a:prstClr val="black"/>
              </a:solidFill>
              <a:miter lim="800000"/>
              <a:tailEnd type="triangle"/>
            </a:ln>
          </p:spPr>
        </p:cxnSp>
        <p:cxnSp>
          <p:nvCxnSpPr>
            <p:cNvPr id="124992" name=""/>
            <p:cNvCxnSpPr/>
            <p:nvPr/>
          </p:nvCxnSpPr>
          <p:spPr>
            <a:xfrm flipH="1">
              <a:off x="1632" y="2736"/>
              <a:ext cx="297" cy="0"/>
            </a:xfrm>
            <a:prstGeom prst="line">
              <a:avLst/>
            </a:prstGeom>
            <a:noFill/>
            <a:ln>
              <a:solidFill>
                <a:prstClr val="black"/>
              </a:solidFill>
              <a:miter lim="800000"/>
              <a:headEnd type="triangle"/>
            </a:ln>
          </p:spPr>
        </p:cxnSp>
        <p:sp>
          <p:nvSpPr>
            <p:cNvPr id="124993" name=""/>
            <p:cNvSpPr/>
            <p:nvPr/>
          </p:nvSpPr>
          <p:spPr>
            <a:xfrm flipH="1">
              <a:off x="1852" y="1748"/>
              <a:ext cx="261" cy="187"/>
            </a:xfrm>
            <a:prstGeom prst="callout1">
              <a:avLst>
                <a:gd name="adj1" fmla="val 38458"/>
                <a:gd name="adj2" fmla="val -25000"/>
                <a:gd name="adj3" fmla="val 36963"/>
                <a:gd name="adj4" fmla="val -28333"/>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400" b="1">
                  <a:solidFill>
                    <a:schemeClr val="tx2"/>
                  </a:solidFill>
                </a:rPr>
                <a:t>N</a:t>
              </a:r>
              <a:endParaRPr kumimoji="0" sz="1400" b="1">
                <a:solidFill>
                  <a:schemeClr val="tx2"/>
                </a:solidFill>
              </a:endParaRPr>
            </a:p>
          </p:txBody>
        </p:sp>
        <p:sp>
          <p:nvSpPr>
            <p:cNvPr id="124995" name=""/>
            <p:cNvSpPr/>
            <p:nvPr/>
          </p:nvSpPr>
          <p:spPr>
            <a:xfrm>
              <a:off x="768" y="3312"/>
              <a:ext cx="576" cy="192"/>
            </a:xfrm>
            <a:prstGeom prst="flowChartAlternateProcess">
              <a:avLst/>
            </a:prstGeom>
            <a:solidFill>
              <a:schemeClr val="bg1"/>
            </a:solidFill>
            <a:ln>
              <a:solidFill>
                <a:schemeClr val="tx1"/>
              </a:solidFill>
              <a:miter lim="800000"/>
            </a:ln>
            <a:effectLst/>
          </p:spPr>
          <p:txBody>
            <a:bodyPr wrap="none" anchor="ctr" anchorCtr="0">
              <a:no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ctr"/>
              <a:r>
                <a:rPr kumimoji="0" sz="1400" b="1">
                  <a:solidFill>
                    <a:schemeClr val="tx2"/>
                  </a:solidFill>
                </a:rPr>
                <a:t>结束程序</a:t>
              </a:r>
              <a:endParaRPr kumimoji="0" sz="1400" b="1">
                <a:solidFill>
                  <a:schemeClr val="tx2"/>
                </a:solidFill>
              </a:endParaRPr>
            </a:p>
          </p:txBody>
        </p:sp>
        <p:cxnSp>
          <p:nvCxnSpPr>
            <p:cNvPr id="124996" name=""/>
            <p:cNvCxnSpPr/>
            <p:nvPr/>
          </p:nvCxnSpPr>
          <p:spPr>
            <a:xfrm flipH="1">
              <a:off x="1056" y="3168"/>
              <a:ext cx="0" cy="125"/>
            </a:xfrm>
            <a:prstGeom prst="line">
              <a:avLst/>
            </a:prstGeom>
            <a:noFill/>
            <a:ln>
              <a:solidFill>
                <a:prstClr val="black"/>
              </a:solidFill>
              <a:miter lim="800000"/>
              <a:tailEnd type="triangle"/>
            </a:ln>
          </p:spPr>
        </p:cxnSp>
      </p:grpSp>
      <p:grpSp>
        <p:nvGrpSpPr>
          <p:cNvPr id="125017" name=""/>
          <p:cNvGrpSpPr/>
          <p:nvPr/>
        </p:nvGrpSpPr>
        <p:grpSpPr>
          <a:xfrm>
            <a:off x="4394200" y="2190750"/>
            <a:ext cx="4087812" cy="3344862"/>
            <a:chOff x="2768" y="1380"/>
            <a:chExt cx="2575" cy="2107"/>
          </a:xfrm>
        </p:grpSpPr>
        <p:sp>
          <p:nvSpPr>
            <p:cNvPr id="125000" name=""/>
            <p:cNvSpPr/>
            <p:nvPr/>
          </p:nvSpPr>
          <p:spPr>
            <a:xfrm>
              <a:off x="2768" y="1380"/>
              <a:ext cx="352" cy="1980"/>
            </a:xfrm>
            <a:prstGeom prst="callout1">
              <a:avLst>
                <a:gd name="adj1" fmla="val 3634"/>
                <a:gd name="adj2" fmla="val -13634"/>
                <a:gd name="adj3" fmla="val 5454"/>
                <a:gd name="adj4" fmla="val -21875"/>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1</a:t>
              </a:r>
              <a:endParaRPr kumimoji="0" sz="1600" b="1">
                <a:solidFill>
                  <a:schemeClr val="tx2"/>
                </a:solidFill>
              </a:endParaRPr>
            </a:p>
            <a:p>
              <a:pPr lvl="0" algn="just" eaLnBrk="0" hangingPunct="0"/>
              <a:endParaRPr kumimoji="0" sz="2000" b="1">
                <a:solidFill>
                  <a:schemeClr val="tx2"/>
                </a:solidFill>
              </a:endParaRPr>
            </a:p>
            <a:p>
              <a:pPr lvl="0" algn="just" eaLnBrk="0" hangingPunct="0"/>
              <a:r>
                <a:rPr kumimoji="0" sz="1600" b="1">
                  <a:solidFill>
                    <a:schemeClr val="tx2"/>
                  </a:solidFill>
                </a:rPr>
                <a:t>0.8</a:t>
              </a:r>
              <a:endParaRPr kumimoji="0" sz="1600" b="1">
                <a:solidFill>
                  <a:schemeClr val="tx2"/>
                </a:solidFill>
              </a:endParaRPr>
            </a:p>
            <a:p>
              <a:pPr lvl="0" algn="just" eaLnBrk="0" hangingPunct="0"/>
              <a:endParaRPr kumimoji="0" sz="2000" b="1">
                <a:solidFill>
                  <a:schemeClr val="tx2"/>
                </a:solidFill>
              </a:endParaRPr>
            </a:p>
            <a:p>
              <a:pPr lvl="0" algn="just" eaLnBrk="0" hangingPunct="0"/>
              <a:r>
                <a:rPr kumimoji="0" sz="1600" b="1">
                  <a:solidFill>
                    <a:schemeClr val="tx2"/>
                  </a:solidFill>
                </a:rPr>
                <a:t>0.6</a:t>
              </a:r>
              <a:endParaRPr kumimoji="0" sz="1600" b="1">
                <a:solidFill>
                  <a:schemeClr val="tx2"/>
                </a:solidFill>
              </a:endParaRPr>
            </a:p>
            <a:p>
              <a:pPr lvl="0" algn="just" eaLnBrk="0" hangingPunct="0"/>
              <a:endParaRPr kumimoji="0" sz="2000" b="1">
                <a:solidFill>
                  <a:schemeClr val="tx2"/>
                </a:solidFill>
              </a:endParaRPr>
            </a:p>
            <a:p>
              <a:pPr lvl="0" algn="just" eaLnBrk="0" hangingPunct="0"/>
              <a:r>
                <a:rPr kumimoji="0" sz="1600" b="1">
                  <a:solidFill>
                    <a:schemeClr val="tx2"/>
                  </a:solidFill>
                </a:rPr>
                <a:t>0.4</a:t>
              </a:r>
              <a:endParaRPr kumimoji="0" sz="1600" b="1">
                <a:solidFill>
                  <a:schemeClr val="tx2"/>
                </a:solidFill>
              </a:endParaRPr>
            </a:p>
            <a:p>
              <a:pPr lvl="0" algn="just" eaLnBrk="0" hangingPunct="0"/>
              <a:endParaRPr kumimoji="0" sz="2000" b="1">
                <a:solidFill>
                  <a:schemeClr val="tx2"/>
                </a:solidFill>
              </a:endParaRPr>
            </a:p>
            <a:p>
              <a:pPr lvl="0" algn="just" eaLnBrk="0" hangingPunct="0"/>
              <a:r>
                <a:rPr kumimoji="0" sz="1600" b="1">
                  <a:solidFill>
                    <a:schemeClr val="tx2"/>
                  </a:solidFill>
                </a:rPr>
                <a:t>0.2</a:t>
              </a:r>
              <a:endParaRPr kumimoji="0" sz="1600" b="1">
                <a:solidFill>
                  <a:schemeClr val="tx2"/>
                </a:solidFill>
              </a:endParaRPr>
            </a:p>
            <a:p>
              <a:pPr lvl="0" algn="just" eaLnBrk="0" hangingPunct="0"/>
              <a:endParaRPr kumimoji="0" sz="2000" b="1">
                <a:solidFill>
                  <a:schemeClr val="tx2"/>
                </a:solidFill>
              </a:endParaRPr>
            </a:p>
            <a:p>
              <a:pPr lvl="0" algn="just" eaLnBrk="0" hangingPunct="0"/>
              <a:r>
                <a:rPr kumimoji="0" sz="1600" b="1">
                  <a:solidFill>
                    <a:schemeClr val="tx2"/>
                  </a:solidFill>
                </a:rPr>
                <a:t>0</a:t>
              </a:r>
              <a:endParaRPr kumimoji="0" sz="1600" b="1">
                <a:solidFill>
                  <a:schemeClr val="tx2"/>
                </a:solidFill>
              </a:endParaRPr>
            </a:p>
            <a:p>
              <a:pPr lvl="0" algn="just" eaLnBrk="0" hangingPunct="0"/>
              <a:endParaRPr kumimoji="0" sz="1600" b="1">
                <a:solidFill>
                  <a:schemeClr val="tx2"/>
                </a:solidFill>
              </a:endParaRPr>
            </a:p>
          </p:txBody>
        </p:sp>
        <p:sp>
          <p:nvSpPr>
            <p:cNvPr id="124999" name=""/>
            <p:cNvSpPr/>
            <p:nvPr/>
          </p:nvSpPr>
          <p:spPr>
            <a:xfrm>
              <a:off x="2996" y="3216"/>
              <a:ext cx="2347" cy="271"/>
            </a:xfrm>
            <a:prstGeom prst="callout1">
              <a:avLst>
                <a:gd name="adj1" fmla="val 26569"/>
                <a:gd name="adj2" fmla="val 102046"/>
                <a:gd name="adj3" fmla="val 29889"/>
                <a:gd name="adj4" fmla="val 102431"/>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0.01        0.1             1             10           100</a:t>
              </a:r>
              <a:endParaRPr kumimoji="0" sz="1600" b="1">
                <a:solidFill>
                  <a:schemeClr val="tx2"/>
                </a:solidFill>
              </a:endParaRPr>
            </a:p>
            <a:p>
              <a:pPr lvl="0" algn="just" eaLnBrk="0" hangingPunct="0"/>
              <a:r>
                <a:rPr kumimoji="0" sz="1600" b="1">
                  <a:solidFill>
                    <a:schemeClr val="tx2"/>
                  </a:solidFill>
                </a:rPr>
                <a:t> </a:t>
              </a:r>
              <a:endParaRPr kumimoji="0" sz="1600" b="1">
                <a:solidFill>
                  <a:schemeClr val="tx2"/>
                </a:solidFill>
              </a:endParaRPr>
            </a:p>
          </p:txBody>
        </p:sp>
        <p:sp>
          <p:nvSpPr>
            <p:cNvPr id="124998" name=""/>
            <p:cNvSpPr/>
            <p:nvPr/>
          </p:nvSpPr>
          <p:spPr>
            <a:xfrm>
              <a:off x="3110" y="1429"/>
              <a:ext cx="2112" cy="1810"/>
            </a:xfrm>
            <a:prstGeom prst="rect">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cxnSp>
          <p:nvCxnSpPr>
            <p:cNvPr id="125001" name=""/>
            <p:cNvCxnSpPr/>
            <p:nvPr/>
          </p:nvCxnSpPr>
          <p:spPr>
            <a:xfrm>
              <a:off x="3110" y="2876"/>
              <a:ext cx="106" cy="0"/>
            </a:xfrm>
            <a:prstGeom prst="line">
              <a:avLst/>
            </a:prstGeom>
            <a:noFill/>
            <a:ln>
              <a:solidFill>
                <a:prstClr val="black"/>
              </a:solidFill>
              <a:miter lim="800000"/>
            </a:ln>
          </p:spPr>
        </p:cxnSp>
        <p:cxnSp>
          <p:nvCxnSpPr>
            <p:cNvPr id="125002" name=""/>
            <p:cNvCxnSpPr/>
            <p:nvPr/>
          </p:nvCxnSpPr>
          <p:spPr>
            <a:xfrm>
              <a:off x="3110" y="2515"/>
              <a:ext cx="106" cy="0"/>
            </a:xfrm>
            <a:prstGeom prst="line">
              <a:avLst/>
            </a:prstGeom>
            <a:noFill/>
            <a:ln>
              <a:solidFill>
                <a:prstClr val="black"/>
              </a:solidFill>
              <a:miter lim="800000"/>
            </a:ln>
          </p:spPr>
        </p:cxnSp>
        <p:cxnSp>
          <p:nvCxnSpPr>
            <p:cNvPr id="125003" name=""/>
            <p:cNvCxnSpPr/>
            <p:nvPr/>
          </p:nvCxnSpPr>
          <p:spPr>
            <a:xfrm>
              <a:off x="3110" y="2153"/>
              <a:ext cx="106" cy="0"/>
            </a:xfrm>
            <a:prstGeom prst="line">
              <a:avLst/>
            </a:prstGeom>
            <a:noFill/>
            <a:ln>
              <a:solidFill>
                <a:prstClr val="black"/>
              </a:solidFill>
              <a:miter lim="800000"/>
            </a:ln>
          </p:spPr>
        </p:cxnSp>
        <p:cxnSp>
          <p:nvCxnSpPr>
            <p:cNvPr id="125004" name=""/>
            <p:cNvCxnSpPr/>
            <p:nvPr/>
          </p:nvCxnSpPr>
          <p:spPr>
            <a:xfrm>
              <a:off x="3110" y="1790"/>
              <a:ext cx="106" cy="0"/>
            </a:xfrm>
            <a:prstGeom prst="line">
              <a:avLst/>
            </a:prstGeom>
            <a:noFill/>
            <a:ln>
              <a:solidFill>
                <a:prstClr val="black"/>
              </a:solidFill>
              <a:miter lim="800000"/>
            </a:ln>
          </p:spPr>
        </p:cxnSp>
        <p:cxnSp>
          <p:nvCxnSpPr>
            <p:cNvPr id="125005" name=""/>
            <p:cNvCxnSpPr/>
            <p:nvPr/>
          </p:nvCxnSpPr>
          <p:spPr>
            <a:xfrm flipH="1" flipV="1">
              <a:off x="3638" y="3148"/>
              <a:ext cx="0" cy="91"/>
            </a:xfrm>
            <a:prstGeom prst="line">
              <a:avLst/>
            </a:prstGeom>
            <a:noFill/>
            <a:ln>
              <a:solidFill>
                <a:prstClr val="black"/>
              </a:solidFill>
              <a:miter lim="800000"/>
            </a:ln>
          </p:spPr>
        </p:cxnSp>
        <p:cxnSp>
          <p:nvCxnSpPr>
            <p:cNvPr id="125006" name=""/>
            <p:cNvCxnSpPr/>
            <p:nvPr/>
          </p:nvCxnSpPr>
          <p:spPr>
            <a:xfrm flipH="1" flipV="1">
              <a:off x="4166" y="3148"/>
              <a:ext cx="0" cy="91"/>
            </a:xfrm>
            <a:prstGeom prst="line">
              <a:avLst/>
            </a:prstGeom>
            <a:noFill/>
            <a:ln>
              <a:solidFill>
                <a:prstClr val="black"/>
              </a:solidFill>
              <a:miter lim="800000"/>
            </a:ln>
          </p:spPr>
        </p:cxnSp>
        <p:cxnSp>
          <p:nvCxnSpPr>
            <p:cNvPr id="125007" name=""/>
            <p:cNvCxnSpPr/>
            <p:nvPr/>
          </p:nvCxnSpPr>
          <p:spPr>
            <a:xfrm flipH="1" flipV="1">
              <a:off x="4694" y="3148"/>
              <a:ext cx="0" cy="91"/>
            </a:xfrm>
            <a:prstGeom prst="line">
              <a:avLst/>
            </a:prstGeom>
            <a:noFill/>
            <a:ln>
              <a:solidFill>
                <a:prstClr val="black"/>
              </a:solidFill>
              <a:miter lim="800000"/>
            </a:ln>
          </p:spPr>
        </p:cxnSp>
        <p:sp>
          <p:nvSpPr>
            <p:cNvPr id="125008" name=""/>
            <p:cNvSpPr/>
            <p:nvPr/>
          </p:nvSpPr>
          <p:spPr>
            <a:xfrm>
              <a:off x="3110" y="2409"/>
              <a:ext cx="1584" cy="830"/>
            </a:xfrm>
            <a:custGeom>
              <a:rect l="l" t="t" r="r" b="b"/>
              <a:pathLst>
                <a:path w="2700" h="1430">
                  <a:moveTo>
                    <a:pt x="0" y="1430"/>
                  </a:moveTo>
                  <a:cubicBezTo>
                    <a:pt x="270" y="1261"/>
                    <a:pt x="540" y="1092"/>
                    <a:pt x="720" y="962"/>
                  </a:cubicBezTo>
                  <a:cubicBezTo>
                    <a:pt x="900" y="832"/>
                    <a:pt x="990" y="754"/>
                    <a:pt x="1080" y="650"/>
                  </a:cubicBezTo>
                  <a:cubicBezTo>
                    <a:pt x="1170" y="546"/>
                    <a:pt x="1200" y="416"/>
                    <a:pt x="1260" y="338"/>
                  </a:cubicBezTo>
                  <a:cubicBezTo>
                    <a:pt x="1320" y="260"/>
                    <a:pt x="1380" y="234"/>
                    <a:pt x="1440" y="182"/>
                  </a:cubicBezTo>
                  <a:cubicBezTo>
                    <a:pt x="1500" y="130"/>
                    <a:pt x="1560" y="52"/>
                    <a:pt x="1620" y="26"/>
                  </a:cubicBezTo>
                  <a:cubicBezTo>
                    <a:pt x="1680" y="0"/>
                    <a:pt x="1740" y="0"/>
                    <a:pt x="1800" y="26"/>
                  </a:cubicBezTo>
                  <a:cubicBezTo>
                    <a:pt x="1860" y="52"/>
                    <a:pt x="1920" y="104"/>
                    <a:pt x="1980" y="182"/>
                  </a:cubicBezTo>
                  <a:cubicBezTo>
                    <a:pt x="2040" y="260"/>
                    <a:pt x="2040" y="286"/>
                    <a:pt x="2160" y="494"/>
                  </a:cubicBezTo>
                  <a:cubicBezTo>
                    <a:pt x="2280" y="702"/>
                    <a:pt x="2610" y="1274"/>
                    <a:pt x="2700" y="1430"/>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5009" name=""/>
            <p:cNvSpPr/>
            <p:nvPr/>
          </p:nvSpPr>
          <p:spPr>
            <a:xfrm>
              <a:off x="3110" y="2243"/>
              <a:ext cx="2007" cy="996"/>
            </a:xfrm>
            <a:custGeom>
              <a:rect l="l" t="t" r="r" b="b"/>
              <a:pathLst>
                <a:path w="3420" h="1611">
                  <a:moveTo>
                    <a:pt x="0" y="1612"/>
                  </a:moveTo>
                  <a:cubicBezTo>
                    <a:pt x="405" y="1404"/>
                    <a:pt x="810" y="1196"/>
                    <a:pt x="1080" y="988"/>
                  </a:cubicBezTo>
                  <a:cubicBezTo>
                    <a:pt x="1350" y="780"/>
                    <a:pt x="1470" y="520"/>
                    <a:pt x="1620" y="364"/>
                  </a:cubicBezTo>
                  <a:cubicBezTo>
                    <a:pt x="1770" y="208"/>
                    <a:pt x="1860" y="104"/>
                    <a:pt x="1980" y="52"/>
                  </a:cubicBezTo>
                  <a:cubicBezTo>
                    <a:pt x="2100" y="0"/>
                    <a:pt x="2250" y="0"/>
                    <a:pt x="2340" y="52"/>
                  </a:cubicBezTo>
                  <a:cubicBezTo>
                    <a:pt x="2430" y="104"/>
                    <a:pt x="2400" y="156"/>
                    <a:pt x="2520" y="364"/>
                  </a:cubicBezTo>
                  <a:cubicBezTo>
                    <a:pt x="2640" y="572"/>
                    <a:pt x="2940" y="1118"/>
                    <a:pt x="3060" y="1300"/>
                  </a:cubicBezTo>
                  <a:cubicBezTo>
                    <a:pt x="3180" y="1482"/>
                    <a:pt x="3180" y="1404"/>
                    <a:pt x="3240" y="1456"/>
                  </a:cubicBezTo>
                  <a:cubicBezTo>
                    <a:pt x="3300" y="1508"/>
                    <a:pt x="3390" y="1586"/>
                    <a:pt x="3420" y="1612"/>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5010" name=""/>
            <p:cNvSpPr/>
            <p:nvPr/>
          </p:nvSpPr>
          <p:spPr>
            <a:xfrm>
              <a:off x="3110" y="1882"/>
              <a:ext cx="2112" cy="1357"/>
            </a:xfrm>
            <a:custGeom>
              <a:rect l="l" t="t" r="r" b="b"/>
              <a:pathLst>
                <a:path w="3600" h="1898">
                  <a:moveTo>
                    <a:pt x="0" y="1898"/>
                  </a:moveTo>
                  <a:cubicBezTo>
                    <a:pt x="330" y="1729"/>
                    <a:pt x="660" y="1560"/>
                    <a:pt x="900" y="1430"/>
                  </a:cubicBezTo>
                  <a:cubicBezTo>
                    <a:pt x="1140" y="1300"/>
                    <a:pt x="1200" y="1326"/>
                    <a:pt x="1440" y="1118"/>
                  </a:cubicBezTo>
                  <a:cubicBezTo>
                    <a:pt x="1680" y="910"/>
                    <a:pt x="2130" y="364"/>
                    <a:pt x="2340" y="182"/>
                  </a:cubicBezTo>
                  <a:cubicBezTo>
                    <a:pt x="2550" y="0"/>
                    <a:pt x="2610" y="52"/>
                    <a:pt x="2700" y="26"/>
                  </a:cubicBezTo>
                  <a:cubicBezTo>
                    <a:pt x="2790" y="0"/>
                    <a:pt x="2820" y="0"/>
                    <a:pt x="2880" y="26"/>
                  </a:cubicBezTo>
                  <a:cubicBezTo>
                    <a:pt x="2940" y="52"/>
                    <a:pt x="3000" y="104"/>
                    <a:pt x="3060" y="182"/>
                  </a:cubicBezTo>
                  <a:cubicBezTo>
                    <a:pt x="3120" y="260"/>
                    <a:pt x="3180" y="390"/>
                    <a:pt x="3240" y="494"/>
                  </a:cubicBezTo>
                  <a:cubicBezTo>
                    <a:pt x="3300" y="598"/>
                    <a:pt x="3360" y="702"/>
                    <a:pt x="3420" y="806"/>
                  </a:cubicBezTo>
                  <a:cubicBezTo>
                    <a:pt x="3480" y="910"/>
                    <a:pt x="3570" y="1066"/>
                    <a:pt x="3600" y="1118"/>
                  </a:cubicBezTo>
                </a:path>
              </a:pathLst>
            </a:cu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p:txBody>
        </p:sp>
        <p:sp>
          <p:nvSpPr>
            <p:cNvPr id="125011" name=""/>
            <p:cNvSpPr/>
            <p:nvPr/>
          </p:nvSpPr>
          <p:spPr>
            <a:xfrm>
              <a:off x="3392" y="1537"/>
              <a:ext cx="519" cy="271"/>
            </a:xfrm>
            <a:prstGeom prst="callout1">
              <a:avLst>
                <a:gd name="adj1" fmla="val 38463"/>
                <a:gd name="adj2" fmla="val -13560"/>
                <a:gd name="adj3" fmla="val 39745"/>
                <a:gd name="adj4" fmla="val -16611"/>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rgbClr val="FF0000"/>
                  </a:solidFill>
                </a:rPr>
                <a:t>tp=0.2</a:t>
              </a:r>
              <a:endParaRPr kumimoji="0" sz="1600" b="1">
                <a:solidFill>
                  <a:srgbClr val="FF0000"/>
                </a:solidFill>
              </a:endParaRPr>
            </a:p>
          </p:txBody>
        </p:sp>
        <p:sp>
          <p:nvSpPr>
            <p:cNvPr id="125012" name=""/>
            <p:cNvSpPr/>
            <p:nvPr/>
          </p:nvSpPr>
          <p:spPr>
            <a:xfrm>
              <a:off x="3216" y="2433"/>
              <a:ext cx="432" cy="271"/>
            </a:xfrm>
            <a:prstGeom prst="callout1">
              <a:avLst>
                <a:gd name="adj1" fmla="val 26569"/>
                <a:gd name="adj2" fmla="val 111111"/>
                <a:gd name="adj3" fmla="val 78227"/>
                <a:gd name="adj4" fmla="val 138889"/>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p=0.9</a:t>
              </a:r>
              <a:endParaRPr kumimoji="0" sz="1600" b="1">
                <a:solidFill>
                  <a:schemeClr val="tx2"/>
                </a:solidFill>
              </a:endParaRPr>
            </a:p>
          </p:txBody>
        </p:sp>
        <p:sp>
          <p:nvSpPr>
            <p:cNvPr id="125013" name=""/>
            <p:cNvSpPr/>
            <p:nvPr/>
          </p:nvSpPr>
          <p:spPr>
            <a:xfrm>
              <a:off x="3552" y="2063"/>
              <a:ext cx="509" cy="271"/>
            </a:xfrm>
            <a:prstGeom prst="callout1">
              <a:avLst>
                <a:gd name="adj1" fmla="val 26569"/>
                <a:gd name="adj2" fmla="val 109431"/>
                <a:gd name="adj3" fmla="val 78227"/>
                <a:gd name="adj4" fmla="val 134972"/>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p=0.52</a:t>
              </a:r>
              <a:endParaRPr kumimoji="0" sz="1600" b="1">
                <a:solidFill>
                  <a:schemeClr val="tx2"/>
                </a:solidFill>
              </a:endParaRPr>
            </a:p>
          </p:txBody>
        </p:sp>
        <p:sp>
          <p:nvSpPr>
            <p:cNvPr id="125014" name=""/>
            <p:cNvSpPr/>
            <p:nvPr/>
          </p:nvSpPr>
          <p:spPr>
            <a:xfrm>
              <a:off x="3888" y="1700"/>
              <a:ext cx="576" cy="272"/>
            </a:xfrm>
            <a:prstGeom prst="callout1">
              <a:avLst>
                <a:gd name="adj1" fmla="val 26472"/>
                <a:gd name="adj2" fmla="val 108333"/>
                <a:gd name="adj3" fmla="val 75000"/>
                <a:gd name="adj4" fmla="val 134204"/>
              </a:avLst>
            </a:prstGeom>
            <a:noFill/>
            <a:ln>
              <a:solidFill>
                <a:prstClr val="black"/>
              </a:solidFill>
              <a:miter lim="800000"/>
            </a:ln>
          </p:spPr>
          <p:txBody>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charset="0"/>
                  <a:ea typeface="宋体" pitchFamily="2" charset="-122"/>
                </a:defRPr>
              </a:lvl5pPr>
            </a:lstStyle>
            <a:p>
              <a:pPr lvl="0" algn="just" eaLnBrk="0" hangingPunct="0"/>
              <a:r>
                <a:rPr kumimoji="0" sz="1600" b="1">
                  <a:solidFill>
                    <a:schemeClr val="tx2"/>
                  </a:solidFill>
                </a:rPr>
                <a:t>p=0.152</a:t>
              </a:r>
              <a:endParaRPr kumimoji="0" sz="1600" b="1">
                <a:solidFill>
                  <a:schemeClr val="tx2"/>
                </a:solidFill>
              </a:endParaRPr>
            </a:p>
          </p:txBody>
        </p:sp>
      </p:grpSp>
      <p:sp>
        <p:nvSpPr>
          <p:cNvPr id="125019" name="Date Placeholder 3"/>
          <p:cNvSpPr>
            <a:spLocks noGrp="1"/>
          </p:cNvSpPr>
          <p:nvPr>
            <p:ph type="dt" sz="half" idx="2"/>
          </p:nvPr>
        </p:nvSpPr>
        <p:spPr/>
        <p:txBody>
          <a:bodyPr/>
          <a:lstStyle/>
          <a:p>
            <a:pPr lvl="0"/>
            <a:fld id="{42640731-D228-4D58-BD33-399624DEB60C}" type="datetime1">
              <a:rPr kumimoji="0" sz="1400"/>
              <a:t>9/7/2024</a:t>
            </a:fld>
            <a:endParaRPr kumimoji="0" sz="1400"/>
          </a:p>
        </p:txBody>
      </p:sp>
      <p:sp>
        <p:nvSpPr>
          <p:cNvPr id="125020" name="Footer Placeholder 4"/>
          <p:cNvSpPr>
            <a:spLocks noGrp="1"/>
          </p:cNvSpPr>
          <p:nvPr>
            <p:ph type="ftr" sz="quarter" idx="3"/>
          </p:nvPr>
        </p:nvSpPr>
        <p:spPr/>
        <p:txBody>
          <a:bodyPr/>
          <a:lstStyle/>
          <a:p>
            <a:pPr lvl="0" algn="ctr"/>
            <a:fld id="{B862B53C-415D-48E2-AB9C-1471A27F51F7}" type="footer">
              <a:rPr kumimoji="0" sz="1400"/>
              <a:t/>
            </a:fld>
            <a:endParaRPr kumimoji="0" sz="1400"/>
          </a:p>
        </p:txBody>
      </p:sp>
      <p:sp>
        <p:nvSpPr>
          <p:cNvPr id="125021" name="TextBox 125020"/>
          <p:cNvSpPr txBox="1"/>
          <p:nvPr/>
        </p:nvSpPr>
        <p:spPr>
          <a:xfrm flipH="1">
            <a:off x="0" y="0"/>
            <a:ext cx="0" cy="0"/>
          </a:xfrm>
          <a:prstGeom prst="rect">
            <a:avLst/>
          </a:prstGeom>
          <a:noFill/>
        </p:spPr>
        <p:txBody>
          <a:bodyPr wrap="none">
            <a:spAutoFit/>
          </a:bodyPr>
          <a:lstStyle>
            <a:defPPr algn="l" rtl="0" eaLnBrk="1" hangingPunct="1">
              <a:defRPr kumimoji="1" lang="zh-CN" altLang="en-US">
                <a:ea typeface="黑体" pitchFamily="2" charset="-122"/>
              </a:defRPr>
            </a:defPPr>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charset="0"/>
                <a:ea typeface="宋体" pitchFamily="2" charset="-122"/>
              </a:defRPr>
            </a:lvl5pPr>
          </a:lstStyle>
          <a:p/>
          <a:p>
            <a:pPr>
              <a:defRPr sz="100">
                <a:solidFill>
                  <a:srgbClr val="FFFFFF"/>
                </a:solidFill>
              </a:defRPr>
            </a:pPr>
            <a:r>
              <a:t>无线局域网媒体访问控制共27页，您现在浏览的是第13页!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2" nodeType="afterEffect">
                                  <p:stCondLst>
                                    <p:cond delay="0"/>
                                  </p:stCondLst>
                                  <p:childTnLst>
                                    <p:set>
                                      <p:cBhvr additive="base">
                                        <p:cTn id="6" dur="1" fill="hold">
                                          <p:stCondLst>
                                            <p:cond delay="0"/>
                                          </p:stCondLst>
                                        </p:cTn>
                                        <p:tgtEl>
                                          <p:spTgt spid="124933"/>
                                        </p:tgtEl>
                                        <p:attrNameLst>
                                          <p:attrName>style.visibility</p:attrName>
                                        </p:attrNameLst>
                                      </p:cBhvr>
                                      <p:to>
                                        <p:strVal val="visible"/>
                                      </p:to>
                                    </p:set>
                                    <p:anim calcmode="lin" valueType="num">
                                      <p:cBhvr additive="base">
                                        <p:cTn id="7" dur="500" fill="hold"/>
                                        <p:tgtEl>
                                          <p:spTgt spid="124933"/>
                                        </p:tgtEl>
                                        <p:attrNameLst>
                                          <p:attrName>ppt_x</p:attrName>
                                        </p:attrNameLst>
                                      </p:cBhvr>
                                      <p:tavLst>
                                        <p:tav tm="0">
                                          <p:val>
                                            <p:strVal val="0-#ppt_w/2"/>
                                          </p:val>
                                        </p:tav>
                                        <p:tav tm="100000">
                                          <p:val>
                                            <p:strVal val="#ppt_x"/>
                                          </p:val>
                                        </p:tav>
                                      </p:tavLst>
                                    </p:anim>
                                    <p:anim calcmode="lin" valueType="num">
                                      <p:cBhvr additive="base">
                                        <p:cTn id="8" dur="500" fill="hold"/>
                                        <p:tgtEl>
                                          <p:spTgt spid="12493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ur="500" fill="hold" grpId="3" nodeType="afterEffect">
                                  <p:stCondLst>
                                    <p:cond delay="500"/>
                                  </p:stCondLst>
                                  <p:childTnLst>
                                    <p:set>
                                      <p:cBhvr additive="base">
                                        <p:cTn id="11" dur="1" fill="hold">
                                          <p:stCondLst>
                                            <p:cond delay="0"/>
                                          </p:stCondLst>
                                        </p:cTn>
                                        <p:tgtEl>
                                          <p:spTgt spid="124934"/>
                                        </p:tgtEl>
                                        <p:attrNameLst>
                                          <p:attrName>style.visibility</p:attrName>
                                        </p:attrNameLst>
                                      </p:cBhvr>
                                      <p:to>
                                        <p:strVal val="visible"/>
                                      </p:to>
                                    </p:set>
                                    <p:anim calcmode="lin" valueType="num">
                                      <p:cBhvr additive="base">
                                        <p:cTn id="12" dur="500" fill="hold"/>
                                        <p:tgtEl>
                                          <p:spTgt spid="124934"/>
                                        </p:tgtEl>
                                        <p:attrNameLst>
                                          <p:attrName>ppt_x</p:attrName>
                                        </p:attrNameLst>
                                      </p:cBhvr>
                                      <p:tavLst>
                                        <p:tav tm="0">
                                          <p:val>
                                            <p:strVal val="0-#ppt_w/2"/>
                                          </p:val>
                                        </p:tav>
                                        <p:tav tm="100000">
                                          <p:val>
                                            <p:strVal val="#ppt_x"/>
                                          </p:val>
                                        </p:tav>
                                      </p:tavLst>
                                    </p:anim>
                                    <p:anim calcmode="lin" valueType="num">
                                      <p:cBhvr additive="base">
                                        <p:cTn id="13" dur="500" fill="hold"/>
                                        <p:tgtEl>
                                          <p:spTgt spid="12493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2" presetClass="entr" presetSubtype="2" dur="500" fill="hold" grpId="0" nodeType="afterEffect">
                                  <p:stCondLst>
                                    <p:cond delay="1000"/>
                                  </p:stCondLst>
                                  <p:childTnLst>
                                    <p:set>
                                      <p:cBhvr additive="base">
                                        <p:cTn id="16" dur="1" fill="hold">
                                          <p:stCondLst>
                                            <p:cond delay="0"/>
                                          </p:stCondLst>
                                        </p:cTn>
                                        <p:tgtEl>
                                          <p:spTgt spid="124935"/>
                                        </p:tgtEl>
                                        <p:attrNameLst>
                                          <p:attrName>style.visibility</p:attrName>
                                        </p:attrNameLst>
                                      </p:cBhvr>
                                      <p:to>
                                        <p:strVal val="visible"/>
                                      </p:to>
                                    </p:set>
                                    <p:anim calcmode="lin" valueType="num">
                                      <p:cBhvr additive="base">
                                        <p:cTn id="17" dur="500" fill="hold"/>
                                        <p:tgtEl>
                                          <p:spTgt spid="124935"/>
                                        </p:tgtEl>
                                        <p:attrNameLst>
                                          <p:attrName>ppt_x</p:attrName>
                                        </p:attrNameLst>
                                      </p:cBhvr>
                                      <p:tavLst>
                                        <p:tav tm="0">
                                          <p:val>
                                            <p:strVal val="1+#ppt_w/2"/>
                                          </p:val>
                                        </p:tav>
                                        <p:tav tm="100000">
                                          <p:val>
                                            <p:strVal val="#ppt_x"/>
                                          </p:val>
                                        </p:tav>
                                      </p:tavLst>
                                    </p:anim>
                                    <p:anim calcmode="lin" valueType="num">
                                      <p:cBhvr additive="base">
                                        <p:cTn id="18" dur="500" fill="hold"/>
                                        <p:tgtEl>
                                          <p:spTgt spid="124935"/>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2" presetClass="entr" presetSubtype="2" dur="500" fill="hold" grpId="1" nodeType="clickEffect">
                                  <p:stCondLst>
                                    <p:cond delay="0"/>
                                  </p:stCondLst>
                                  <p:childTnLst>
                                    <p:set>
                                      <p:cBhvr additive="base">
                                        <p:cTn id="22" dur="1" fill="hold">
                                          <p:stCondLst>
                                            <p:cond delay="0"/>
                                          </p:stCondLst>
                                        </p:cTn>
                                        <p:tgtEl>
                                          <p:spTgt spid="125018"/>
                                        </p:tgtEl>
                                        <p:attrNameLst>
                                          <p:attrName>style.visibility</p:attrName>
                                        </p:attrNameLst>
                                      </p:cBhvr>
                                      <p:to>
                                        <p:strVal val="visible"/>
                                      </p:to>
                                    </p:set>
                                    <p:anim calcmode="lin" valueType="num">
                                      <p:cBhvr additive="base">
                                        <p:cTn id="23" dur="500" fill="hold"/>
                                        <p:tgtEl>
                                          <p:spTgt spid="125018"/>
                                        </p:tgtEl>
                                        <p:attrNameLst>
                                          <p:attrName>ppt_x</p:attrName>
                                        </p:attrNameLst>
                                      </p:cBhvr>
                                      <p:tavLst>
                                        <p:tav tm="0">
                                          <p:val>
                                            <p:strVal val="1+#ppt_w/2"/>
                                          </p:val>
                                        </p:tav>
                                        <p:tav tm="100000">
                                          <p:val>
                                            <p:strVal val="#ppt_x"/>
                                          </p:val>
                                        </p:tav>
                                      </p:tavLst>
                                    </p:anim>
                                    <p:anim calcmode="lin" valueType="num">
                                      <p:cBhvr additive="base">
                                        <p:cTn id="24" dur="500" fill="hold"/>
                                        <p:tgtEl>
                                          <p:spTgt spid="12501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cond evt="onBegin" delay="0">
                          <p:tn val="24"/>
                        </p:cond>
                      </p:stCondLst>
                      <p:childTnLst>
                        <p:par>
                          <p:cTn id="26" fill="hold" nodeType="afterGroup">
                            <p:stCondLst>
                              <p:cond delay="0"/>
                            </p:stCondLst>
                            <p:childTnLst>
                              <p:par>
                                <p:cTn id="27" presetID="4" presetClass="entr" presetSubtype="16" dur="500" fill="hold" nodeType="clickEffect">
                                  <p:stCondLst>
                                    <p:cond delay="0"/>
                                  </p:stCondLst>
                                  <p:childTnLst>
                                    <p:set>
                                      <p:cBhvr additive="base">
                                        <p:cTn id="28" dur="1" fill="hold">
                                          <p:stCondLst>
                                            <p:cond delay="0"/>
                                          </p:stCondLst>
                                        </p:cTn>
                                        <p:tgtEl>
                                          <p:spTgt spid="124932"/>
                                        </p:tgtEl>
                                        <p:attrNameLst>
                                          <p:attrName>style.visibility</p:attrName>
                                        </p:attrNameLst>
                                      </p:cBhvr>
                                      <p:to>
                                        <p:strVal val="visible"/>
                                      </p:to>
                                    </p:set>
                                    <p:animEffect transition="in" filter="box(in)">
                                      <p:cBhvr additive="base">
                                        <p:cTn id="29" dur="500"/>
                                        <p:tgtEl>
                                          <p:spTgt spid="124932"/>
                                        </p:tgtEl>
                                      </p:cBhvr>
                                    </p:animEffect>
                                  </p:childTnLst>
                                </p:cTn>
                              </p:par>
                            </p:childTnLst>
                          </p:cTn>
                        </p:par>
                        <p:par>
                          <p:cTn id="30" fill="hold" nodeType="afterGroup">
                            <p:stCondLst>
                              <p:cond delay="500"/>
                            </p:stCondLst>
                            <p:childTnLst>
                              <p:par>
                                <p:cTn id="31" presetID="18" presetClass="entr" presetSubtype="12" dur="500" fill="hold" nodeType="afterEffect">
                                  <p:stCondLst>
                                    <p:cond delay="500"/>
                                  </p:stCondLst>
                                  <p:childTnLst>
                                    <p:set>
                                      <p:cBhvr additive="base">
                                        <p:cTn id="32" dur="1" fill="hold">
                                          <p:stCondLst>
                                            <p:cond delay="0"/>
                                          </p:stCondLst>
                                        </p:cTn>
                                        <p:tgtEl>
                                          <p:spTgt spid="124997"/>
                                        </p:tgtEl>
                                        <p:attrNameLst>
                                          <p:attrName>style.visibility</p:attrName>
                                        </p:attrNameLst>
                                      </p:cBhvr>
                                      <p:to>
                                        <p:strVal val="visible"/>
                                      </p:to>
                                    </p:set>
                                    <p:animEffect transition="in" filter="strips(downLeft)">
                                      <p:cBhvr additive="base">
                                        <p:cTn id="33" dur="500"/>
                                        <p:tgtEl>
                                          <p:spTgt spid="124997"/>
                                        </p:tgtEl>
                                      </p:cBhvr>
                                    </p:animEffect>
                                  </p:childTnLst>
                                </p:cTn>
                              </p:par>
                            </p:childTnLst>
                          </p:cTn>
                        </p:par>
                        <p:par>
                          <p:cTn id="34" fill="hold" nodeType="afterGroup">
                            <p:stCondLst>
                              <p:cond delay="1500"/>
                            </p:stCondLst>
                            <p:childTnLst>
                              <p:par>
                                <p:cTn id="35" presetID="2" presetClass="entr" presetSubtype="4" dur="500" fill="hold" grpId="4" nodeType="afterEffect">
                                  <p:stCondLst>
                                    <p:cond delay="1000"/>
                                  </p:stCondLst>
                                  <p:childTnLst>
                                    <p:set>
                                      <p:cBhvr additive="base">
                                        <p:cTn id="36" dur="1" fill="hold">
                                          <p:stCondLst>
                                            <p:cond delay="0"/>
                                          </p:stCondLst>
                                        </p:cTn>
                                        <p:tgtEl>
                                          <p:spTgt spid="124951"/>
                                        </p:tgtEl>
                                        <p:attrNameLst>
                                          <p:attrName>style.visibility</p:attrName>
                                        </p:attrNameLst>
                                      </p:cBhvr>
                                      <p:to>
                                        <p:strVal val="visible"/>
                                      </p:to>
                                    </p:set>
                                    <p:anim calcmode="lin" valueType="num">
                                      <p:cBhvr additive="base">
                                        <p:cTn id="37" dur="500" fill="hold"/>
                                        <p:tgtEl>
                                          <p:spTgt spid="124951"/>
                                        </p:tgtEl>
                                        <p:attrNameLst>
                                          <p:attrName>ppt_x</p:attrName>
                                        </p:attrNameLst>
                                      </p:cBhvr>
                                      <p:tavLst>
                                        <p:tav tm="0">
                                          <p:val>
                                            <p:strVal val="#ppt_x"/>
                                          </p:val>
                                        </p:tav>
                                        <p:tav tm="100000">
                                          <p:val>
                                            <p:strVal val="#ppt_x"/>
                                          </p:val>
                                        </p:tav>
                                      </p:tavLst>
                                    </p:anim>
                                    <p:anim calcmode="lin" valueType="num">
                                      <p:cBhvr additive="base">
                                        <p:cTn id="38" dur="500" fill="hold"/>
                                        <p:tgtEl>
                                          <p:spTgt spid="12495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cond evt="onBegin" delay="0">
                          <p:tn val="38"/>
                        </p:cond>
                      </p:stCondLst>
                      <p:childTnLst>
                        <p:par>
                          <p:cTn id="40" fill="hold" nodeType="afterGroup">
                            <p:stCondLst>
                              <p:cond delay="0"/>
                            </p:stCondLst>
                            <p:childTnLst>
                              <p:par>
                                <p:cTn id="41" presetID="18" presetClass="entr" presetSubtype="12" dur="500" fill="hold" nodeType="clickEffect">
                                  <p:stCondLst>
                                    <p:cond delay="0"/>
                                  </p:stCondLst>
                                  <p:childTnLst>
                                    <p:set>
                                      <p:cBhvr additive="base">
                                        <p:cTn id="42" dur="1" fill="hold">
                                          <p:stCondLst>
                                            <p:cond delay="0"/>
                                          </p:stCondLst>
                                        </p:cTn>
                                        <p:tgtEl>
                                          <p:spTgt spid="125017"/>
                                        </p:tgtEl>
                                        <p:attrNameLst>
                                          <p:attrName>style.visibility</p:attrName>
                                        </p:attrNameLst>
                                      </p:cBhvr>
                                      <p:to>
                                        <p:strVal val="visible"/>
                                      </p:to>
                                    </p:set>
                                    <p:animEffect transition="in" filter="strips(downLeft)">
                                      <p:cBhvr additive="base">
                                        <p:cTn id="43" dur="500"/>
                                        <p:tgtEl>
                                          <p:spTgt spid="125017"/>
                                        </p:tgtEl>
                                      </p:cBhvr>
                                    </p:animEffect>
                                  </p:childTnLst>
                                </p:cTn>
                              </p:par>
                            </p:childTnLst>
                          </p:cTn>
                        </p:par>
                        <p:par>
                          <p:cTn id="44" fill="hold" nodeType="afterGroup">
                            <p:stCondLst>
                              <p:cond delay="500"/>
                            </p:stCondLst>
                            <p:childTnLst>
                              <p:par>
                                <p:cTn id="45" presetID="2" presetClass="entr" presetSubtype="4" dur="500" fill="hold" grpId="5" nodeType="afterEffect">
                                  <p:stCondLst>
                                    <p:cond delay="500"/>
                                  </p:stCondLst>
                                  <p:childTnLst>
                                    <p:set>
                                      <p:cBhvr additive="base">
                                        <p:cTn id="46" dur="1" fill="hold">
                                          <p:stCondLst>
                                            <p:cond delay="0"/>
                                          </p:stCondLst>
                                        </p:cTn>
                                        <p:tgtEl>
                                          <p:spTgt spid="124952"/>
                                        </p:tgtEl>
                                        <p:attrNameLst>
                                          <p:attrName>style.visibility</p:attrName>
                                        </p:attrNameLst>
                                      </p:cBhvr>
                                      <p:to>
                                        <p:strVal val="visible"/>
                                      </p:to>
                                    </p:set>
                                    <p:anim calcmode="lin" valueType="num">
                                      <p:cBhvr additive="base">
                                        <p:cTn id="47" dur="500" fill="hold"/>
                                        <p:tgtEl>
                                          <p:spTgt spid="124952"/>
                                        </p:tgtEl>
                                        <p:attrNameLst>
                                          <p:attrName>ppt_x</p:attrName>
                                        </p:attrNameLst>
                                      </p:cBhvr>
                                      <p:tavLst>
                                        <p:tav tm="0">
                                          <p:val>
                                            <p:strVal val="#ppt_x"/>
                                          </p:val>
                                        </p:tav>
                                        <p:tav tm="100000">
                                          <p:val>
                                            <p:strVal val="#ppt_x"/>
                                          </p:val>
                                        </p:tav>
                                      </p:tavLst>
                                    </p:anim>
                                    <p:anim calcmode="lin" valueType="num">
                                      <p:cBhvr additive="base">
                                        <p:cTn id="48" dur="500" fill="hold"/>
                                        <p:tgtEl>
                                          <p:spTgt spid="1249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p:bldP spid="125018" grpId="1"/>
      <p:bldP spid="124933" grpId="2"/>
      <p:bldP spid="124934" grpId="3"/>
      <p:bldP spid="124951" grpId="4"/>
      <p:bldP spid="124952" grpId="5"/>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https://d.book118.com/536132140210010040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umi Painting">
  <a:themeElements>
    <a:clrScheme name="">
      <a:dk1>
        <a:srgbClr val="FFFFFF"/>
      </a:dk1>
      <a:lt1>
        <a:srgbClr val="545472"/>
      </a:lt1>
      <a:dk2>
        <a:srgbClr val="9797B7"/>
      </a:dk2>
      <a:lt2>
        <a:srgbClr val="660066"/>
      </a:lt2>
      <a:accent1>
        <a:srgbClr val="A7CCD9"/>
      </a:accent1>
      <a:accent2>
        <a:srgbClr val="C7C7DF"/>
      </a:accent2>
      <a:accent3>
        <a:srgbClr val="9BBB59"/>
      </a:accent3>
      <a:accent4>
        <a:srgbClr val="8064A2"/>
      </a:accent4>
      <a:accent5>
        <a:srgbClr val="4BACC6"/>
      </a:accent5>
      <a:accent6>
        <a:srgbClr val="F79646"/>
      </a:accent6>
      <a:hlink>
        <a:srgbClr val="9595FF"/>
      </a:hlink>
      <a:folHlink>
        <a:srgbClr val="8888AE"/>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FFFFFF"/>
        </a:dk1>
        <a:lt1>
          <a:srgbClr val="545472"/>
        </a:lt1>
        <a:dk2>
          <a:srgbClr val="9797B7"/>
        </a:dk2>
        <a:lt2>
          <a:srgbClr val="660066"/>
        </a:lt2>
        <a:accent1>
          <a:srgbClr val="A7CCD9"/>
        </a:accent1>
        <a:accent2>
          <a:srgbClr val="C7C7DF"/>
        </a:accent2>
        <a:accent3>
          <a:srgbClr val="9BBB59"/>
        </a:accent3>
        <a:accent4>
          <a:srgbClr val="8064A2"/>
        </a:accent4>
        <a:accent5>
          <a:srgbClr val="4BACC6"/>
        </a:accent5>
        <a:accent6>
          <a:srgbClr val="F79646"/>
        </a:accent6>
        <a:hlink>
          <a:srgbClr val="9595FF"/>
        </a:hlink>
        <a:folHlink>
          <a:srgbClr val="8888AE"/>
        </a:folHlink>
      </a:clrScheme>
    </a:extraClrScheme>
    <a:extraClrScheme>
      <a:clrScheme name="">
        <a:dk1>
          <a:srgbClr val="FFFFFF"/>
        </a:dk1>
        <a:lt1>
          <a:srgbClr val="545472"/>
        </a:lt1>
        <a:dk2>
          <a:srgbClr val="68A7BE"/>
        </a:dk2>
        <a:lt2>
          <a:srgbClr val="892D5B"/>
        </a:lt2>
        <a:accent1>
          <a:srgbClr val="CAACCC"/>
        </a:accent1>
        <a:accent2>
          <a:srgbClr val="A7CCD9"/>
        </a:accent2>
        <a:accent3>
          <a:srgbClr val="9BBB59"/>
        </a:accent3>
        <a:accent4>
          <a:srgbClr val="8064A2"/>
        </a:accent4>
        <a:accent5>
          <a:srgbClr val="4BACC6"/>
        </a:accent5>
        <a:accent6>
          <a:srgbClr val="F79646"/>
        </a:accent6>
        <a:hlink>
          <a:srgbClr val="9595FF"/>
        </a:hlink>
        <a:folHlink>
          <a:srgbClr val="8888AE"/>
        </a:folHlink>
      </a:clrScheme>
    </a:extraClrScheme>
    <a:extraClrScheme>
      <a:clrScheme name="">
        <a:dk1>
          <a:srgbClr val="FFFFFF"/>
        </a:dk1>
        <a:lt1>
          <a:srgbClr val="000000"/>
        </a:lt1>
        <a:dk2>
          <a:srgbClr val="333333"/>
        </a:dk2>
        <a:lt2>
          <a:srgbClr val="000000"/>
        </a:lt2>
        <a:accent1>
          <a:srgbClr val="B2B2B2"/>
        </a:accent1>
        <a:accent2>
          <a:srgbClr val="DDDDDD"/>
        </a:accent2>
        <a:accent3>
          <a:srgbClr val="9BBB59"/>
        </a:accent3>
        <a:accent4>
          <a:srgbClr val="8064A2"/>
        </a:accent4>
        <a:accent5>
          <a:srgbClr val="4BACC6"/>
        </a:accent5>
        <a:accent6>
          <a:srgbClr val="F79646"/>
        </a:accent6>
        <a:hlink>
          <a:srgbClr val="4D4D4D"/>
        </a:hlink>
        <a:folHlink>
          <a:srgbClr val="969696"/>
        </a:folHlink>
      </a:clrScheme>
    </a:extraClrScheme>
    <a:extraClrScheme>
      <a:clrScheme name="">
        <a:dk1>
          <a:srgbClr val="FFFFFF"/>
        </a:dk1>
        <a:lt1>
          <a:srgbClr val="545472"/>
        </a:lt1>
        <a:dk2>
          <a:srgbClr val="AC3872"/>
        </a:dk2>
        <a:lt2>
          <a:srgbClr val="892D5B"/>
        </a:lt2>
        <a:accent1>
          <a:srgbClr val="660066"/>
        </a:accent1>
        <a:accent2>
          <a:srgbClr val="E2A6C4"/>
        </a:accent2>
        <a:accent3>
          <a:srgbClr val="9BBB59"/>
        </a:accent3>
        <a:accent4>
          <a:srgbClr val="8064A2"/>
        </a:accent4>
        <a:accent5>
          <a:srgbClr val="4BACC6"/>
        </a:accent5>
        <a:accent6>
          <a:srgbClr val="F79646"/>
        </a:accent6>
        <a:hlink>
          <a:srgbClr val="8585FF"/>
        </a:hlink>
        <a:folHlink>
          <a:srgbClr val="563EE8"/>
        </a:folHlink>
      </a:clrScheme>
    </a:extraClrScheme>
    <a:extraClrScheme>
      <a:clrScheme name="">
        <a:dk1>
          <a:srgbClr val="FFFFFF"/>
        </a:dk1>
        <a:lt1>
          <a:srgbClr val="545472"/>
        </a:lt1>
        <a:dk2>
          <a:srgbClr val="515BA7"/>
        </a:dk2>
        <a:lt2>
          <a:srgbClr val="892D5B"/>
        </a:lt2>
        <a:accent1>
          <a:srgbClr val="8BD8E7"/>
        </a:accent1>
        <a:accent2>
          <a:srgbClr val="A5AAD3"/>
        </a:accent2>
        <a:accent3>
          <a:srgbClr val="9BBB59"/>
        </a:accent3>
        <a:accent4>
          <a:srgbClr val="8064A2"/>
        </a:accent4>
        <a:accent5>
          <a:srgbClr val="4BACC6"/>
        </a:accent5>
        <a:accent6>
          <a:srgbClr val="F79646"/>
        </a:accent6>
        <a:hlink>
          <a:srgbClr val="B78AFA"/>
        </a:hlink>
        <a:folHlink>
          <a:srgbClr val="A0A5D0"/>
        </a:folHlink>
      </a:clrScheme>
    </a:extraClrScheme>
    <a:extraClrScheme>
      <a:clrScheme name="">
        <a:dk1>
          <a:srgbClr val="FFFFFF"/>
        </a:dk1>
        <a:lt1>
          <a:srgbClr val="545472"/>
        </a:lt1>
        <a:dk2>
          <a:srgbClr val="547A3C"/>
        </a:dk2>
        <a:lt2>
          <a:srgbClr val="37467F"/>
        </a:lt2>
        <a:accent1>
          <a:srgbClr val="8BD8E7"/>
        </a:accent1>
        <a:accent2>
          <a:srgbClr val="B7D3A5"/>
        </a:accent2>
        <a:accent3>
          <a:srgbClr val="9BBB59"/>
        </a:accent3>
        <a:accent4>
          <a:srgbClr val="8064A2"/>
        </a:accent4>
        <a:accent5>
          <a:srgbClr val="4BACC6"/>
        </a:accent5>
        <a:accent6>
          <a:srgbClr val="F79646"/>
        </a:accent6>
        <a:hlink>
          <a:srgbClr val="619147"/>
        </a:hlink>
        <a:folHlink>
          <a:srgbClr val="94BE7C"/>
        </a:folHlink>
      </a:clrScheme>
    </a:extraClrScheme>
    <a:extraClrScheme>
      <a:clrScheme name="">
        <a:dk1>
          <a:srgbClr val="FFFFFF"/>
        </a:dk1>
        <a:lt1>
          <a:srgbClr val="545472"/>
        </a:lt1>
        <a:dk2>
          <a:srgbClr val="B49234"/>
        </a:dk2>
        <a:lt2>
          <a:srgbClr val="655851"/>
        </a:lt2>
        <a:accent1>
          <a:srgbClr val="F8C684"/>
        </a:accent1>
        <a:accent2>
          <a:srgbClr val="E1CE97"/>
        </a:accent2>
        <a:accent3>
          <a:srgbClr val="9BBB59"/>
        </a:accent3>
        <a:accent4>
          <a:srgbClr val="8064A2"/>
        </a:accent4>
        <a:accent5>
          <a:srgbClr val="4BACC6"/>
        </a:accent5>
        <a:accent6>
          <a:srgbClr val="F79646"/>
        </a:accent6>
        <a:hlink>
          <a:srgbClr val="7C6148"/>
        </a:hlink>
        <a:folHlink>
          <a:srgbClr val="8E8562"/>
        </a:folHlink>
      </a:clrScheme>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195</Paragraphs>
  <Slides>14</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14</vt:i4>
      </vt:variant>
    </vt:vector>
  </HeadingPairs>
  <TitlesOfParts>
    <vt:vector baseType="lpstr" size="22">
      <vt:lpstr>Arial</vt:lpstr>
      <vt:lpstr>Calibri</vt:lpstr>
      <vt:lpstr>Tahoma</vt:lpstr>
      <vt:lpstr>宋体</vt:lpstr>
      <vt:lpstr>Times New Roman</vt:lpstr>
      <vt:lpstr>华文彩云</vt:lpstr>
      <vt:lpstr>黑体</vt:lpstr>
      <vt:lpstr>Office Theme</vt:lpstr>
      <vt:lpstr>无线局域网媒体访问控制协议基础</vt:lpstr>
      <vt:lpstr>课程要点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2024-09-07T08:16:49.969</cp:lastPrinted>
  <dcterms:created xsi:type="dcterms:W3CDTF">2024-09-07T00:16:49Z</dcterms:created>
  <dcterms:modified xsi:type="dcterms:W3CDTF">2024-09-07T00:16:51Z</dcterms:modified>
</cp:coreProperties>
</file>