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0BE3B6D-BFDE-4BF8-990F-E263A8A0C4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C98527-AE70-4430-9A8F-0785A56C3C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F796DE5-1728-4332-858E-CE5BBBF957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C517F6E-ACA7-46C9-A46A-3BF9554FC2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6A131E2-9145-44FA-9FD3-6F503DD8248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1D514CC-19F4-471A-AFE1-C5750790E36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EB71B46-F25D-4E49-B762-CDADFCE991F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B9CC2C9-9FE5-45A3-B07E-80F014AA32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A42F8F-F1E3-4EA2-96C7-3DC6D5F067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F2EE20-136D-4B67-9EDA-27CD8D6923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C06D6D-A390-4FC3-8C99-751E86913B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6224054203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solidFill>
                <a:latin typeface="Microsoft Yahei"/>
                <a:ea typeface="Microsoft Yahei"/>
                <a:cs typeface="Microsoft Yahei"/>
              </a:rPr>
              <a:t>营销管理菲利普科特勒txt</a:t>
            </a:r>
          </a:p>
        </p:txBody>
      </p:sp>
      <p:sp>
        <p:nvSpPr>
          <p:cNvPr id="3" name="AutoShape 3"/>
          <p:cNvSpPr/>
          <p:nvPr/>
        </p:nvSpPr>
        <p:spPr>
          <a:xfrm>
            <a:off x="878191" y="4363593"/>
            <a:ext cx="2414501"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solidFill>
                <a:latin typeface="Microsoft Yahei"/>
                <a:ea typeface="Microsoft Yahei"/>
                <a:cs typeface="Microsoft Yahei"/>
              </a:rPr>
              <a:t>汇报人：XXX</a:t>
            </a:r>
            <a:endParaRPr lang="en-US" sz="1100"/>
          </a:p>
        </p:txBody>
      </p:sp>
      <p:sp>
        <p:nvSpPr>
          <p:cNvPr id="4" name="AutoShape 4"/>
          <p:cNvSpPr/>
          <p:nvPr/>
        </p:nvSpPr>
        <p:spPr>
          <a:xfrm>
            <a:off x="3539184" y="4354068"/>
            <a:ext cx="2350910"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solidFill>
                <a:latin typeface="Microsoft Yahei"/>
                <a:ea typeface="Microsoft Yahei"/>
                <a:cs typeface="Microsoft Yahei"/>
              </a:rPr>
              <a:t>2024-01-14</a:t>
            </a:r>
            <a:endParaRPr lang="en-US" sz="1100"/>
          </a:p>
        </p:txBody>
      </p:sp>
      <p:sp>
        <p:nvSpPr>
          <p:cNvPr id="5" name="AutoShape 5"/>
          <p:cNvSpPr/>
          <p:nvPr/>
        </p:nvSpPr>
        <p:spPr>
          <a:xfrm>
            <a:off x="8360225" y="302442"/>
            <a:ext cx="3351690"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solidFill>
                <a:latin typeface="Microsoft Yahei"/>
                <a:ea typeface="Microsoft Yahei"/>
                <a:cs typeface="Microsoft Yahei"/>
              </a:rPr>
              <a:t>营销管理概述</a:t>
            </a:r>
          </a:p>
          <a:p>
            <a:pPr marL="203200" lvl="0" indent="-203200">
              <a:lnSpc>
                <a:spcPct val="150000"/>
              </a:lnSpc>
              <a:spcBef>
                <a:spcPct val="0"/>
              </a:spcBef>
              <a:buFont typeface="Arial"/>
              <a:buChar char="•"/>
            </a:pPr>
            <a:r>
              <a:rPr lang="en-US" sz="2400" b="1">
                <a:solidFill>
                  <a:schemeClr val="accent1"/>
                </a:solidFill>
                <a:latin typeface="Microsoft Yahei"/>
                <a:ea typeface="Microsoft Yahei"/>
                <a:cs typeface="Microsoft Yahei"/>
              </a:rPr>
              <a:t>营销组合</a:t>
            </a:r>
          </a:p>
          <a:p>
            <a:pPr marL="203200" lvl="0" indent="-203200">
              <a:lnSpc>
                <a:spcPct val="150000"/>
              </a:lnSpc>
              <a:spcBef>
                <a:spcPct val="0"/>
              </a:spcBef>
              <a:buFont typeface="Arial"/>
              <a:buChar char="•"/>
            </a:pPr>
            <a:r>
              <a:rPr lang="en-US" sz="2400" b="1">
                <a:solidFill>
                  <a:schemeClr val="accent1"/>
                </a:solidFill>
                <a:latin typeface="Microsoft Yahei"/>
                <a:ea typeface="Microsoft Yahei"/>
                <a:cs typeface="Microsoft Yahei"/>
              </a:rPr>
              <a:t>市场细分与定位</a:t>
            </a:r>
          </a:p>
          <a:p>
            <a:pPr marL="203200" lvl="0" indent="-203200">
              <a:lnSpc>
                <a:spcPct val="150000"/>
              </a:lnSpc>
              <a:spcBef>
                <a:spcPct val="0"/>
              </a:spcBef>
              <a:buFont typeface="Arial"/>
              <a:buChar char="•"/>
            </a:pPr>
            <a:r>
              <a:rPr lang="en-US" sz="2400" b="1">
                <a:solidFill>
                  <a:schemeClr val="accent1"/>
                </a:solidFill>
                <a:latin typeface="Microsoft Yahei"/>
                <a:ea typeface="Microsoft Yahei"/>
                <a:cs typeface="Microsoft Yahei"/>
              </a:rPr>
              <a:t>营销战略与计划</a:t>
            </a:r>
          </a:p>
          <a:p>
            <a:pPr marL="203200" lvl="0" indent="-203200">
              <a:lnSpc>
                <a:spcPct val="150000"/>
              </a:lnSpc>
              <a:spcBef>
                <a:spcPct val="0"/>
              </a:spcBef>
              <a:buFont typeface="Arial"/>
              <a:buChar char="•"/>
            </a:pPr>
            <a:r>
              <a:rPr lang="en-US" sz="2400" b="1">
                <a:solidFill>
                  <a:schemeClr val="accent1"/>
                </a:solidFill>
                <a:latin typeface="Microsoft Yahei"/>
                <a:ea typeface="Microsoft Yahei"/>
                <a:cs typeface="Microsoft Yahei"/>
              </a:rPr>
              <a:t>数字营销与社交媒体营销</a:t>
            </a:r>
          </a:p>
          <a:p>
            <a:pPr marL="203200" lvl="0" indent="-203200">
              <a:lnSpc>
                <a:spcPct val="150000"/>
              </a:lnSpc>
              <a:spcBef>
                <a:spcPct val="0"/>
              </a:spcBef>
              <a:buFont typeface="Arial"/>
              <a:buChar char="•"/>
            </a:pPr>
            <a:r>
              <a:rPr lang="en-US" sz="2400" b="1">
                <a:solidFill>
                  <a:schemeClr val="accent1"/>
                </a:solidFill>
                <a:latin typeface="Microsoft Yahei"/>
                <a:ea typeface="Microsoft Yahei"/>
                <a:cs typeface="Microsoft Yahei"/>
              </a:rPr>
              <a:t>营销伦理与社会责任</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营销管理概述</a:t>
            </a:r>
          </a:p>
        </p:txBody>
      </p:sp>
      <p:sp>
        <p:nvSpPr>
          <p:cNvPr id="5" name="AutoShape 5"/>
          <p:cNvSpPr/>
          <p:nvPr/>
        </p:nvSpPr>
        <p:spPr>
          <a:xfrm>
            <a:off x="-186355" y="5615640"/>
            <a:ext cx="2473866" cy="612893"/>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solidFill>
                <a:latin typeface="Microsoft Yahei"/>
                <a:ea typeface="Microsoft Yahei"/>
                <a:cs typeface="Microsoft Yahei"/>
              </a:rPr>
              <a:t>WENKU DESIGN</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营销的核心是交换，通过交换过程满足顾客需求并实现组织目标。</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营销是一种组织职能，它识别、预测并满足顾客的需求和愿望。</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营销涉及产品、价格、促销和分销策略的制定和执行，旨在实现组织目标。</a:t>
            </a:r>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营销的定义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50" r="1875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顾客价值</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关系营销</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竞争</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市场细分</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营销的核心概念</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营销的核心是提供顾客认为有价值的商品或服务。</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了解和应对竞争对手的行动，以在市场中获得竞争优势。</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建立、维护和加强与顾客和其他利益相关者的长期关系。</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将市场划分为具有相似需求和特点的较小部分，以便更好地满足特定群体的需求。</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13535" y="1296383"/>
            <a:ext cx="1279754" cy="127975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919203" y="1296383"/>
            <a:ext cx="1279754" cy="127975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94280" y="1296383"/>
            <a:ext cx="1279754" cy="127975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19203" y="3971944"/>
            <a:ext cx="1279754" cy="127975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94280" y="3971944"/>
            <a:ext cx="1279754" cy="127975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835501" y="3971944"/>
            <a:ext cx="1279754" cy="127975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3193289" y="1936260"/>
            <a:ext cx="1529462" cy="0"/>
          </a:xfrm>
          <a:prstGeom prst="line">
            <a:avLst/>
          </a:prstGeom>
          <a:ln w="66675">
            <a:solidFill>
              <a:schemeClr val="accent2"/>
            </a:solidFill>
            <a:prstDash val="solid"/>
            <a:tailEnd type="triangle" w="lg" len="lg"/>
          </a:ln>
        </p:spPr>
        <p:style>
          <a:lnRef idx="0">
            <a:schemeClr val="accent2"/>
          </a:lnRef>
          <a:fillRef idx="1">
            <a:schemeClr val="accent2"/>
          </a:fillRef>
          <a:effectRef idx="0">
            <a:schemeClr val="accent2"/>
          </a:effectRef>
          <a:fontRef idx="minor">
            <a:schemeClr val="lt1"/>
          </a:fontRef>
        </p:style>
      </p:cxnSp>
      <p:cxnSp>
        <p:nvCxnSpPr>
          <p:cNvPr id="9" name="Connector 9"/>
          <p:cNvCxnSpPr/>
          <p:nvPr/>
        </p:nvCxnSpPr>
        <p:spPr>
          <a:xfrm>
            <a:off x="6280493" y="4611821"/>
            <a:ext cx="1529462" cy="0"/>
          </a:xfrm>
          <a:prstGeom prst="line">
            <a:avLst/>
          </a:prstGeom>
          <a:ln w="66675">
            <a:solidFill>
              <a:schemeClr val="accent2"/>
            </a:solidFill>
            <a:prstDash val="solid"/>
            <a:headEnd type="triangle" w="lg" len="lg"/>
          </a:ln>
        </p:spPr>
        <p:style>
          <a:lnRef idx="0">
            <a:schemeClr val="accent2"/>
          </a:lnRef>
          <a:fillRef idx="1">
            <a:schemeClr val="accent2"/>
          </a:fillRef>
          <a:effectRef idx="0">
            <a:schemeClr val="accent2"/>
          </a:effectRef>
          <a:fontRef idx="minor">
            <a:schemeClr val="lt1"/>
          </a:fontRef>
        </p:style>
      </p:cxnSp>
      <p:cxnSp>
        <p:nvCxnSpPr>
          <p:cNvPr id="10" name="Connector 10"/>
          <p:cNvCxnSpPr/>
          <p:nvPr/>
        </p:nvCxnSpPr>
        <p:spPr>
          <a:xfrm>
            <a:off x="6264887" y="1936260"/>
            <a:ext cx="1529462" cy="0"/>
          </a:xfrm>
          <a:prstGeom prst="line">
            <a:avLst/>
          </a:prstGeom>
          <a:ln w="66675">
            <a:solidFill>
              <a:schemeClr val="accent2"/>
            </a:solidFill>
            <a:prstDash val="solid"/>
            <a:tailEnd type="triangle" w="lg" len="lg"/>
          </a:ln>
        </p:spPr>
        <p:style>
          <a:lnRef idx="0">
            <a:schemeClr val="accent2"/>
          </a:lnRef>
          <a:fillRef idx="1">
            <a:schemeClr val="accent2"/>
          </a:fillRef>
          <a:effectRef idx="0">
            <a:schemeClr val="accent2"/>
          </a:effectRef>
          <a:fontRef idx="minor">
            <a:schemeClr val="lt1"/>
          </a:fontRef>
        </p:style>
      </p:cxnSp>
      <p:cxnSp>
        <p:nvCxnSpPr>
          <p:cNvPr id="11" name="Connector 11"/>
          <p:cNvCxnSpPr/>
          <p:nvPr/>
        </p:nvCxnSpPr>
        <p:spPr>
          <a:xfrm>
            <a:off x="3193289" y="4674248"/>
            <a:ext cx="1529462" cy="0"/>
          </a:xfrm>
          <a:prstGeom prst="line">
            <a:avLst/>
          </a:prstGeom>
          <a:ln w="66675">
            <a:solidFill>
              <a:schemeClr val="accent2"/>
            </a:solidFill>
            <a:prstDash val="solid"/>
            <a:headEnd type="triangle" w="lg" len="lg"/>
          </a:ln>
        </p:spPr>
        <p:style>
          <a:lnRef idx="0">
            <a:schemeClr val="accent2"/>
          </a:lnRef>
          <a:fillRef idx="1">
            <a:schemeClr val="accent2"/>
          </a:fillRef>
          <a:effectRef idx="0">
            <a:schemeClr val="accent2"/>
          </a:effectRef>
          <a:fontRef idx="minor">
            <a:schemeClr val="lt1"/>
          </a:fontRef>
        </p:style>
      </p:cxnSp>
      <p:sp>
        <p:nvSpPr>
          <p:cNvPr id="12" name="Freeform 12"/>
          <p:cNvSpPr/>
          <p:nvPr/>
        </p:nvSpPr>
        <p:spPr>
          <a:xfrm>
            <a:off x="2281268" y="1670945"/>
            <a:ext cx="499416" cy="499416"/>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99060" y="137160"/>
                </a:moveTo>
                <a:cubicBezTo>
                  <a:pt x="111681" y="137160"/>
                  <a:pt x="121920" y="126921"/>
                  <a:pt x="121920" y="114300"/>
                </a:cubicBezTo>
                <a:cubicBezTo>
                  <a:pt x="121920" y="101679"/>
                  <a:pt x="111681" y="91440"/>
                  <a:pt x="99060" y="91440"/>
                </a:cubicBezTo>
                <a:lnTo>
                  <a:pt x="99060" y="91440"/>
                </a:lnTo>
                <a:cubicBezTo>
                  <a:pt x="86439" y="91440"/>
                  <a:pt x="76200" y="101679"/>
                  <a:pt x="76200" y="114300"/>
                </a:cubicBezTo>
                <a:cubicBezTo>
                  <a:pt x="76200" y="126921"/>
                  <a:pt x="86439" y="137160"/>
                  <a:pt x="99060" y="137160"/>
                </a:cubicBezTo>
                <a:lnTo>
                  <a:pt x="99060" y="137160"/>
                </a:lnTo>
                <a:close/>
                <a:moveTo>
                  <a:pt x="205740" y="137160"/>
                </a:moveTo>
                <a:cubicBezTo>
                  <a:pt x="218361" y="137160"/>
                  <a:pt x="228600" y="126921"/>
                  <a:pt x="228600" y="114300"/>
                </a:cubicBezTo>
                <a:cubicBezTo>
                  <a:pt x="228600" y="101679"/>
                  <a:pt x="218361" y="91440"/>
                  <a:pt x="205740" y="91440"/>
                </a:cubicBezTo>
                <a:lnTo>
                  <a:pt x="205740" y="91440"/>
                </a:lnTo>
                <a:cubicBezTo>
                  <a:pt x="193119" y="91440"/>
                  <a:pt x="182880" y="101679"/>
                  <a:pt x="182880" y="114300"/>
                </a:cubicBezTo>
                <a:cubicBezTo>
                  <a:pt x="182880" y="126921"/>
                  <a:pt x="193119" y="137160"/>
                  <a:pt x="205740" y="137160"/>
                </a:cubicBezTo>
                <a:lnTo>
                  <a:pt x="205740" y="137160"/>
                </a:lnTo>
                <a:close/>
                <a:moveTo>
                  <a:pt x="238658" y="182880"/>
                </a:moveTo>
                <a:lnTo>
                  <a:pt x="66142" y="182880"/>
                </a:lnTo>
                <a:cubicBezTo>
                  <a:pt x="79038" y="218770"/>
                  <a:pt x="112776" y="243973"/>
                  <a:pt x="152400" y="243973"/>
                </a:cubicBezTo>
                <a:cubicBezTo>
                  <a:pt x="192024" y="243973"/>
                  <a:pt x="225762" y="218770"/>
                  <a:pt x="238458" y="183518"/>
                </a:cubicBezTo>
                <a:lnTo>
                  <a:pt x="238658" y="182880"/>
                </a:lnTo>
                <a:close/>
              </a:path>
            </a:pathLst>
          </a:custGeom>
          <a:solidFill>
            <a:srgbClr val="FDFAF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256884" y="4393326"/>
            <a:ext cx="436989" cy="436989"/>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BF7F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3235" y="4268472"/>
            <a:ext cx="561843" cy="561843"/>
          </a:xfrm>
          <a:custGeom>
            <a:rect l="l" t="t" r="r" b="b"/>
            <a:pathLst>
              <a:path w="30480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DFAF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292252" y="1694356"/>
            <a:ext cx="483810" cy="48381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BF8F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8348389" y="4393326"/>
            <a:ext cx="421382" cy="421382"/>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DFAF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296013" y="1936260"/>
            <a:ext cx="1529462" cy="0"/>
          </a:xfrm>
          <a:prstGeom prst="line">
            <a:avLst/>
          </a:prstGeom>
          <a:ln w="66675">
            <a:solidFill>
              <a:schemeClr val="accent2"/>
            </a:solidFill>
            <a:prstDash val="solid"/>
            <a:tailEnd type="triangle" w="lg" len="lg"/>
          </a:ln>
        </p:spPr>
        <p:style>
          <a:lnRef idx="0">
            <a:schemeClr val="accent2"/>
          </a:lnRef>
          <a:fillRef idx="1">
            <a:schemeClr val="accent2"/>
          </a:fillRef>
          <a:effectRef idx="0">
            <a:schemeClr val="accent2"/>
          </a:effectRef>
          <a:fontRef idx="minor">
            <a:schemeClr val="lt1"/>
          </a:fontRef>
        </p:style>
      </p:cxnSp>
      <p:cxnSp>
        <p:nvCxnSpPr>
          <p:cNvPr id="18" name="Connector 18"/>
          <p:cNvCxnSpPr/>
          <p:nvPr/>
        </p:nvCxnSpPr>
        <p:spPr>
          <a:xfrm flipH="1">
            <a:off x="10981062" y="2210833"/>
            <a:ext cx="0" cy="2184946"/>
          </a:xfrm>
          <a:prstGeom prst="line">
            <a:avLst/>
          </a:prstGeom>
          <a:ln w="66675">
            <a:solidFill>
              <a:schemeClr val="accent2"/>
            </a:solidFill>
            <a:prstDash val="solid"/>
            <a:tailEnd type="triangle" w="lg" len="lg"/>
          </a:ln>
        </p:spPr>
        <p:style>
          <a:lnRef idx="0">
            <a:schemeClr val="accent2"/>
          </a:lnRef>
          <a:fillRef idx="1">
            <a:schemeClr val="accent2"/>
          </a:fillRef>
          <a:effectRef idx="0">
            <a:schemeClr val="accent2"/>
          </a:effectRef>
          <a:fontRef idx="minor">
            <a:schemeClr val="lt1"/>
          </a:fontRef>
        </p:style>
      </p:cxnSp>
      <p:cxnSp>
        <p:nvCxnSpPr>
          <p:cNvPr id="19" name="Connector 19"/>
          <p:cNvCxnSpPr/>
          <p:nvPr/>
        </p:nvCxnSpPr>
        <p:spPr>
          <a:xfrm flipH="1">
            <a:off x="9326745" y="4692789"/>
            <a:ext cx="1701137" cy="0"/>
          </a:xfrm>
          <a:prstGeom prst="line">
            <a:avLst/>
          </a:prstGeom>
          <a:ln w="66675">
            <a:solidFill>
              <a:schemeClr val="accent2"/>
            </a:solidFill>
            <a:prstDash val="solid"/>
            <a:tailEnd type="triangle" w="lg" len="lg"/>
          </a:ln>
        </p:spPr>
        <p:style>
          <a:lnRef idx="0">
            <a:schemeClr val="accent2"/>
          </a:lnRef>
          <a:fillRef idx="1">
            <a:schemeClr val="accent2"/>
          </a:fillRef>
          <a:effectRef idx="0">
            <a:schemeClr val="accent2"/>
          </a:effectRef>
          <a:fontRef idx="minor">
            <a:schemeClr val="lt1"/>
          </a:fontRef>
        </p:style>
      </p:cxnSp>
      <p:sp>
        <p:nvSpPr>
          <p:cNvPr id="20" name="TextBox 20"/>
          <p:cNvSpPr txBox="1"/>
          <p:nvPr/>
        </p:nvSpPr>
        <p:spPr>
          <a:xfrm>
            <a:off x="1134187" y="3014288"/>
            <a:ext cx="2838450" cy="790575"/>
          </a:xfrm>
          <a:prstGeom prst="rect">
            <a:avLst/>
          </a:prstGeom>
        </p:spPr>
        <p:txBody>
          <a:bodyPr vert="horz" wrap="square" lIns="123825" tIns="123825" rIns="57150" bIns="123825"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1425">
                <a:solidFill>
                  <a:schemeClr val="dk1"/>
                </a:solidFill>
                <a:latin typeface="Microsoft Yahei"/>
                <a:ea typeface="Microsoft Yahei"/>
                <a:cs typeface="Microsoft Yahei"/>
              </a:rPr>
              <a:t>收集和分析关于顾客、竞争对手和市场环境的信息。</a:t>
            </a:r>
          </a:p>
        </p:txBody>
      </p:sp>
      <p:sp>
        <p:nvSpPr>
          <p:cNvPr id="21" name="TextBox 21"/>
          <p:cNvSpPr txBox="1"/>
          <p:nvPr/>
        </p:nvSpPr>
        <p:spPr>
          <a:xfrm>
            <a:off x="7325366" y="2576138"/>
            <a:ext cx="2886075" cy="514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p>
        </p:txBody>
      </p:sp>
      <p:sp>
        <p:nvSpPr>
          <p:cNvPr id="22" name="Freeform 22"/>
          <p:cNvSpPr/>
          <p:nvPr/>
        </p:nvSpPr>
        <p:spPr>
          <a:xfrm>
            <a:off x="8345068" y="1722248"/>
            <a:ext cx="428024" cy="428024"/>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营销管理的过程</a:t>
            </a:r>
          </a:p>
        </p:txBody>
      </p:sp>
      <p:sp>
        <p:nvSpPr>
          <p:cNvPr id="44" name="TextBox 44"/>
          <p:cNvSpPr txBox="1"/>
          <p:nvPr/>
        </p:nvSpPr>
        <p:spPr>
          <a:xfrm>
            <a:off x="1177983" y="2709488"/>
            <a:ext cx="2750859" cy="3810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800" b="1">
                <a:solidFill>
                  <a:schemeClr val="accent1"/>
                </a:solidFill>
                <a:latin typeface="Microsoft Yahei"/>
                <a:ea typeface="Microsoft Yahei"/>
                <a:cs typeface="Microsoft Yahei"/>
              </a:rPr>
              <a:t>市场调研</a:t>
            </a:r>
          </a:p>
        </p:txBody>
      </p:sp>
      <p:sp>
        <p:nvSpPr>
          <p:cNvPr id="45" name="TextBox 45"/>
          <p:cNvSpPr txBox="1"/>
          <p:nvPr/>
        </p:nvSpPr>
        <p:spPr>
          <a:xfrm>
            <a:off x="4114932" y="3014288"/>
            <a:ext cx="2838450" cy="790575"/>
          </a:xfrm>
          <a:prstGeom prst="rect">
            <a:avLst/>
          </a:prstGeom>
        </p:spPr>
        <p:txBody>
          <a:bodyPr vert="horz" wrap="square" lIns="123825" tIns="123825" rIns="57150" bIns="123825"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1425">
                <a:solidFill>
                  <a:schemeClr val="dk1"/>
                </a:solidFill>
                <a:latin typeface="Microsoft Yahei"/>
                <a:ea typeface="Microsoft Yahei"/>
                <a:cs typeface="Microsoft Yahei"/>
              </a:rPr>
              <a:t>确定要服务的特定市场细分，并制定相应的市场进入策略。</a:t>
            </a:r>
          </a:p>
        </p:txBody>
      </p:sp>
      <p:sp>
        <p:nvSpPr>
          <p:cNvPr id="46" name="TextBox 46"/>
          <p:cNvSpPr txBox="1"/>
          <p:nvPr/>
        </p:nvSpPr>
        <p:spPr>
          <a:xfrm>
            <a:off x="4158727" y="2709488"/>
            <a:ext cx="2743200" cy="600075"/>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800" b="1">
                <a:solidFill>
                  <a:schemeClr val="accent1"/>
                </a:solidFill>
                <a:latin typeface="Microsoft Yahei"/>
                <a:ea typeface="Microsoft Yahei"/>
                <a:cs typeface="Microsoft Yahei"/>
              </a:rPr>
              <a:t>目标市场选择</a:t>
            </a:r>
          </a:p>
        </p:txBody>
      </p:sp>
      <p:sp>
        <p:nvSpPr>
          <p:cNvPr id="47" name="TextBox 47"/>
          <p:cNvSpPr txBox="1"/>
          <p:nvPr/>
        </p:nvSpPr>
        <p:spPr>
          <a:xfrm>
            <a:off x="7139855" y="3014288"/>
            <a:ext cx="2838450" cy="790575"/>
          </a:xfrm>
          <a:prstGeom prst="rect">
            <a:avLst/>
          </a:prstGeom>
        </p:spPr>
        <p:txBody>
          <a:bodyPr vert="horz" wrap="square" lIns="123825" tIns="123825" rIns="57150" bIns="123825"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1425">
                <a:solidFill>
                  <a:schemeClr val="dk1"/>
                </a:solidFill>
                <a:latin typeface="Microsoft Yahei"/>
                <a:ea typeface="Microsoft Yahei"/>
                <a:cs typeface="Microsoft Yahei"/>
              </a:rPr>
              <a:t>开发和改进产品或服务以满足市场需求。</a:t>
            </a:r>
          </a:p>
        </p:txBody>
      </p:sp>
      <p:sp>
        <p:nvSpPr>
          <p:cNvPr id="48" name="TextBox 48"/>
          <p:cNvSpPr txBox="1"/>
          <p:nvPr/>
        </p:nvSpPr>
        <p:spPr>
          <a:xfrm>
            <a:off x="7183651" y="2709488"/>
            <a:ext cx="2743200" cy="600075"/>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800" b="1">
                <a:solidFill>
                  <a:schemeClr val="accent1"/>
                </a:solidFill>
                <a:latin typeface="Microsoft Yahei"/>
                <a:ea typeface="Microsoft Yahei"/>
                <a:cs typeface="Microsoft Yahei"/>
              </a:rPr>
              <a:t>产品策略</a:t>
            </a:r>
          </a:p>
        </p:txBody>
      </p:sp>
      <p:sp>
        <p:nvSpPr>
          <p:cNvPr id="49" name="TextBox 49"/>
          <p:cNvSpPr txBox="1"/>
          <p:nvPr/>
        </p:nvSpPr>
        <p:spPr>
          <a:xfrm>
            <a:off x="7420616" y="2671388"/>
            <a:ext cx="2886075" cy="514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p>
        </p:txBody>
      </p:sp>
      <p:sp>
        <p:nvSpPr>
          <p:cNvPr id="50" name="TextBox 50"/>
          <p:cNvSpPr txBox="1"/>
          <p:nvPr/>
        </p:nvSpPr>
        <p:spPr>
          <a:xfrm>
            <a:off x="7139855" y="5696425"/>
            <a:ext cx="2838450" cy="790575"/>
          </a:xfrm>
          <a:prstGeom prst="rect">
            <a:avLst/>
          </a:prstGeom>
        </p:spPr>
        <p:txBody>
          <a:bodyPr vert="horz" wrap="square" lIns="123825" tIns="123825" rIns="57150" bIns="123825"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1425">
                <a:solidFill>
                  <a:schemeClr val="dk1"/>
                </a:solidFill>
                <a:latin typeface="Microsoft Yahei"/>
                <a:ea typeface="Microsoft Yahei"/>
                <a:cs typeface="Microsoft Yahei"/>
              </a:rPr>
              <a:t>确定适当的价格以平衡市场需求和盈利能力。</a:t>
            </a:r>
          </a:p>
        </p:txBody>
      </p:sp>
      <p:sp>
        <p:nvSpPr>
          <p:cNvPr id="51" name="TextBox 51"/>
          <p:cNvSpPr txBox="1"/>
          <p:nvPr/>
        </p:nvSpPr>
        <p:spPr>
          <a:xfrm>
            <a:off x="7183651" y="5391625"/>
            <a:ext cx="2743200" cy="600075"/>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800" b="1">
                <a:solidFill>
                  <a:schemeClr val="accent1"/>
                </a:solidFill>
                <a:latin typeface="Microsoft Yahei"/>
                <a:ea typeface="Microsoft Yahei"/>
                <a:cs typeface="Microsoft Yahei"/>
              </a:rPr>
              <a:t>定价策略</a:t>
            </a:r>
          </a:p>
        </p:txBody>
      </p:sp>
      <p:sp>
        <p:nvSpPr>
          <p:cNvPr id="52" name="TextBox 52"/>
          <p:cNvSpPr txBox="1"/>
          <p:nvPr/>
        </p:nvSpPr>
        <p:spPr>
          <a:xfrm>
            <a:off x="4114932" y="5696425"/>
            <a:ext cx="2838450" cy="790575"/>
          </a:xfrm>
          <a:prstGeom prst="rect">
            <a:avLst/>
          </a:prstGeom>
        </p:spPr>
        <p:txBody>
          <a:bodyPr vert="horz" wrap="square" lIns="123825" tIns="123825" rIns="57150" bIns="123825"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1425">
                <a:solidFill>
                  <a:schemeClr val="dk1"/>
                </a:solidFill>
                <a:latin typeface="Microsoft Yahei"/>
                <a:ea typeface="Microsoft Yahei"/>
                <a:cs typeface="Microsoft Yahei"/>
              </a:rPr>
              <a:t>选择最佳的分销渠道以确保产品或服务的可用性。</a:t>
            </a:r>
          </a:p>
        </p:txBody>
      </p:sp>
      <p:sp>
        <p:nvSpPr>
          <p:cNvPr id="53" name="TextBox 53"/>
          <p:cNvSpPr txBox="1"/>
          <p:nvPr/>
        </p:nvSpPr>
        <p:spPr>
          <a:xfrm>
            <a:off x="4158727" y="5391625"/>
            <a:ext cx="2743200" cy="600075"/>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800" b="1">
                <a:solidFill>
                  <a:schemeClr val="accent1"/>
                </a:solidFill>
                <a:latin typeface="Microsoft Yahei"/>
                <a:ea typeface="Microsoft Yahei"/>
                <a:cs typeface="Microsoft Yahei"/>
              </a:rPr>
              <a:t>分销策略</a:t>
            </a:r>
          </a:p>
        </p:txBody>
      </p:sp>
      <p:sp>
        <p:nvSpPr>
          <p:cNvPr id="54" name="TextBox 54"/>
          <p:cNvSpPr txBox="1"/>
          <p:nvPr/>
        </p:nvSpPr>
        <p:spPr>
          <a:xfrm>
            <a:off x="1056153" y="5696425"/>
            <a:ext cx="2838450" cy="790575"/>
          </a:xfrm>
          <a:prstGeom prst="rect">
            <a:avLst/>
          </a:prstGeom>
        </p:spPr>
        <p:txBody>
          <a:bodyPr vert="horz" wrap="square" lIns="123825" tIns="123825" rIns="57150" bIns="123825"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1425">
                <a:solidFill>
                  <a:schemeClr val="dk1"/>
                </a:solidFill>
                <a:latin typeface="Microsoft Yahei"/>
                <a:ea typeface="Microsoft Yahei"/>
                <a:cs typeface="Microsoft Yahei"/>
              </a:rPr>
              <a:t>通过广告、销售促进和其他手段来提高销售和品牌知名度。</a:t>
            </a:r>
          </a:p>
        </p:txBody>
      </p:sp>
      <p:sp>
        <p:nvSpPr>
          <p:cNvPr id="55" name="TextBox 55"/>
          <p:cNvSpPr txBox="1"/>
          <p:nvPr/>
        </p:nvSpPr>
        <p:spPr>
          <a:xfrm>
            <a:off x="1099949" y="5391625"/>
            <a:ext cx="2743200" cy="600075"/>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800" b="1">
                <a:solidFill>
                  <a:schemeClr val="accent1"/>
                </a:solidFill>
                <a:latin typeface="Microsoft Yahei"/>
                <a:ea typeface="Microsoft Yahei"/>
                <a:cs typeface="Microsoft Yahei"/>
              </a:rPr>
              <a:t>促销策略</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营销组合</a:t>
            </a:r>
          </a:p>
        </p:txBody>
      </p:sp>
      <p:sp>
        <p:nvSpPr>
          <p:cNvPr id="5" name="AutoShape 5"/>
          <p:cNvSpPr/>
          <p:nvPr/>
        </p:nvSpPr>
        <p:spPr>
          <a:xfrm>
            <a:off x="-186355" y="5615640"/>
            <a:ext cx="2473866" cy="612893"/>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solidFill>
                <a:latin typeface="Microsoft Yahei"/>
                <a:ea typeface="Microsoft Yahei"/>
                <a:cs typeface="Microsoft Yahei"/>
              </a:rPr>
              <a:t>WENKU DESIGN</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sp>
        <p:nvSpPr>
          <p:cNvPr id="3" name="AutoShape 3"/>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产品定位</a:t>
            </a:r>
          </a:p>
        </p:txBody>
      </p:sp>
      <p:sp>
        <p:nvSpPr>
          <p:cNvPr id="5" name="TextBox 5"/>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明确产品的目标市场和消费者群体，根据市场需求和竞争情况，制定合适的产品定位策略。</a:t>
            </a:r>
          </a:p>
        </p:txBody>
      </p:sp>
      <p:sp>
        <p:nvSpPr>
          <p:cNvPr id="6" name="AutoShape 6"/>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产品创新</a:t>
            </a:r>
          </a:p>
        </p:txBody>
      </p:sp>
      <p:sp>
        <p:nvSpPr>
          <p:cNvPr id="9" name="TextBox 9"/>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不断进行产品创新，提高产品质量和功能，以满足消费者不断变化的需求。</a:t>
            </a:r>
          </a:p>
        </p:txBody>
      </p:sp>
      <p:sp>
        <p:nvSpPr>
          <p:cNvPr id="10" name="AutoShape 10"/>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品牌建设</a:t>
            </a:r>
          </a:p>
        </p:txBody>
      </p:sp>
      <p:sp>
        <p:nvSpPr>
          <p:cNvPr id="13" name="TextBox 13"/>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建立强大的品牌形象和品牌价值，提高消费者对产品的认知度和忠诚度。</a:t>
            </a:r>
          </a:p>
        </p:txBody>
      </p:sp>
      <p:sp>
        <p:nvSpPr>
          <p:cNvPr id="14" name="AutoShape 14"/>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产品策略</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208" r="13208"/>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根据产品的生产成本和预期利润，制定合理的价格策略。</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成本导向定价</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根据市场竞争对手的价格情况，制定有竞争力的价格策略。</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竞争导向定价</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根据消费者对产品价值的认知，制定符合消费者心理预期的价格策略。</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价值导向定价</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定价策略</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间接渠道</a:t>
            </a:r>
          </a:p>
        </p:txBody>
      </p:sp>
      <p:sp>
        <p:nvSpPr>
          <p:cNvPr id="3" name="TextBox 3"/>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通过经销商、代理商等中间商实现产品销售。</a:t>
            </a:r>
          </a:p>
        </p:txBody>
      </p:sp>
      <p:sp>
        <p:nvSpPr>
          <p:cNvPr id="4" name="TextBox 4"/>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线上渠道</a:t>
            </a:r>
          </a:p>
        </p:txBody>
      </p:sp>
      <p:sp>
        <p:nvSpPr>
          <p:cNvPr id="5" name="TextBox 5"/>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利用电商平台、社交媒体等网络渠道实现产品销售。</a:t>
            </a:r>
          </a:p>
        </p:txBody>
      </p:sp>
      <p:sp>
        <p:nvSpPr>
          <p:cNvPr id="6" name="AutoShape 6"/>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直接渠道</a:t>
            </a:r>
          </a:p>
        </p:txBody>
      </p:sp>
      <p:sp>
        <p:nvSpPr>
          <p:cNvPr id="8" name="TextBox 8"/>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通过自己的销售团队直接与消费者建立联系，实现产品销售。</a:t>
            </a:r>
          </a:p>
        </p:txBody>
      </p:sp>
      <p:sp>
        <p:nvSpPr>
          <p:cNvPr id="9" name="AutoShape 9"/>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2">
            <a:alphaModFix/>
          </a:blip>
          <a:srcRect l="15817" r="15817"/>
          <a:stretch>
            <a:fillRect/>
          </a:stretch>
        </p:blipFill>
        <p:spPr>
          <a:xfrm>
            <a:off x="641457" y="1883900"/>
            <a:ext cx="3722789" cy="3671084"/>
          </a:xfrm>
          <a:prstGeom prst="rect">
            <a:avLst/>
          </a:prstGeom>
        </p:spPr>
      </p:pic>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渠道策略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通过各种广告媒体宣传产品特点和优势，提高消费者对产品的认知度。</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广告宣传</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通过打折、赠品、优惠券等促销手段，吸引消费者购买产品。</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促销活动</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通过公关活动和媒体关系，提高品牌形象和声誉。</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公关活动</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促销策略</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市场细分与定位</a:t>
            </a:r>
          </a:p>
        </p:txBody>
      </p:sp>
      <p:sp>
        <p:nvSpPr>
          <p:cNvPr id="5" name="AutoShape 5"/>
          <p:cNvSpPr/>
          <p:nvPr/>
        </p:nvSpPr>
        <p:spPr>
          <a:xfrm>
            <a:off x="-186355" y="5615640"/>
            <a:ext cx="2473866" cy="612893"/>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solidFill>
                <a:latin typeface="Microsoft Yahei"/>
                <a:ea typeface="Microsoft Yahei"/>
                <a:cs typeface="Microsoft Yahei"/>
              </a:rPr>
              <a:t>WENKU DESIGN</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rot="-2700000" flipV="1">
            <a:off x="8223978" y="1744645"/>
            <a:ext cx="2833772" cy="7304932"/>
          </a:xfrm>
          <a:prstGeom prst="roundRect">
            <a:avLst>
              <a:gd name="adj" fmla="val 16667"/>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0515259" y="-2241425"/>
            <a:ext cx="2982918" cy="4296683"/>
          </a:xfrm>
          <a:prstGeom prst="roundRect">
            <a:avLst>
              <a:gd name="adj" fmla="val 16667"/>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80034" y="1812537"/>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市场细分是将一个大的潜在市场划分为若干个具有共同特征的小市场的过程，这些小市场在人口统计、社会经济、地理或心理等方面具有相似性。</a:t>
            </a:r>
          </a:p>
        </p:txBody>
      </p:sp>
      <p:sp>
        <p:nvSpPr>
          <p:cNvPr id="5" name="TextBox 5"/>
          <p:cNvSpPr txBox="1"/>
          <p:nvPr/>
        </p:nvSpPr>
        <p:spPr>
          <a:xfrm>
            <a:off x="580034" y="3100507"/>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市场细分有助于企业更好地理解不同客户群体的需求和偏好，从而制定更有效的营销策略。</a:t>
            </a:r>
          </a:p>
        </p:txBody>
      </p:sp>
      <p:sp>
        <p:nvSpPr>
          <p:cNvPr id="6" name="TextBox 6"/>
          <p:cNvSpPr txBox="1"/>
          <p:nvPr/>
        </p:nvSpPr>
        <p:spPr>
          <a:xfrm>
            <a:off x="615973" y="4402320"/>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市场细分是营销策略的关键组成部分，它有助于企业确定目标市场，制定有针对性的营销计划。</a:t>
            </a:r>
          </a:p>
        </p:txBody>
      </p:sp>
      <p:sp>
        <p:nvSpPr>
          <p:cNvPr id="7" name="AutoShape 7"/>
          <p:cNvSpPr/>
          <p:nvPr/>
        </p:nvSpPr>
        <p:spPr>
          <a:xfrm>
            <a:off x="454963" y="195259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5958" y="323855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65958" y="4541391"/>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l="15717" r="15717"/>
          <a:stretch>
            <a:fillRect/>
          </a:stretch>
        </p:blipFill>
        <p:spPr>
          <a:xfrm>
            <a:off x="6774259" y="1242134"/>
            <a:ext cx="5232459" cy="5087504"/>
          </a:xfrm>
          <a:prstGeom prst="diamond">
            <a:avLst/>
          </a:prstGeom>
        </p:spPr>
      </p:pic>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市场细分的概念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根据人口统计数据（如年龄、性别、收入、教育水平等）将市场划分为不同的群体。</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人口统计细分</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地理细分</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心理细分</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行为细分</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根据地理位置（如国家、地区、城市、农村等）将市场划分为不同的区域。</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根据消费者的生活方式、价值观、兴趣爱好等心理特征将市场划分为不同的群体。</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根据消费者的购买行为（如购买频率、购买偏好、品牌忠诚度等）将市场划分为不同的群体。</a:t>
            </a:r>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市场细分的方法</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https://d.book118.com/536224054203010050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2024-09-16T04:21:11.080</cp:lastPrinted>
  <dcterms:created xsi:type="dcterms:W3CDTF">2024-09-15T20:21:11Z</dcterms:created>
  <dcterms:modified xsi:type="dcterms:W3CDTF">2024-09-15T20:21:13Z</dcterms:modified>
</cp:coreProperties>
</file>