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HHUVI+MS-UIGothic"/>
      <p:regular r:id="rId15"/>
    </p:embeddedFont>
    <p:embeddedFont>
      <p:font typeface="UHPUEW+LGPQVQ+ArialMT"/>
      <p:regular r:id="rId16"/>
    </p:embeddedFont>
    <p:embeddedFont>
      <p:font typeface="IAEMSJ+KSHGJA+MicrosoftYaHei-Bold"/>
      <p:regular r:id="rId17"/>
    </p:embeddedFont>
    <p:embeddedFont>
      <p:font typeface="GGQWNE+JLFUI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4BC63-D30D-4733-956B-0880A394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64416-1E06-4E5F-B407-333DF41C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1882B-D87E-4B4B-878C-0D476A69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4E417-EF26-426C-BDE0-D987AE13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0C959-1BF0-4563-802D-004B796E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E3673-E7B9-4914-B367-8E98BCB5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5C5F9-C0EB-4923-A962-E51800F5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50F93-EA49-4FFB-ABF7-B9FDD960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1BCAF-DE02-4265-92F8-711B8854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4BFF7-AE2E-4781-9CCD-6FC2FD68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BBC7C-C212-4799-B70B-23BA9702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2522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4120" y="1741959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CHHUVI+MS-UIGothic"/>
                <a:cs typeface="CHHUVI+MS-UIGothic"/>
              </a:rPr>
              <a:t>二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计</a:t>
            </a:r>
            <a:r>
              <a:rPr sz="5150" spc="23">
                <a:solidFill>
                  <a:srgbClr val="00AF57"/>
                </a:solidFill>
                <a:latin typeface="CHHUVI+MS-UIGothic"/>
                <a:cs typeface="CHHUVI+MS-UIGothic"/>
              </a:rPr>
              <a:t>算机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发</a:t>
            </a:r>
            <a:r>
              <a:rPr sz="5150" spc="25">
                <a:solidFill>
                  <a:srgbClr val="00AF57"/>
                </a:solidFill>
                <a:latin typeface="CHHUVI+MS-UIGothic"/>
                <a:cs typeface="CHHUVI+MS-UIGothic"/>
              </a:rPr>
              <a:t>展及理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论课</a:t>
            </a:r>
            <a:r>
              <a:rPr sz="5150">
                <a:solidFill>
                  <a:srgbClr val="00AF57"/>
                </a:solidFill>
                <a:latin typeface="CHHUVI+MS-UIGothic"/>
                <a:cs typeface="CHHUV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29783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HPUEW+LGPQVQ+ArialMT"/>
                <a:cs typeface="UHPUEW+LGPQ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展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HPUEW+LGPQVQ+ArialMT"/>
                <a:cs typeface="UHPUEW+LGPQ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算机理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HPUEW+LGPQVQ+ArialMT"/>
                <a:cs typeface="UHPUEW+LGPQ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HPUEW+LGPQVQ+ArialMT"/>
                <a:cs typeface="UHPUEW+LGPQ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算机前沿技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HPUEW+LGPQVQ+ArialMT"/>
                <a:cs typeface="UHPUEW+LGPQ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59AE93"/>
                </a:solidFill>
                <a:latin typeface="CHHUVI+MS-UIGothic"/>
                <a:cs typeface="CHHUVI+MS-UIGothic"/>
              </a:rPr>
              <a:t>算机未来展望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HHUVI+MS-UIGothic"/>
                <a:cs typeface="CHHUVI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IAEMSJ+KSHGJA+MicrosoftYaHei-Bold"/>
                <a:cs typeface="IAEMSJ+KSHGJ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IAEMSJ+KSHGJA+MicrosoftYaHei-Bold"/>
                <a:cs typeface="IAEMSJ+KSHGJ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计</a:t>
            </a:r>
            <a:r>
              <a:rPr sz="5150" spc="25">
                <a:solidFill>
                  <a:srgbClr val="00AF57"/>
                </a:solidFill>
                <a:latin typeface="CHHUVI+MS-UIGothic"/>
                <a:cs typeface="CHHUVI+MS-UIGothic"/>
              </a:rPr>
              <a:t>算机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发</a:t>
            </a:r>
            <a:r>
              <a:rPr sz="5150" spc="25">
                <a:solidFill>
                  <a:srgbClr val="00AF57"/>
                </a:solidFill>
                <a:latin typeface="CHHUVI+MS-UIGothic"/>
                <a:cs typeface="CHHUVI+MS-UIGothic"/>
              </a:rPr>
              <a:t>展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历</a:t>
            </a:r>
            <a:r>
              <a:rPr sz="5150">
                <a:solidFill>
                  <a:srgbClr val="00AF57"/>
                </a:solidFill>
                <a:latin typeface="CHHUVI+MS-UIGothic"/>
                <a:cs typeface="CHHUVI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机械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7242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以机械装置作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3923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代始于</a:t>
            </a:r>
            <a:r>
              <a:rPr sz="1500">
                <a:solidFill>
                  <a:srgbClr val="000000"/>
                </a:solidFill>
                <a:latin typeface="GGQWNE+JLFUIU+MicrosoftYaHei"/>
                <a:cs typeface="GGQWNE+JLFUIU+MicrosoftYaHei"/>
              </a:rPr>
              <a:t>17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，其代表机型有帕斯卡加法器、莱布尼茨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乘法器等。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些机械装置利用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齿轮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转动进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行数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算，主要用于科学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算和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CHHUVI+MS-UIGothic"/>
                <a:cs typeface="CHHUVI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1546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子管作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230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代始于</a:t>
            </a:r>
            <a:r>
              <a:rPr sz="1350">
                <a:solidFill>
                  <a:srgbClr val="FFFFFF"/>
                </a:solidFill>
                <a:latin typeface="GGQWNE+JLFUIU+MicrosoftYaHei"/>
                <a:cs typeface="GGQWNE+JLFUIU+MicrosoftYaHei"/>
              </a:rPr>
              <a:t>20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GGQWNE+JLFUIU+MicrosoftYaHei"/>
                <a:cs typeface="GGQWNE+JLFUIU+MicrosoftYaHei"/>
              </a:rPr>
              <a:t>40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年代，代表机型有</a:t>
            </a:r>
            <a:r>
              <a:rPr sz="1350">
                <a:solidFill>
                  <a:srgbClr val="FFFFFF"/>
                </a:solidFill>
                <a:latin typeface="GGQWNE+JLFUIU+MicrosoftYaHei"/>
                <a:cs typeface="GGQWNE+JLFUIU+MicrosoftYaHei"/>
              </a:rPr>
              <a:t>ENIAC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和</a:t>
            </a:r>
            <a:r>
              <a:rPr sz="1350">
                <a:solidFill>
                  <a:srgbClr val="FFFFFF"/>
                </a:solidFill>
                <a:latin typeface="GGQWNE+JLFUIU+MicrosoftYaHei"/>
                <a:cs typeface="GGQWNE+JLFUIU+MicrosoftYaHei"/>
              </a:rPr>
              <a:t>UNIVAC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子管作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基本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算元件，体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积庞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大，耗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量大，主要用于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事、科研和商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业领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集成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路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7242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以集成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路作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为计</a:t>
            </a: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算基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算机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5776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集成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路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算机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代始于</a:t>
            </a:r>
            <a:r>
              <a:rPr sz="1500">
                <a:solidFill>
                  <a:srgbClr val="2B584A"/>
                </a:solidFill>
                <a:latin typeface="GGQWNE+JLFUIU+MicrosoftYaHei"/>
                <a:cs typeface="GGQWNE+JLFUIU+MicrosoftYaHei"/>
              </a:rPr>
              <a:t>20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世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2B584A"/>
                </a:solidFill>
                <a:latin typeface="GGQWNE+JLFUIU+MicrosoftYaHei"/>
                <a:cs typeface="GGQWNE+JLFUIU+MicrosoftYaHei"/>
              </a:rPr>
              <a:t>60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年代，代表机型有</a:t>
            </a:r>
            <a:r>
              <a:rPr sz="1500">
                <a:solidFill>
                  <a:srgbClr val="2B584A"/>
                </a:solidFill>
                <a:latin typeface="GGQWNE+JLFUIU+MicrosoftYaHei"/>
                <a:cs typeface="GGQWNE+JLFUIU+MicrosoftYaHei"/>
              </a:rPr>
              <a:t>IBM360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和</a:t>
            </a:r>
            <a:r>
              <a:rPr sz="1500">
                <a:solidFill>
                  <a:srgbClr val="2B584A"/>
                </a:solidFill>
                <a:latin typeface="GGQWNE+JLFUIU+MicrosoftYaHei"/>
                <a:cs typeface="GGQWNE+JLFUIU+MicrosoftYaHei"/>
              </a:rPr>
              <a:t>Apple I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些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算机使用集成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路作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为计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算基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，体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减小，性能提升，开始广泛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用于个人和商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业领</a:t>
            </a:r>
            <a:r>
              <a:rPr sz="1500">
                <a:solidFill>
                  <a:srgbClr val="2B584A"/>
                </a:solidFill>
                <a:latin typeface="CHHUVI+MS-UIGothic"/>
                <a:cs typeface="CHHUVI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互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网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算机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37461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以互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网和多媒体技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术为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特征的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38454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代始于</a:t>
            </a:r>
            <a:r>
              <a:rPr sz="1350">
                <a:solidFill>
                  <a:srgbClr val="000000"/>
                </a:solidFill>
                <a:latin typeface="GGQWNE+JLFUIU+MicrosoftYaHei"/>
                <a:cs typeface="GGQWNE+JLFUIU+MicrosoftYaHei"/>
              </a:rPr>
              <a:t>20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GGQWNE+JLFUIU+MicrosoftYaHei"/>
                <a:cs typeface="GGQWNE+JLFUIU+MicrosoftYaHei"/>
              </a:rPr>
              <a:t>90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年代，代表技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有</a:t>
            </a:r>
            <a:r>
              <a:rPr sz="1350">
                <a:solidFill>
                  <a:srgbClr val="000000"/>
                </a:solidFill>
                <a:latin typeface="GGQWNE+JLFUIU+MicrosoftYaHei"/>
                <a:cs typeface="GGQWNE+JLFUIU+MicrosoftYaHei"/>
              </a:rPr>
              <a:t>TCP/IP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、万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网等。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通信功能，多媒体技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得到广泛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社会、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、文化等方面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IAEMSJ+KSHGJA+MicrosoftYaHei-Bold"/>
                <a:cs typeface="IAEMSJ+KSHGJ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计</a:t>
            </a:r>
            <a:r>
              <a:rPr sz="5150" spc="23">
                <a:solidFill>
                  <a:srgbClr val="00AF57"/>
                </a:solidFill>
                <a:latin typeface="CHHUVI+MS-UIGothic"/>
                <a:cs typeface="CHHUVI+MS-UIGothic"/>
              </a:rPr>
              <a:t>算机理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论</a:t>
            </a:r>
            <a:r>
              <a:rPr sz="5150" spc="25">
                <a:solidFill>
                  <a:srgbClr val="00AF57"/>
                </a:solidFill>
                <a:latin typeface="CHHUVI+MS-UIGothic"/>
                <a:cs typeface="CHHUVI+MS-UIGothic"/>
              </a:rPr>
              <a:t>基</a:t>
            </a:r>
            <a:r>
              <a:rPr sz="5150">
                <a:solidFill>
                  <a:srgbClr val="00AF57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灵机理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灵机理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算机科学的重要基石，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为现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算机的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展提供了理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CHHUVI+MS-UIGothic"/>
                <a:cs typeface="CHHUV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30296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灵机理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由英国数学家阿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兰</a:t>
            </a:r>
            <a:r>
              <a:rPr sz="1350">
                <a:solidFill>
                  <a:srgbClr val="2B584A"/>
                </a:solidFill>
                <a:latin typeface="GGQWNE+JLFUIU+MicrosoftYaHei"/>
                <a:cs typeface="GGQWNE+JLFUIU+MicrosoftYaHei"/>
              </a:rPr>
              <a:t>·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灵提出，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它是一种抽象的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算模型，通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无限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纸带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和有限状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控制器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实现计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算。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明了存在一种通用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算机，能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模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何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单带图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灵机的行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，奠定了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算机科学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中可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算性和算法的基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B584A"/>
                </a:solidFill>
                <a:latin typeface="CHHUVI+MS-UIGothic"/>
                <a:cs typeface="CHHUV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AEMSJ+KSHGJA+MicrosoftYaHei-Bold"/>
                <a:cs typeface="IAEMSJ+KSHGJA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UVI+MS-UIGothic"/>
                <a:cs typeface="CHHUVI+MS-UIGothic"/>
              </a:rPr>
              <a:t>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尔逻辑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算机科学中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关系和推理的基石，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运算提供了基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CHHUVI+MS-UIGothic"/>
                <a:cs typeface="CHHU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0762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由英国数学家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治</a:t>
            </a:r>
            <a:r>
              <a:rPr sz="1350">
                <a:solidFill>
                  <a:srgbClr val="000000"/>
                </a:solidFill>
                <a:latin typeface="GGQWNE+JLFUIU+MicrosoftYaHei"/>
                <a:cs typeface="GGQWNE+JLFUIU+MicrosoftYaHei"/>
              </a:rPr>
              <a:t>·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提出，它是一种基于集合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运算（如与、或、非）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理真假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尔逻辑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算机中广泛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言和算法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CHHUVI+MS-UIGothic"/>
                <a:cs typeface="CHHUVI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https://d.book118.com/536225221240010051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CHHUVI+MS-UIGothic</vt:lpstr>
      <vt:lpstr>SimSun</vt:lpstr>
      <vt:lpstr>UHPUEW+LGPQVQ+ArialMT</vt:lpstr>
      <vt:lpstr>Times New Roman</vt:lpstr>
      <vt:lpstr>IAEMSJ+KSHGJA+MicrosoftYaHei-Bold</vt:lpstr>
      <vt:lpstr>GGQWNE+JLFUIU+MicrosoftYaHei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2024-09-18T01:11:26.034</cp:lastPrinted>
  <dcterms:created xsi:type="dcterms:W3CDTF">2024-09-17T17:11:26Z</dcterms:created>
  <dcterms:modified xsi:type="dcterms:W3CDTF">2024-09-17T17:11:27Z</dcterms:modified>
</cp:coreProperties>
</file>