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JIRJTS+EPWQUK+ArialMT"/>
      <p:regular r:id="rId16"/>
    </p:embeddedFont>
    <p:embeddedFont>
      <p:font typeface="GJCKFH+MS-UIGothic"/>
      <p:regular r:id="rId17"/>
    </p:embeddedFont>
    <p:embeddedFont>
      <p:font typeface="IVWCAO+AMSPER+MicrosoftYaHei"/>
      <p:regular r:id="rId18"/>
    </p:embeddedFont>
    <p:embeddedFont>
      <p:font typeface="AHIVVC+GMJPFD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C07B2-0906-48F2-BEBC-C239588B7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15F61-99E6-42DD-AA71-FA7C32184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DD4AB-6038-4592-A4CB-864C5BC80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ED126-D06B-4C3D-A683-8452F5C38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682B20-B6A1-4812-8521-53BE85EB4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043CB1-B4B3-4B28-97B7-ADE2FDA27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9DE0E6-9CA4-4961-8004-0C0D57FD2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CA022-C073-415A-90B4-3667FE878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46A0A7-7FA2-49F4-8D96-E0FAB4DCD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EC56E-DA81-4613-82D2-C510BAD59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0AA33-B9BA-4819-B523-39A01202D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23411115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JIRJTS+EPWQUK+ArialMT"/>
                <a:cs typeface="JIRJTS+EPWQUK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GJCKFH+MS-UIGothic"/>
                <a:cs typeface="GJCKFH+MS-UIGothic"/>
              </a:rPr>
              <a:t>生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产预</a:t>
            </a:r>
            <a:r>
              <a:rPr sz="2400">
                <a:solidFill>
                  <a:srgbClr val="00BEA8"/>
                </a:solidFill>
                <a:latin typeface="GJCKFH+MS-UIGothic"/>
                <a:cs typeface="GJCKFH+MS-UIGothic"/>
              </a:rPr>
              <a:t>算概述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IVWCAO+AMSPER+MicrosoftYaHei"/>
                <a:cs typeface="IVWCAO+AMSPER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JIRJTS+EPWQUK+ArialMT"/>
                <a:cs typeface="JIRJTS+EPWQUK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GJCKFH+MS-UIGothic"/>
                <a:cs typeface="GJCKFH+MS-UIGothic"/>
              </a:rPr>
              <a:t>生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产预</a:t>
            </a:r>
            <a:r>
              <a:rPr sz="2400">
                <a:solidFill>
                  <a:srgbClr val="00BEA8"/>
                </a:solidFill>
                <a:latin typeface="GJCKFH+MS-UIGothic"/>
                <a:cs typeface="GJCKFH+MS-UIGothic"/>
              </a:rPr>
              <a:t>算的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编</a:t>
            </a:r>
            <a:r>
              <a:rPr sz="2400">
                <a:solidFill>
                  <a:srgbClr val="00BEA8"/>
                </a:solidFill>
                <a:latin typeface="GJCKFH+MS-UIGothic"/>
                <a:cs typeface="GJCKFH+MS-UIGothic"/>
              </a:rPr>
              <a:t>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3314890"/>
            <a:ext cx="4439861" cy="18809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JIRJTS+EPWQUK+ArialMT"/>
                <a:cs typeface="JIRJTS+EPWQUK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GJCKFH+MS-UIGothic"/>
                <a:cs typeface="GJCKFH+MS-UIGothic"/>
              </a:rPr>
              <a:t>工作底稿的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编</a:t>
            </a:r>
            <a:r>
              <a:rPr sz="2400">
                <a:solidFill>
                  <a:srgbClr val="00BEA8"/>
                </a:solidFill>
                <a:latin typeface="GJCKFH+MS-UIGothic"/>
                <a:cs typeface="GJCKFH+MS-UIGothic"/>
              </a:rPr>
              <a:t>制与运用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JIRJTS+EPWQUK+ArialMT"/>
                <a:cs typeface="JIRJTS+EPWQUK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GJCKFH+MS-UIGothic"/>
                <a:cs typeface="GJCKFH+MS-UIGothic"/>
              </a:rPr>
              <a:t>生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产预</a:t>
            </a:r>
            <a:r>
              <a:rPr sz="2400">
                <a:solidFill>
                  <a:srgbClr val="00BEA8"/>
                </a:solidFill>
                <a:latin typeface="GJCKFH+MS-UIGothic"/>
                <a:cs typeface="GJCKFH+MS-UIGothic"/>
              </a:rPr>
              <a:t>算与工作底稿的关系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JIRJTS+EPWQUK+ArialMT"/>
                <a:cs typeface="JIRJTS+EPWQUK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实际</a:t>
            </a:r>
            <a:r>
              <a:rPr sz="2400">
                <a:solidFill>
                  <a:srgbClr val="00BEA8"/>
                </a:solidFill>
                <a:latin typeface="GJCKFH+MS-UIGothic"/>
                <a:cs typeface="GJCKFH+MS-UIGothic"/>
              </a:rPr>
              <a:t>案例分析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GJCKFH+MS-UIGothic"/>
                <a:cs typeface="GJCKFH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AHIVVC+GMJPFD+MicrosoftYaHei-Bold"/>
                <a:cs typeface="AHIVVC+GMJPFD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19959" y="4080105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GJCKFH+MS-UIGothic"/>
                <a:cs typeface="GJCKFH+MS-UIGothic"/>
              </a:rPr>
              <a:t>生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产预</a:t>
            </a:r>
            <a:r>
              <a:rPr sz="4500">
                <a:solidFill>
                  <a:srgbClr val="FFFFFF"/>
                </a:solidFill>
                <a:latin typeface="GJCKFH+MS-UIGothic"/>
                <a:cs typeface="GJCKFH+MS-UIGothic"/>
              </a:rPr>
              <a:t>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GJCKFH+MS-UIGothic"/>
                <a:cs typeface="GJCKFH+MS-UIGothic"/>
              </a:rPr>
              <a:t>生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产预</a:t>
            </a:r>
            <a:r>
              <a:rPr sz="3000">
                <a:solidFill>
                  <a:srgbClr val="00BEA8"/>
                </a:solidFill>
                <a:latin typeface="GJCKFH+MS-UIGothic"/>
                <a:cs typeface="GJCKFH+MS-UIGothic"/>
              </a:rPr>
              <a:t>算的定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GJCKFH+MS-UIGothic"/>
                <a:cs typeface="GJCKFH+MS-UIGothic"/>
              </a:rPr>
              <a:t>生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产预</a:t>
            </a:r>
            <a:r>
              <a:rPr sz="3000">
                <a:solidFill>
                  <a:srgbClr val="00BEA8"/>
                </a:solidFill>
                <a:latin typeface="GJCKFH+MS-UIGothic"/>
                <a:cs typeface="GJCKFH+MS-UIGothic"/>
              </a:rPr>
              <a:t>算的目的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CKFH+MS-UIGothic"/>
                <a:cs typeface="GJCKFH+MS-UIGothic"/>
              </a:rPr>
              <a:t>确定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GJCKFH+MS-UIGothic"/>
                <a:cs typeface="GJCKFH+MS-UIGothic"/>
              </a:rPr>
              <a:t>划期内合格品的数量及构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CKFH+MS-UIGothic"/>
                <a:cs typeface="GJCKFH+MS-UIGothic"/>
              </a:rPr>
              <a:t>确定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GJCKFH+MS-UIGothic"/>
                <a:cs typeface="GJCKFH+MS-UIGothic"/>
              </a:rPr>
              <a:t>划期内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GJCKFH+MS-UIGothic"/>
                <a:cs typeface="GJCKFH+MS-UIGothic"/>
              </a:rPr>
              <a:t>完成的各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GJCKFH+MS-UIGothic"/>
                <a:cs typeface="GJCKFH+MS-UIGothic"/>
              </a:rPr>
              <a:t>品生</a:t>
            </a:r>
          </a:p>
          <a:p>
            <a:pPr marL="9525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GJCKFH+MS-UIGothic"/>
                <a:cs typeface="GJCKFH+MS-UIGothic"/>
              </a:rPr>
              <a:t>数量。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CKFH+MS-UIGothic"/>
                <a:cs typeface="GJCKFH+MS-UIGothic"/>
              </a:rPr>
              <a:t>确定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GJCKFH+MS-UIGothic"/>
                <a:cs typeface="GJCKFH+MS-UIGothic"/>
              </a:rPr>
              <a:t>划期内各生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产环节</a:t>
            </a:r>
            <a:r>
              <a:rPr sz="1500">
                <a:solidFill>
                  <a:srgbClr val="FFFFFF"/>
                </a:solidFill>
                <a:latin typeface="GJCKFH+MS-UIGothic"/>
                <a:cs typeface="GJCKFH+MS-UIGothic"/>
              </a:rPr>
              <a:t>的直接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CKFH+MS-UIGothic"/>
                <a:cs typeface="GJCKFH+MS-UIGothic"/>
              </a:rPr>
              <a:t>材料、直接人工和制造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GJCKFH+MS-UIGothic"/>
                <a:cs typeface="GJCKFH+MS-UIGothic"/>
              </a:rPr>
              <a:t>用的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CKFH+MS-UIGothic"/>
                <a:cs typeface="GJCKFH+MS-UIGothic"/>
              </a:rPr>
              <a:t>算。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1364" y="4623172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CKFH+MS-UIGothic"/>
                <a:cs typeface="GJCKFH+MS-UIGothic"/>
              </a:rPr>
              <a:t>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GJCKFH+MS-UIGothic"/>
                <a:cs typeface="GJCKFH+MS-UIGothic"/>
              </a:rPr>
              <a:t>生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产预</a:t>
            </a:r>
            <a:r>
              <a:rPr sz="3000">
                <a:solidFill>
                  <a:srgbClr val="00BEA8"/>
                </a:solidFill>
                <a:latin typeface="GJCKFH+MS-UIGothic"/>
                <a:cs typeface="GJCKFH+MS-UIGothic"/>
              </a:rPr>
              <a:t>算的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编</a:t>
            </a:r>
            <a:r>
              <a:rPr sz="3000">
                <a:solidFill>
                  <a:srgbClr val="00BEA8"/>
                </a:solidFill>
                <a:latin typeface="GJCKFH+MS-UIGothic"/>
                <a:cs typeface="GJCKFH+MS-UIGothic"/>
              </a:rPr>
              <a:t>制流程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1004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AHIVVC+GMJPFD+MicrosoftYaHei-Bold"/>
                <a:cs typeface="AHIVVC+GMJPF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56759" y="37194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AHIVVC+GMJPFD+MicrosoftYaHei-Bold"/>
                <a:cs typeface="AHIVVC+GMJPF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01559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AHIVVC+GMJPFD+MicrosoftYaHei-Bold"/>
                <a:cs typeface="AHIVVC+GMJPF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250805" y="372328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AHIVVC+GMJPFD+MicrosoftYaHei-Bold"/>
                <a:cs typeface="AHIVVC+GMJPFD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9701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JCKFH+MS-UIGothic"/>
                <a:cs typeface="GJCKFH+MS-UIGothic"/>
              </a:rPr>
              <a:t>根据生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产计</a:t>
            </a:r>
            <a:r>
              <a:rPr sz="1500">
                <a:solidFill>
                  <a:srgbClr val="FFFDFD"/>
                </a:solidFill>
                <a:latin typeface="GJCKFH+MS-UIGothic"/>
                <a:cs typeface="GJCKFH+MS-UIGothic"/>
              </a:rPr>
              <a:t>划，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FFFDFD"/>
                </a:solidFill>
                <a:latin typeface="GJCKFH+MS-UIGothic"/>
                <a:cs typeface="GJCKFH+MS-UIGothic"/>
              </a:rPr>
              <a:t>制直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JCKFH+MS-UIGothic"/>
                <a:cs typeface="GJCKFH+MS-UIGothic"/>
              </a:rPr>
              <a:t>接材料、直接人工和制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JCKFH+MS-UIGothic"/>
                <a:cs typeface="GJCKFH+MS-UIGothic"/>
              </a:rPr>
              <a:t>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GJCKFH+MS-UIGothic"/>
                <a:cs typeface="GJCKFH+MS-UIGothic"/>
              </a:rPr>
              <a:t>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GJCKFH+MS-UIGothic"/>
                <a:cs typeface="GJCKFH+MS-UIGothic"/>
              </a:rPr>
              <a:t>算。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5011158"/>
            <a:ext cx="22626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JCKFH+MS-UIGothic"/>
                <a:cs typeface="GJCKFH+MS-UIGothic"/>
              </a:rPr>
              <a:t>分析企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业历</a:t>
            </a:r>
            <a:r>
              <a:rPr sz="1500">
                <a:solidFill>
                  <a:srgbClr val="FFFDFD"/>
                </a:solidFill>
                <a:latin typeface="GJCKFH+MS-UIGothic"/>
                <a:cs typeface="GJCKFH+MS-UIGothic"/>
              </a:rPr>
              <a:t>史数据和市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场趋势</a:t>
            </a:r>
            <a:r>
              <a:rPr sz="1500">
                <a:solidFill>
                  <a:srgbClr val="FFFDFD"/>
                </a:solidFill>
                <a:latin typeface="GJCKFH+MS-UIGothic"/>
                <a:cs typeface="GJCKFH+MS-UIGothic"/>
              </a:rPr>
              <a:t>，确定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GJCKFH+MS-UIGothic"/>
                <a:cs typeface="GJCKFH+MS-UIGothic"/>
              </a:rPr>
              <a:t>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FFFDFD"/>
                </a:solidFill>
                <a:latin typeface="GJCKFH+MS-UIGothic"/>
                <a:cs typeface="GJCKFH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58565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JCKFH+MS-UIGothic"/>
                <a:cs typeface="GJCKFH+MS-UIGothic"/>
              </a:rPr>
              <a:t>根据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GJCKFH+MS-UIGothic"/>
                <a:cs typeface="GJCKFH+MS-UIGothic"/>
              </a:rPr>
              <a:t>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FFFDFD"/>
                </a:solidFill>
                <a:latin typeface="GJCKFH+MS-UIGothic"/>
                <a:cs typeface="GJCKFH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DFD"/>
                </a:solidFill>
                <a:latin typeface="GJCKFH+MS-UIGothic"/>
                <a:cs typeface="GJCKFH+MS-UIGothic"/>
              </a:rPr>
              <a:t>存情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JCKFH+MS-UIGothic"/>
                <a:cs typeface="GJCKFH+MS-UIGothic"/>
              </a:rPr>
              <a:t>况，制定生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产计</a:t>
            </a:r>
            <a:r>
              <a:rPr sz="1500">
                <a:solidFill>
                  <a:srgbClr val="FFFDFD"/>
                </a:solidFill>
                <a:latin typeface="GJCKFH+MS-UIGothic"/>
                <a:cs typeface="GJCKFH+MS-UIGothic"/>
              </a:rPr>
              <a:t>划。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汇总</a:t>
            </a:r>
            <a:r>
              <a:rPr sz="1500">
                <a:solidFill>
                  <a:srgbClr val="FFFDFD"/>
                </a:solidFill>
                <a:latin typeface="GJCKFH+MS-UIGothic"/>
                <a:cs typeface="GJCKFH+MS-UIGothic"/>
              </a:rPr>
              <a:t>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项预</a:t>
            </a:r>
            <a:r>
              <a:rPr sz="1500">
                <a:solidFill>
                  <a:srgbClr val="FFFDFD"/>
                </a:solidFill>
                <a:latin typeface="GJCKFH+MS-UIGothic"/>
                <a:cs typeface="GJCKFH+MS-UIGothic"/>
              </a:rPr>
              <a:t>算，形成完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JCKFH+MS-UIGothic"/>
                <a:cs typeface="GJCKFH+MS-UIGothic"/>
              </a:rPr>
              <a:t>整的生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产预</a:t>
            </a:r>
            <a:r>
              <a:rPr sz="1500">
                <a:solidFill>
                  <a:srgbClr val="FFFDFD"/>
                </a:solidFill>
                <a:latin typeface="GJCKFH+MS-UIGothic"/>
                <a:cs typeface="GJCKFH+MS-UIGothic"/>
              </a:rPr>
              <a:t>算。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AHIVVC+GMJPFD+MicrosoftYaHei-Bold"/>
                <a:cs typeface="AHIVVC+GMJPFD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19959" y="4080105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GJCKFH+MS-UIGothic"/>
                <a:cs typeface="GJCKFH+MS-UIGothic"/>
              </a:rPr>
              <a:t>生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产预</a:t>
            </a:r>
            <a:r>
              <a:rPr sz="4500">
                <a:solidFill>
                  <a:srgbClr val="FFFFFF"/>
                </a:solidFill>
                <a:latin typeface="GJCKFH+MS-UIGothic"/>
                <a:cs typeface="GJCKFH+MS-UIGothic"/>
              </a:rPr>
              <a:t>算的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编</a:t>
            </a:r>
            <a:r>
              <a:rPr sz="4500">
                <a:solidFill>
                  <a:srgbClr val="FFFFFF"/>
                </a:solidFill>
                <a:latin typeface="GJCKFH+MS-UIGothic"/>
                <a:cs typeface="GJCKFH+MS-UIGothic"/>
              </a:rPr>
              <a:t>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销</a:t>
            </a:r>
            <a:r>
              <a:rPr sz="3000">
                <a:solidFill>
                  <a:srgbClr val="00BEA8"/>
                </a:solidFill>
                <a:latin typeface="GJCKFH+MS-UIGothic"/>
                <a:cs typeface="GJCKFH+MS-UIGothic"/>
              </a:rPr>
              <a:t>售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预测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AHIVVC+GMJPFD+MicrosoftYaHei-Bold"/>
                <a:cs typeface="AHIVVC+GMJPFD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AHIVVC+GMJPFD+MicrosoftYaHei-Bold"/>
                <a:cs typeface="AHIVVC+GMJPFD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440552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BEA8"/>
                </a:solidFill>
                <a:latin typeface="GJCKFH+MS-UIGothic"/>
                <a:cs typeface="GJCKFH+MS-UIGothic"/>
              </a:rPr>
              <a:t>品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BEA8"/>
                </a:solidFill>
                <a:latin typeface="GJCKFH+MS-UIGothic"/>
                <a:cs typeface="GJCKFH+MS-UIGothic"/>
              </a:rPr>
              <a:t>构与</a:t>
            </a:r>
            <a:r>
              <a:rPr sz="3000">
                <a:solidFill>
                  <a:srgbClr val="00BEA8"/>
                </a:solidFill>
                <a:latin typeface="AHIVVC+GMJPFD+MicrosoftYaHei-Bold"/>
                <a:cs typeface="AHIVVC+GMJPFD+MicrosoftYaHei-Bold"/>
              </a:rPr>
              <a:t>BOM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237378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VWCAO+AMSPER+MicrosoftYaHei"/>
                <a:cs typeface="IVWCAO+AMSPER+MicrosoftYaHei"/>
              </a:rPr>
              <a:t>BOM</a:t>
            </a: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需要根据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和生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艺进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编</a:t>
            </a: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制，并随着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品更新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代及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时调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整，以确保生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产预</a:t>
            </a: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算的准确性。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GJCKFH+MS-UIGothic"/>
                <a:cs typeface="GJCKFH+MS-UIGothic"/>
              </a:rPr>
              <a:t>生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BEA8"/>
                </a:solidFill>
                <a:latin typeface="GJCKFH+MS-UIGothic"/>
                <a:cs typeface="GJCKFH+MS-UIGothic"/>
              </a:rPr>
              <a:t>能力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BEA8"/>
                </a:solidFill>
                <a:latin typeface="GJCKFH+MS-UIGothic"/>
                <a:cs typeface="GJCKFH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能力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划是确定企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多少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品或提供多少服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程，它需要考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虑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、人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、技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和管理等方面的因素。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能力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划需要与市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需求相匹配，以确保企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时满</a:t>
            </a: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足客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需求，同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避免生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产过</a:t>
            </a:r>
            <a:r>
              <a:rPr sz="1350">
                <a:solidFill>
                  <a:srgbClr val="FFFFFF"/>
                </a:solidFill>
                <a:latin typeface="GJCKFH+MS-UIGothic"/>
                <a:cs typeface="GJCKFH+MS-UIGothic"/>
              </a:rPr>
              <a:t>剩或不足。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GJCKFH+MS-UIGothic"/>
                <a:cs typeface="GJCKFH+MS-UIGothic"/>
              </a:rPr>
              <a:t>原材料需求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BEA8"/>
                </a:solidFill>
                <a:latin typeface="GJCKFH+MS-UIGothic"/>
                <a:cs typeface="GJCKFH+MS-UIGothic"/>
              </a:rPr>
              <a:t>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https://d.book118.com/536234111152010053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JIRJTS+EPWQUK+ArialMT</vt:lpstr>
      <vt:lpstr>Times New Roman</vt:lpstr>
      <vt:lpstr>GJCKFH+MS-UIGothic</vt:lpstr>
      <vt:lpstr>SimSun</vt:lpstr>
      <vt:lpstr>IVWCAO+AMSPER+MicrosoftYaHei</vt:lpstr>
      <vt:lpstr>AHIVVC+GMJPFD+MicrosoftYaHei-Bold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2024-09-20T12:54:27.330</cp:lastPrinted>
  <dcterms:created xsi:type="dcterms:W3CDTF">2024-09-20T04:54:27Z</dcterms:created>
  <dcterms:modified xsi:type="dcterms:W3CDTF">2024-09-20T04:54:28Z</dcterms:modified>
</cp:coreProperties>
</file>