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BA2F03-99D2-4CB1-B19F-060B3F2C70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5F2233-449A-46CE-97D1-FDC36F0F98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C70FD1-660A-4932-ABA1-B385DA643A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BCB089-3296-4DA7-874C-21F42937E3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73C173-752D-40D4-8F0A-B49C510894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083AB1-B6B3-4AF3-9908-94DA9D1A85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D566EB-DCC0-4BCC-B293-DFFD6F03E5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894816-64C5-4FD4-899B-11C68674A2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D7D161-F52B-4C9C-90F0-435044027C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B0CD8F-1F44-49F1-8F83-C08ED52ED6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DA0C71-1855-431A-8726-96EA3C75B1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6234223024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2024年科技创新质量要素分析</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科技创新投入要素分析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科技创新产出要素分析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科技创新转化要素分析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科技创新环境要素分析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科技创新质量提升策略与建议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48" r="1464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当前，科技创新已成为推动全球经济社会发展的核心动力，各国纷纷加大投入，争夺科技制高点。</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科技发展日新月异</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科技创新质量要素对于提高创新成果的质量、效益和竞争力具有重要影响，是提升国家整体科技实力和国际竞争力的关键。</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质量要素影响深远</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随着全球科技竞争的加剧，我国科技创新面临诸多挑战与机遇。深入分析科技创新质量要素，有助于把握科技发展规律，提高创新效率，实现科技自立自强。</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应对挑战与机遇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333" b="33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包括人力、财力和物力等方面的投入，是科技创新的基础保障。</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研究与开发投入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创新人才队伍建设</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科研管理机制创新</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科技成果转化与应用</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培养、吸引和留住具有创新精神和能力的人才，是提升科技创新质量的关键。</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建立科学、高效、灵活的科研管理机制，有利于激发创新活力，提高创新效率。</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加强科技成果的转化和应用，促进科技与经济社会发展的深度融合，是提升科技创新质量的重要途径。</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科技创新质量要素概述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科技创新投入要素分析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研发经费总额</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反映国家或地区在科技创新方面的总体投入水平，是评价其科技实力的重要指标。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研发经费强度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即研发经费占国内生产总值的比例，用于衡量一个国家或地区在科技创新方面的投入力度。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研发经费结构</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包括基础研究、应用研究和试验发展经费的比例，反映研发活动的层次和布局。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研发经费投入</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研发人员流动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研发人员的流动可以促进知识、技能和经验的交流，有助于提高科技创新的效率和水平。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研发人员数量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反映国家或地区从事科技创新活动的人力资源规模，是评价其科技创新能力的重要指标。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研发人员素质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包括研发人员的学历、职称、年龄等结构，反映研发队伍的整体素质和能力。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研发人员投入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反映国家或地区在科技创新方面的组织保障能力，是评价其科技创新能力的重要指标。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科研机构数量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科研设备水平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1401" r="1140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科研信息化程度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10" r="1001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包括科研设备的先进性、完备性和适用性等方面，反映科研条件的优劣和科研能力的强弱。</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反映科研机构在信息化方面的建设水平，包括科研数据管理、科研协同合作等方面的能力。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科研基础设施建设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科技创新产出要素分析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专利申请与授权情况</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不同类型专利（如发明专利、实用新型专利、外观设计专利等）的申请和授权情况，可以反映一个国家或地区在不同技术领域的创新能力和优势。</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专利类型分布</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反映一个国家或地区在技术创新方面的活跃度和创造力，是评价其科技创新能力的重要指标。</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专利申请数量</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体现一个国家或地区在技术创新方面的质量和实力，授权数量越多，说明其技术创新能力越强。</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专利授权数量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科技论文质量</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通过引用率、影响因子等指标来评价科技论文的质量，高质量论文越多，说明其科学研究水平越高。</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国际合作情况</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国际合作发表的科技论文数量可以反映一个国家或地区在国际科学研究领域的地位和影响力。</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科技论文数量</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反映一个国家或地区在科学研究方面的活跃度和产出能力，是评价其科技创新能力的重要指标。</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科技论文发表情况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高新技术产品产值规模</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体现一个国家或地区在高新技术领域的经济实力和市场规模，产值规模越大，说明其高新技术产业发展越好。</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高新技术产品出口情况</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反映一个国家或地区在高新技术领域的国际竞争力和市场份额，出口越多，说明其高新技术产品在国际市场上越受欢迎。</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高新技术产品种类</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反映一个国家或地区在高新技术领域的创新能力和技术水平，种类越多，说明其技术创新能力越强。</a:t>
            </a:r>
          </a:p>
        </p:txBody>
      </p:sp>
      <p:pic>
        <p:nvPicPr>
          <p:cNvPr id="10" name="Picture 10"/>
          <p:cNvPicPr>
            <a:picLocks noChangeAspect="1"/>
          </p:cNvPicPr>
          <p:nvPr/>
        </p:nvPicPr>
        <p:blipFill>
          <a:blip r:embed="rId2"/>
          <a:srcRect l="15454" r="15454"/>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高新技术产品产值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https://d.book118.com/536234223024010035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2024-09-04T18:37:38.386</cp:lastPrinted>
  <dcterms:created xsi:type="dcterms:W3CDTF">2024-09-04T10:37:38Z</dcterms:created>
  <dcterms:modified xsi:type="dcterms:W3CDTF">2024-09-04T10:37:40Z</dcterms:modified>
</cp:coreProperties>
</file>