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0" r:id="rId2"/>
  </p:sldMasterIdLst>
  <p:notesMasterIdLst>
    <p:notesMasterId r:id="rId3"/>
  </p:notesMasterIdLst>
  <p:sldIdLst>
    <p:sldId id="259" r:id="rId4"/>
    <p:sldId id="262" r:id="rId5"/>
    <p:sldId id="265" r:id="rId6"/>
    <p:sldId id="268" r:id="rId7"/>
    <p:sldId id="271" r:id="rId8"/>
    <p:sldId id="274" r:id="rId9"/>
    <p:sldId id="277" r:id="rId10"/>
    <p:sldId id="280" r:id="rId11"/>
    <p:sldId id="283" r:id="rId12"/>
    <p:sldId id="286" r:id="rId13"/>
    <p:sldId id="289" r:id="rId14"/>
    <p:sldId id="291" r:id="rId15"/>
  </p:sldIdLst>
  <p:sldSz cx="12192000" cy="6858000"/>
  <p:notesSz cx="6858000" cy="9144000"/>
  <p:custDataLst>
    <p:tags r:id="rId16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7.xml" /><Relationship Id="rId11" Type="http://schemas.openxmlformats.org/officeDocument/2006/relationships/slide" Target="slides/slide8.xml" /><Relationship Id="rId12" Type="http://schemas.openxmlformats.org/officeDocument/2006/relationships/slide" Target="slides/slide9.xml" /><Relationship Id="rId13" Type="http://schemas.openxmlformats.org/officeDocument/2006/relationships/slide" Target="slides/slide10.xml" /><Relationship Id="rId14" Type="http://schemas.openxmlformats.org/officeDocument/2006/relationships/slide" Target="slides/slide11.xml" /><Relationship Id="rId15" Type="http://schemas.openxmlformats.org/officeDocument/2006/relationships/slide" Target="slides/slide12.xml" /><Relationship Id="rId16" Type="http://schemas.openxmlformats.org/officeDocument/2006/relationships/tags" Target="tags/tag1.xml" /><Relationship Id="rId17" Type="http://schemas.openxmlformats.org/officeDocument/2006/relationships/presProps" Target="presProps.xml" /><Relationship Id="rId18" Type="http://schemas.openxmlformats.org/officeDocument/2006/relationships/viewProps" Target="viewProps.xml" /><Relationship Id="rId19" Type="http://schemas.openxmlformats.org/officeDocument/2006/relationships/theme" Target="theme/theme1.xml" /><Relationship Id="rId2" Type="http://schemas.openxmlformats.org/officeDocument/2006/relationships/slideMaster" Target="slideMasters/slideMaster2.xml" /><Relationship Id="rId20" Type="http://schemas.openxmlformats.org/officeDocument/2006/relationships/tableStyles" Target="tableStyles.xml" /><Relationship Id="rId3" Type="http://schemas.openxmlformats.org/officeDocument/2006/relationships/notesMaster" Target="notesMasters/notesMaster1.xml" /><Relationship Id="rId4" Type="http://schemas.openxmlformats.org/officeDocument/2006/relationships/slide" Target="slides/slide1.xml" /><Relationship Id="rId5" Type="http://schemas.openxmlformats.org/officeDocument/2006/relationships/slide" Target="slides/slide2.xml" /><Relationship Id="rId6" Type="http://schemas.openxmlformats.org/officeDocument/2006/relationships/slide" Target="slides/slide3.xml" /><Relationship Id="rId7" Type="http://schemas.openxmlformats.org/officeDocument/2006/relationships/slide" Target="slides/slide4.xml" /><Relationship Id="rId8" Type="http://schemas.openxmlformats.org/officeDocument/2006/relationships/slide" Target="slides/slide5.xml" /><Relationship Id="rId9" Type="http://schemas.openxmlformats.org/officeDocument/2006/relationships/slide" Target="slides/slide6.xml" /></Relationships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3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290" cy="51349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4023812" y="0"/>
            <a:ext cx="3078290" cy="51349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  <a:t>2020/12/24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481584" y="1279287"/>
            <a:ext cx="6140577" cy="34540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710375" y="4925254"/>
            <a:ext cx="5682996" cy="402975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9720804"/>
            <a:ext cx="3078290" cy="51349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4023812" y="9720804"/>
            <a:ext cx="3078290" cy="51349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4111892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.xml" /><Relationship Id="rId2" Type="http://schemas.openxmlformats.org/officeDocument/2006/relationships/notesMaster" Target="../notesMasters/notesMaster1.xml" /></Relationships>
</file>

<file path=ppt/notesSlides/_rels/notesSlide2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.xml" /><Relationship Id="rId2" Type="http://schemas.openxmlformats.org/officeDocument/2006/relationships/notesMaster" Target="../notesMasters/notesMaster1.xml" /></Relationships>
</file>

<file path=ppt/notesSlides/_rels/notesSlide3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5.xml" /><Relationship Id="rId2" Type="http://schemas.openxmlformats.org/officeDocument/2006/relationships/notesMaster" Target="../notesMasters/notesMaster1.xml" /></Relationships>
</file>

<file path=ppt/notesSlides/_rels/notesSlide4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6.xml" /><Relationship Id="rId2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481013" y="1279525"/>
            <a:ext cx="6140450" cy="34544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338663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481013" y="1279525"/>
            <a:ext cx="6140450" cy="34544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9912943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481013" y="1279525"/>
            <a:ext cx="6140450" cy="34544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316794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481013" y="1279525"/>
            <a:ext cx="6140450" cy="34544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0008128"/>
      </p:ext>
    </p:extLst>
  </p:cSld>
  <p:clrMapOvr>
    <a:masterClrMapping/>
  </p:clrMapOvr>
</p:note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D081BF5-1541-4608-8981-CEC1FC70BEC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FA1AC96-8C10-49E2-AB21-13BCD8AE944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18654BF-BFDC-49C1-A65C-D6C6DAB87DB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93C801D-20F1-4131-92BD-C57A26494C3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E5D112EC-263E-4BDE-B89C-E3D4C0A8D63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AE6D2DCE-6FB8-495C-B868-889A987737F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71893C92-C6F6-4161-8C39-068F34F99A4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242EFA8-DAE7-4939-A946-078B57AEEF8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B7CB250-71C4-4844-9783-6FA5C602FAE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DFFCACA-891D-4961-AFE1-218B32F9C08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42D91C1-4AAA-4255-B3F0-5A0ADA67A47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2020/12/24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2020/12/24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2020/12/24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2020/12/24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1186774" y="1778438"/>
            <a:ext cx="4873574" cy="823912"/>
          </a:xfrm>
        </p:spPr>
        <p:txBody>
          <a:bodyPr anchor="ctr" anchorCtr="0"/>
          <a:lstStyle>
            <a:lvl1pPr marL="0" indent="0">
              <a:buNone/>
              <a:defRPr sz="2800"/>
            </a:lvl1pPr>
            <a:lvl2pPr marL="457200" indent="0">
              <a:buNone/>
              <a:defRPr sz="2400"/>
            </a:lvl2pPr>
            <a:lvl3pPr marL="914400" indent="0">
              <a:buNone/>
              <a:defRPr sz="2000"/>
            </a:lvl3pPr>
            <a:lvl4pPr marL="1371600" indent="0">
              <a:buNone/>
              <a:defRPr sz="1800"/>
            </a:lvl4pPr>
            <a:lvl5pPr marL="1828800" indent="0">
              <a:buNone/>
              <a:defRPr sz="1800"/>
            </a:lvl5pPr>
            <a:lvl6pPr marL="2286000" indent="0">
              <a:buNone/>
              <a:defRPr sz="1800"/>
            </a:lvl6pPr>
            <a:lvl7pPr marL="2743200" indent="0">
              <a:buNone/>
              <a:defRPr sz="1800"/>
            </a:lvl7pPr>
            <a:lvl8pPr marL="3200400" indent="0">
              <a:buNone/>
              <a:defRPr sz="1800"/>
            </a:lvl8pPr>
            <a:lvl9pPr marL="3657600" indent="0">
              <a:buNone/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1186774" y="2665379"/>
            <a:ext cx="4873574" cy="3524284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256938" y="1778438"/>
            <a:ext cx="4897576" cy="823912"/>
          </a:xfrm>
        </p:spPr>
        <p:txBody>
          <a:bodyPr anchor="ctr" anchorCtr="0"/>
          <a:lstStyle>
            <a:lvl1pPr marL="0" indent="0">
              <a:buNone/>
              <a:defRPr sz="2800"/>
            </a:lvl1pPr>
            <a:lvl2pPr marL="457200" indent="0">
              <a:buNone/>
              <a:defRPr sz="2400"/>
            </a:lvl2pPr>
            <a:lvl3pPr marL="914400" indent="0">
              <a:buNone/>
              <a:defRPr sz="2000"/>
            </a:lvl3pPr>
            <a:lvl4pPr marL="1371600" indent="0">
              <a:buNone/>
              <a:defRPr sz="1800"/>
            </a:lvl4pPr>
            <a:lvl5pPr marL="1828800" indent="0">
              <a:buNone/>
              <a:defRPr sz="1800"/>
            </a:lvl5pPr>
            <a:lvl6pPr marL="2286000" indent="0">
              <a:buNone/>
              <a:defRPr sz="1800"/>
            </a:lvl6pPr>
            <a:lvl7pPr marL="2743200" indent="0">
              <a:buNone/>
              <a:defRPr sz="1800"/>
            </a:lvl7pPr>
            <a:lvl8pPr marL="3200400" indent="0">
              <a:buNone/>
              <a:defRPr sz="1800"/>
            </a:lvl8pPr>
            <a:lvl9pPr marL="3657600" indent="0">
              <a:buNone/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256938" y="2665379"/>
            <a:ext cx="4897576" cy="3524284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2020/12/24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2020/12/24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2020/12/24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4165349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457201"/>
            <a:ext cx="6172200" cy="540385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4165349" cy="3811588"/>
          </a:xfrm>
        </p:spPr>
        <p:txBody>
          <a:bodyPr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2020/12/24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竖版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2020/12/24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Only" preserve="1">
  <p:cSld name="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内容占位符 1"/>
          <p:cNvSpPr>
            <a:spLocks noGrp="1"/>
          </p:cNvSpPr>
          <p:nvPr>
            <p:ph/>
          </p:nvPr>
        </p:nvSpPr>
        <p:spPr>
          <a:xfrm>
            <a:off x="838200" y="365125"/>
            <a:ext cx="10515600" cy="58118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2020/12/24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2F288E0-7875-42C4-84C8-98DBBD3BF4D2}" type="datetimeFigureOut">
              <a:rPr lang="zh-CN" altLang="en-US" smtClean="0"/>
              <a:t>2020/12/24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F0D9D49E-212A-FC46-B5F2-F57F46758442}"/>
              </a:ext>
            </a:extLst>
          </p:cNvPr>
          <p:cNvSpPr/>
          <p:nvPr userDrawn="1"/>
        </p:nvSpPr>
        <p:spPr>
          <a:xfrm>
            <a:off x="0" y="0"/>
            <a:ext cx="12192000" cy="545910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kumimoji="1" lang="zh-CN" altLang="en-US"/>
              <a:t>统编版高中语文选择性必修中册</a:t>
            </a:r>
            <a:endParaRPr kumimoji="1"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</p:sldLayoutIdLst>
  <p:transition/>
  <p:timing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notesSlide" Target="../notesSlides/notesSlide1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2.xml" /><Relationship Id="rId3" Type="http://schemas.openxmlformats.org/officeDocument/2006/relationships/image" Target="../media/image1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3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4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536243124234010030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圆角矩形 7">
            <a:extLst>
              <a:ext uri="{FF2B5EF4-FFF2-40B4-BE49-F238E27FC236}">
                <a16:creationId xmlns:a16="http://schemas.microsoft.com/office/drawing/2014/main" id="{AC499DD1-123A-AA4A-BBF9-B1FE75D44E09}"/>
              </a:ext>
            </a:extLst>
          </p:cNvPr>
          <p:cNvSpPr/>
          <p:nvPr/>
        </p:nvSpPr>
        <p:spPr>
          <a:xfrm>
            <a:off x="1880315" y="1764406"/>
            <a:ext cx="8028795" cy="2962140"/>
          </a:xfrm>
          <a:prstGeom prst="roundRect">
            <a:avLst/>
          </a:prstGeom>
          <a:solidFill>
            <a:schemeClr val="accent3">
              <a:lumMod val="40000"/>
              <a:lumOff val="60000"/>
              <a:alpha val="34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18D36CAA-1B4A-454C-B01D-DB1E2061DC27}"/>
              </a:ext>
            </a:extLst>
          </p:cNvPr>
          <p:cNvSpPr txBox="1"/>
          <p:nvPr/>
        </p:nvSpPr>
        <p:spPr>
          <a:xfrm>
            <a:off x="2523507" y="2502973"/>
            <a:ext cx="5031740" cy="400110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000">
                <a:ln w="0"/>
                <a:latin typeface="Microsoft YaHei" panose="020b0503020204020204" pitchFamily="34" charset="-122"/>
                <a:ea typeface="Microsoft YaHei" panose="020b0503020204020204" pitchFamily="34" charset="-122"/>
                <a:sym typeface="+mn-ea"/>
              </a:rPr>
              <a:t>部编版高中语文选择性必修中册</a:t>
            </a:r>
            <a:r>
              <a:rPr lang="en-US" altLang="zh-CN" sz="2000">
                <a:ln w="0"/>
                <a:latin typeface="Microsoft YaHei" panose="020b0503020204020204" pitchFamily="34" charset="-122"/>
                <a:ea typeface="Microsoft YaHei" panose="020b0503020204020204" pitchFamily="34" charset="-122"/>
                <a:sym typeface="+mn-ea"/>
              </a:rPr>
              <a:t>-</a:t>
            </a:r>
            <a:r>
              <a:rPr lang="zh-CN" altLang="en-US" sz="2000">
                <a:ln w="0"/>
                <a:latin typeface="Microsoft YaHei" panose="020b0503020204020204" pitchFamily="34" charset="-122"/>
                <a:ea typeface="Microsoft YaHei" panose="020b0503020204020204" pitchFamily="34" charset="-122"/>
                <a:sym typeface="+mn-ea"/>
              </a:rPr>
              <a:t>第一单元</a:t>
            </a:r>
            <a:endParaRPr lang="en-US" altLang="zh-CN" sz="1400">
              <a:ln w="0"/>
              <a:latin typeface="Microsoft YaHei" panose="020b0503020204020204" pitchFamily="34" charset="-122"/>
              <a:ea typeface="Microsoft YaHei" panose="020b0503020204020204" pitchFamily="34" charset="-122"/>
              <a:sym typeface="+mn-ea"/>
            </a:endParaRP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4BCFC07F-9940-EC42-805D-61488C31F6A0}"/>
              </a:ext>
            </a:extLst>
          </p:cNvPr>
          <p:cNvSpPr txBox="1"/>
          <p:nvPr/>
        </p:nvSpPr>
        <p:spPr>
          <a:xfrm>
            <a:off x="3469770" y="3169516"/>
            <a:ext cx="489505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3200" b="1">
                <a:latin typeface="Microsoft YaHei" panose="020b0503020204020204" pitchFamily="34" charset="-122"/>
                <a:ea typeface="Microsoft YaHei" panose="020b0503020204020204" pitchFamily="34" charset="-122"/>
              </a:rPr>
              <a:t>第</a:t>
            </a:r>
            <a:r>
              <a:rPr lang="en-US" altLang="zh-CN" sz="3200" b="1">
                <a:latin typeface="Microsoft YaHei" panose="020b0503020204020204" pitchFamily="34" charset="-122"/>
                <a:ea typeface="Microsoft YaHei" panose="020b0503020204020204" pitchFamily="34" charset="-122"/>
              </a:rPr>
              <a:t>04</a:t>
            </a:r>
            <a:r>
              <a:rPr lang="zh-CN" altLang="en-US" sz="3200" b="1">
                <a:latin typeface="Microsoft YaHei" panose="020b0503020204020204" pitchFamily="34" charset="-122"/>
                <a:ea typeface="Microsoft YaHei" panose="020b0503020204020204" pitchFamily="34" charset="-122"/>
              </a:rPr>
              <a:t>课    </a:t>
            </a:r>
            <a:r>
              <a:rPr lang="en-US" altLang="zh-CN" sz="3200" b="1">
                <a:latin typeface="Microsoft YaHei" panose="020b0503020204020204" pitchFamily="34" charset="-122"/>
                <a:ea typeface="Microsoft YaHei" panose="020b0503020204020204" pitchFamily="34" charset="-122"/>
              </a:rPr>
              <a:t>《</a:t>
            </a:r>
            <a:r>
              <a:rPr lang="zh-CN" altLang="en-US" sz="3200" b="1">
                <a:latin typeface="Microsoft YaHei" panose="020b0503020204020204" pitchFamily="34" charset="-122"/>
                <a:ea typeface="Microsoft YaHei" panose="020b0503020204020204" pitchFamily="34" charset="-122"/>
              </a:rPr>
              <a:t>修辞立其诚</a:t>
            </a:r>
            <a:r>
              <a:rPr lang="en-US" altLang="zh-CN" sz="3200" b="1">
                <a:latin typeface="Microsoft YaHei" panose="020b0503020204020204" pitchFamily="34" charset="-122"/>
                <a:ea typeface="Microsoft YaHei" panose="020b0503020204020204" pitchFamily="34" charset="-122"/>
              </a:rPr>
              <a:t>》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dur="1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9" presetClass="entr" presetSubtype="0" dur="1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4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193" b="6193"/>
          <a:stretch>
            <a:fillRect/>
          </a:stretch>
        </p:blipFill>
        <p:spPr>
          <a:xfrm>
            <a:off x="155331" y="779050"/>
            <a:ext cx="4895536" cy="5299899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5" name="矩形 4"/>
          <p:cNvSpPr/>
          <p:nvPr/>
        </p:nvSpPr>
        <p:spPr>
          <a:xfrm>
            <a:off x="4321581" y="1134534"/>
            <a:ext cx="7715088" cy="4588932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 w="57150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9775425" y="406839"/>
            <a:ext cx="4293235" cy="7838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40000"/>
              </a:lnSpc>
            </a:pPr>
            <a:r>
              <a:rPr lang="zh-CN" altLang="en-US" sz="3600" b="1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了解作者</a:t>
            </a:r>
            <a:endParaRPr sz="3600" b="1">
              <a:solidFill>
                <a:schemeClr val="tx1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4436207" y="2030750"/>
            <a:ext cx="7485836" cy="22430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2400" b="1">
                <a:solidFill>
                  <a:schemeClr val="accent1">
                    <a:lumMod val="60000"/>
                    <a:lumOff val="40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+mn-ea"/>
              </a:rPr>
              <a:t>      张岱年</a:t>
            </a:r>
            <a:r>
              <a:rPr lang="en-US" altLang="zh-CN" sz="2400" b="1">
                <a:solidFill>
                  <a:schemeClr val="accent1">
                    <a:lumMod val="60000"/>
                    <a:lumOff val="40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+mn-ea"/>
              </a:rPr>
              <a:t>(1909—2004),</a:t>
            </a:r>
            <a:r>
              <a:rPr lang="zh-CN" altLang="en-US" sz="2400" b="1">
                <a:solidFill>
                  <a:schemeClr val="accent1">
                    <a:lumMod val="60000"/>
                    <a:lumOff val="40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+mn-ea"/>
              </a:rPr>
              <a:t>字季同</a:t>
            </a:r>
            <a:r>
              <a:rPr lang="en-US" altLang="zh-CN" sz="2400" b="1">
                <a:solidFill>
                  <a:schemeClr val="accent1">
                    <a:lumMod val="60000"/>
                    <a:lumOff val="40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+mn-ea"/>
              </a:rPr>
              <a:t>,</a:t>
            </a:r>
            <a:r>
              <a:rPr lang="zh-CN" altLang="en-US" sz="2400" b="1">
                <a:solidFill>
                  <a:schemeClr val="accent1">
                    <a:lumMod val="60000"/>
                    <a:lumOff val="40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+mn-ea"/>
              </a:rPr>
              <a:t>河北献县人</a:t>
            </a:r>
            <a:r>
              <a:rPr lang="en-US" altLang="zh-CN" sz="2400" b="1">
                <a:solidFill>
                  <a:schemeClr val="accent1">
                    <a:lumMod val="60000"/>
                    <a:lumOff val="40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+mn-ea"/>
              </a:rPr>
              <a:t>,</a:t>
            </a:r>
            <a:r>
              <a:rPr lang="zh-CN" altLang="en-US" sz="2400" b="1">
                <a:solidFill>
                  <a:schemeClr val="accent1">
                    <a:lumMod val="60000"/>
                    <a:lumOff val="40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+mn-ea"/>
              </a:rPr>
              <a:t>著名哲学家。</a:t>
            </a:r>
            <a:r>
              <a:rPr lang="zh-CN" altLang="en-US" sz="24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+mn-ea"/>
              </a:rPr>
              <a:t>其学术研究主要分三个方面</a:t>
            </a:r>
            <a:r>
              <a:rPr lang="en-US" altLang="zh-CN" sz="24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+mn-ea"/>
              </a:rPr>
              <a:t>:</a:t>
            </a:r>
            <a:r>
              <a:rPr lang="zh-CN" altLang="en-US" sz="24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+mn-ea"/>
              </a:rPr>
              <a:t>一是中国哲学史的阐释</a:t>
            </a:r>
            <a:r>
              <a:rPr lang="en-US" altLang="zh-CN" sz="24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+mn-ea"/>
              </a:rPr>
              <a:t>;</a:t>
            </a:r>
            <a:r>
              <a:rPr lang="zh-CN" altLang="en-US" sz="24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+mn-ea"/>
              </a:rPr>
              <a:t>二是哲学问题的探索</a:t>
            </a:r>
            <a:r>
              <a:rPr lang="en-US" altLang="zh-CN" sz="24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+mn-ea"/>
              </a:rPr>
              <a:t>;</a:t>
            </a:r>
            <a:r>
              <a:rPr lang="zh-CN" altLang="en-US" sz="24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+mn-ea"/>
              </a:rPr>
              <a:t>三是文化问题的研讨。在不同的时期</a:t>
            </a:r>
            <a:r>
              <a:rPr lang="en-US" altLang="zh-CN" sz="24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+mn-ea"/>
              </a:rPr>
              <a:t>,</a:t>
            </a:r>
            <a:r>
              <a:rPr lang="zh-CN" altLang="en-US" sz="24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+mn-ea"/>
              </a:rPr>
              <a:t>各有不同侧重。</a:t>
            </a:r>
          </a:p>
        </p:txBody>
      </p:sp>
    </p:spTree>
    <p:extLst>
      <p:ext uri="{BB962C8B-B14F-4D97-AF65-F5344CB8AC3E}">
        <p14:creationId xmlns:p14="http://schemas.microsoft.com/office/powerpoint/2010/main" val="178153357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dur="5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41" presetClass="entr" presetSubtype="0" dur="50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 tmFilter="0,0; .5, 1; 1, 1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7" presetID="42" presetClass="entr" presetSubtype="0" dur="5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23" presetID="47" presetClass="entr" presetSubtype="0" dur="5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1"/>
      <p:bldP spid="17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2" name="文本框 11"/>
          <p:cNvSpPr txBox="1"/>
          <p:nvPr/>
        </p:nvSpPr>
        <p:spPr>
          <a:xfrm>
            <a:off x="639123" y="2012425"/>
            <a:ext cx="11131244" cy="2346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2000">
                <a:latin typeface="Microsoft YaHei" panose="020b0503020204020204" pitchFamily="34" charset="-122"/>
                <a:ea typeface="Microsoft YaHei" panose="020b0503020204020204" pitchFamily="34" charset="-122"/>
              </a:rPr>
              <a:t>      </a:t>
            </a:r>
            <a:r>
              <a:rPr lang="zh-CN" altLang="en-US" sz="2000" b="1">
                <a:solidFill>
                  <a:srgbClr val="00B0F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学术论文是对某一学科领域中的问题进行比较专门系统的研究之后</a:t>
            </a:r>
            <a:r>
              <a:rPr lang="en-US" altLang="zh-CN" sz="2000" b="1">
                <a:solidFill>
                  <a:srgbClr val="00B0F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,</a:t>
            </a:r>
            <a:r>
              <a:rPr lang="zh-CN" altLang="en-US" sz="2000" b="1">
                <a:solidFill>
                  <a:srgbClr val="00B0F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总结和论述研究成果的文章。</a:t>
            </a:r>
            <a:r>
              <a:rPr lang="zh-CN" altLang="en-US" sz="2000">
                <a:latin typeface="Microsoft YaHei" panose="020b0503020204020204" pitchFamily="34" charset="-122"/>
                <a:ea typeface="Microsoft YaHei" panose="020b0503020204020204" pitchFamily="34" charset="-122"/>
              </a:rPr>
              <a:t>学术论文是论述文中价值很高的一种文体</a:t>
            </a:r>
            <a:r>
              <a:rPr lang="en-US" altLang="zh-CN" sz="2000">
                <a:latin typeface="Microsoft YaHei" panose="020b0503020204020204" pitchFamily="34" charset="-122"/>
                <a:ea typeface="Microsoft YaHei" panose="020b0503020204020204" pitchFamily="34" charset="-122"/>
              </a:rPr>
              <a:t>,</a:t>
            </a:r>
            <a:r>
              <a:rPr lang="zh-CN" altLang="en-US" sz="2000">
                <a:latin typeface="Microsoft YaHei" panose="020b0503020204020204" pitchFamily="34" charset="-122"/>
                <a:ea typeface="Microsoft YaHei" panose="020b0503020204020204" pitchFamily="34" charset="-122"/>
              </a:rPr>
              <a:t>它的写作不是一时的有感而发</a:t>
            </a:r>
            <a:r>
              <a:rPr lang="en-US" altLang="zh-CN" sz="2000">
                <a:latin typeface="Microsoft YaHei" panose="020b0503020204020204" pitchFamily="34" charset="-122"/>
                <a:ea typeface="Microsoft YaHei" panose="020b0503020204020204" pitchFamily="34" charset="-122"/>
              </a:rPr>
              <a:t>,</a:t>
            </a:r>
            <a:r>
              <a:rPr lang="zh-CN" altLang="en-US" sz="2000">
                <a:latin typeface="Microsoft YaHei" panose="020b0503020204020204" pitchFamily="34" charset="-122"/>
                <a:ea typeface="Microsoft YaHei" panose="020b0503020204020204" pitchFamily="34" charset="-122"/>
              </a:rPr>
              <a:t>不是简单地零敲碎打</a:t>
            </a:r>
            <a:r>
              <a:rPr lang="en-US" altLang="zh-CN" sz="2000">
                <a:latin typeface="Microsoft YaHei" panose="020b0503020204020204" pitchFamily="34" charset="-122"/>
                <a:ea typeface="Microsoft YaHei" panose="020b0503020204020204" pitchFamily="34" charset="-122"/>
              </a:rPr>
              <a:t>,</a:t>
            </a:r>
            <a:r>
              <a:rPr lang="zh-CN" altLang="en-US" sz="2000">
                <a:latin typeface="Microsoft YaHei" panose="020b0503020204020204" pitchFamily="34" charset="-122"/>
                <a:ea typeface="Microsoft YaHei" panose="020b0503020204020204" pitchFamily="34" charset="-122"/>
              </a:rPr>
              <a:t>也不是肤浅地泛泛而谈</a:t>
            </a:r>
            <a:r>
              <a:rPr lang="en-US" altLang="zh-CN" sz="2000">
                <a:latin typeface="Microsoft YaHei" panose="020b0503020204020204" pitchFamily="34" charset="-122"/>
                <a:ea typeface="Microsoft YaHei" panose="020b0503020204020204" pitchFamily="34" charset="-122"/>
              </a:rPr>
              <a:t>;</a:t>
            </a:r>
            <a:r>
              <a:rPr lang="zh-CN" altLang="en-US" sz="2000">
                <a:latin typeface="Microsoft YaHei" panose="020b0503020204020204" pitchFamily="34" charset="-122"/>
                <a:ea typeface="Microsoft YaHei" panose="020b0503020204020204" pitchFamily="34" charset="-122"/>
              </a:rPr>
              <a:t>而是经过长时间的系统的专门的学术研究之后</a:t>
            </a:r>
            <a:r>
              <a:rPr lang="en-US" altLang="zh-CN" sz="2000">
                <a:latin typeface="Microsoft YaHei" panose="020b0503020204020204" pitchFamily="34" charset="-122"/>
                <a:ea typeface="Microsoft YaHei" panose="020b0503020204020204" pitchFamily="34" charset="-122"/>
              </a:rPr>
              <a:t>,</a:t>
            </a:r>
            <a:r>
              <a:rPr lang="zh-CN" altLang="en-US" sz="2000">
                <a:latin typeface="Microsoft YaHei" panose="020b0503020204020204" pitchFamily="34" charset="-122"/>
                <a:ea typeface="Microsoft YaHei" panose="020b0503020204020204" pitchFamily="34" charset="-122"/>
              </a:rPr>
              <a:t>呕心沥血的长篇论文著作。</a:t>
            </a:r>
          </a:p>
          <a:p>
            <a:pPr>
              <a:lnSpc>
                <a:spcPct val="150000"/>
              </a:lnSpc>
            </a:pPr>
            <a:r>
              <a:rPr lang="zh-CN" altLang="en-US" sz="2000">
                <a:latin typeface="Microsoft YaHei" panose="020b0503020204020204" pitchFamily="34" charset="-122"/>
                <a:ea typeface="Microsoft YaHei" panose="020b0503020204020204" pitchFamily="34" charset="-122"/>
              </a:rPr>
              <a:t>      一般情况下</a:t>
            </a:r>
            <a:r>
              <a:rPr lang="en-US" altLang="zh-CN" sz="2000">
                <a:latin typeface="Microsoft YaHei" panose="020b0503020204020204" pitchFamily="34" charset="-122"/>
                <a:ea typeface="Microsoft YaHei" panose="020b0503020204020204" pitchFamily="34" charset="-122"/>
              </a:rPr>
              <a:t>,</a:t>
            </a:r>
            <a:r>
              <a:rPr lang="zh-CN" altLang="en-US" sz="2000">
                <a:latin typeface="Microsoft YaHei" panose="020b0503020204020204" pitchFamily="34" charset="-122"/>
                <a:ea typeface="Microsoft YaHei" panose="020b0503020204020204" pitchFamily="34" charset="-122"/>
              </a:rPr>
              <a:t>按学科分类</a:t>
            </a:r>
            <a:r>
              <a:rPr lang="en-US" altLang="zh-CN" sz="2000">
                <a:latin typeface="Microsoft YaHei" panose="020b0503020204020204" pitchFamily="34" charset="-122"/>
                <a:ea typeface="Microsoft YaHei" panose="020b0503020204020204" pitchFamily="34" charset="-122"/>
              </a:rPr>
              <a:t>,</a:t>
            </a:r>
            <a:r>
              <a:rPr lang="zh-CN" altLang="en-US" sz="2000">
                <a:latin typeface="Microsoft YaHei" panose="020b0503020204020204" pitchFamily="34" charset="-122"/>
                <a:ea typeface="Microsoft YaHei" panose="020b0503020204020204" pitchFamily="34" charset="-122"/>
              </a:rPr>
              <a:t>学术论文可以分成</a:t>
            </a:r>
            <a:r>
              <a:rPr lang="zh-CN" altLang="en-US" sz="2000" b="1">
                <a:solidFill>
                  <a:srgbClr val="00B0F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自然科学学术论文</a:t>
            </a:r>
            <a:r>
              <a:rPr lang="zh-CN" altLang="en-US" sz="2000">
                <a:solidFill>
                  <a:srgbClr val="00B0F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和</a:t>
            </a:r>
            <a:r>
              <a:rPr lang="zh-CN" altLang="en-US" sz="2000" b="1">
                <a:solidFill>
                  <a:srgbClr val="00B0F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社会科学学术论文</a:t>
            </a:r>
            <a:r>
              <a:rPr lang="zh-CN" altLang="en-US" sz="2000">
                <a:solidFill>
                  <a:srgbClr val="00B0F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。</a:t>
            </a:r>
          </a:p>
          <a:p>
            <a:pPr>
              <a:lnSpc>
                <a:spcPct val="150000"/>
              </a:lnSpc>
            </a:pPr>
            <a:r>
              <a:rPr lang="zh-CN" altLang="en-US" sz="2000">
                <a:latin typeface="Microsoft YaHei" panose="020b0503020204020204" pitchFamily="34" charset="-122"/>
                <a:ea typeface="Microsoft YaHei" panose="020b0503020204020204" pitchFamily="34" charset="-122"/>
              </a:rPr>
              <a:t>      学术论文主要有</a:t>
            </a:r>
            <a:r>
              <a:rPr lang="zh-CN" altLang="en-US" sz="2000" b="1">
                <a:solidFill>
                  <a:srgbClr val="00B0F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四个方面的特点</a:t>
            </a:r>
            <a:r>
              <a:rPr lang="en-US" altLang="zh-CN" sz="2000" b="1">
                <a:solidFill>
                  <a:srgbClr val="00B0F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:①</a:t>
            </a:r>
            <a:r>
              <a:rPr lang="zh-CN" altLang="en-US" sz="2000" b="1">
                <a:solidFill>
                  <a:srgbClr val="00B0F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学术性</a:t>
            </a:r>
            <a:r>
              <a:rPr lang="en-US" altLang="zh-CN" sz="2000" b="1">
                <a:solidFill>
                  <a:srgbClr val="00B0F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;②</a:t>
            </a:r>
            <a:r>
              <a:rPr lang="zh-CN" altLang="en-US" sz="2000" b="1">
                <a:solidFill>
                  <a:srgbClr val="00B0F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科学性</a:t>
            </a:r>
            <a:r>
              <a:rPr lang="en-US" altLang="zh-CN" sz="2000" b="1">
                <a:solidFill>
                  <a:srgbClr val="00B0F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;③</a:t>
            </a:r>
            <a:r>
              <a:rPr lang="zh-CN" altLang="en-US" sz="2000" b="1">
                <a:solidFill>
                  <a:srgbClr val="00B0F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理论性</a:t>
            </a:r>
            <a:r>
              <a:rPr lang="en-US" altLang="zh-CN" sz="2000" b="1">
                <a:solidFill>
                  <a:srgbClr val="00B0F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;④</a:t>
            </a:r>
            <a:r>
              <a:rPr lang="zh-CN" altLang="en-US" sz="2000" b="1">
                <a:solidFill>
                  <a:srgbClr val="00B0F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创造性。 </a:t>
            </a: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3AB87317-0678-234C-AB5D-A68A47231140}"/>
              </a:ext>
            </a:extLst>
          </p:cNvPr>
          <p:cNvSpPr txBox="1"/>
          <p:nvPr/>
        </p:nvSpPr>
        <p:spPr>
          <a:xfrm>
            <a:off x="4711752" y="876817"/>
            <a:ext cx="2985987" cy="662554"/>
          </a:xfrm>
          <a:prstGeom prst="rect">
            <a:avLst/>
          </a:prstGeom>
          <a:noFill/>
          <a:effectLst>
            <a:reflection blurRad="6350" stA="50000" endA="300" endPos="55000" dir="5400000" sy="-100000" algn="bl" rotWithShape="0"/>
          </a:effectLst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2800" b="1">
                <a:solidFill>
                  <a:schemeClr val="bg1">
                    <a:lumMod val="50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了解“学术论文” </a:t>
            </a:r>
          </a:p>
        </p:txBody>
      </p:sp>
    </p:spTree>
    <p:extLst>
      <p:ext uri="{BB962C8B-B14F-4D97-AF65-F5344CB8AC3E}">
        <p14:creationId xmlns:p14="http://schemas.microsoft.com/office/powerpoint/2010/main" val="352737354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dur="5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文本框 4"/>
          <p:cNvSpPr txBox="1"/>
          <p:nvPr/>
        </p:nvSpPr>
        <p:spPr>
          <a:xfrm>
            <a:off x="601516" y="-266700"/>
            <a:ext cx="923330" cy="6842760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4800" b="1">
                <a:latin typeface="Microsoft YaHei" panose="020b0503020204020204" pitchFamily="34" charset="-122"/>
                <a:ea typeface="Microsoft YaHei" panose="020b0503020204020204" pitchFamily="34" charset="-122"/>
                <a:sym typeface="+mn-ea"/>
              </a:rPr>
              <a:t>写作背景</a:t>
            </a:r>
            <a:endParaRPr lang="en-US" altLang="zh-CN" sz="4800" b="1">
              <a:latin typeface="Microsoft YaHei" panose="020b0503020204020204" pitchFamily="34" charset="-122"/>
              <a:ea typeface="Microsoft YaHei" panose="020b0503020204020204" pitchFamily="34" charset="-122"/>
              <a:sym typeface="+mn-ea"/>
            </a:endParaRPr>
          </a:p>
        </p:txBody>
      </p:sp>
      <p:sp>
        <p:nvSpPr>
          <p:cNvPr id="12" name="椭圆 11"/>
          <p:cNvSpPr/>
          <p:nvPr/>
        </p:nvSpPr>
        <p:spPr>
          <a:xfrm>
            <a:off x="4167484" y="288290"/>
            <a:ext cx="8799852" cy="8160386"/>
          </a:xfrm>
          <a:prstGeom prst="ellipse">
            <a:avLst/>
          </a:prstGeom>
          <a:solidFill>
            <a:schemeClr val="bg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82" name="文本框 81"/>
          <p:cNvSpPr txBox="1"/>
          <p:nvPr/>
        </p:nvSpPr>
        <p:spPr>
          <a:xfrm>
            <a:off x="1627877" y="1851768"/>
            <a:ext cx="10168918" cy="2346283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2000" b="1">
                <a:latin typeface="Microsoft YaHei" panose="020b0503020204020204" pitchFamily="34" charset="-122"/>
                <a:ea typeface="Microsoft YaHei" panose="020b0503020204020204" pitchFamily="34" charset="-122"/>
              </a:rPr>
              <a:t>      </a:t>
            </a:r>
            <a:r>
              <a:rPr lang="zh-CN" altLang="en-US" sz="2000" b="1">
                <a:solidFill>
                  <a:srgbClr val="00B0F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本文写于</a:t>
            </a:r>
            <a:r>
              <a:rPr lang="en-US" altLang="zh-CN" sz="2000" b="1">
                <a:solidFill>
                  <a:srgbClr val="00B0F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1992</a:t>
            </a:r>
            <a:r>
              <a:rPr lang="zh-CN" altLang="en-US" sz="2000" b="1">
                <a:solidFill>
                  <a:srgbClr val="00B0F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年</a:t>
            </a:r>
            <a:r>
              <a:rPr lang="en-US" altLang="zh-CN" sz="2000" b="1">
                <a:solidFill>
                  <a:srgbClr val="00B0F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4</a:t>
            </a:r>
            <a:r>
              <a:rPr lang="zh-CN" altLang="en-US" sz="2000" b="1">
                <a:solidFill>
                  <a:srgbClr val="00B0F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月</a:t>
            </a:r>
            <a:r>
              <a:rPr lang="en-US" altLang="zh-CN" sz="2000" b="1">
                <a:solidFill>
                  <a:srgbClr val="00B0F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,</a:t>
            </a:r>
            <a:r>
              <a:rPr lang="zh-CN" altLang="en-US" sz="2000" b="1">
                <a:solidFill>
                  <a:srgbClr val="00B0F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深刻阐述了张岱年的治学宗旨。张岱年治学贯彻一个“诚”字。</a:t>
            </a:r>
            <a:r>
              <a:rPr lang="en-US" altLang="zh-CN" sz="2000" b="1">
                <a:latin typeface="Microsoft YaHei" panose="020b0503020204020204" pitchFamily="34" charset="-122"/>
                <a:ea typeface="Microsoft YaHei" panose="020b0503020204020204" pitchFamily="34" charset="-122"/>
              </a:rPr>
              <a:t>20</a:t>
            </a:r>
            <a:r>
              <a:rPr lang="zh-CN" altLang="en-US" sz="2000" b="1">
                <a:latin typeface="Microsoft YaHei" panose="020b0503020204020204" pitchFamily="34" charset="-122"/>
                <a:ea typeface="Microsoft YaHei" panose="020b0503020204020204" pitchFamily="34" charset="-122"/>
              </a:rPr>
              <a:t>世纪</a:t>
            </a:r>
            <a:r>
              <a:rPr lang="en-US" altLang="zh-CN" sz="2000" b="1">
                <a:latin typeface="Microsoft YaHei" panose="020b0503020204020204" pitchFamily="34" charset="-122"/>
                <a:ea typeface="Microsoft YaHei" panose="020b0503020204020204" pitchFamily="34" charset="-122"/>
              </a:rPr>
              <a:t>30</a:t>
            </a:r>
            <a:r>
              <a:rPr lang="zh-CN" altLang="en-US" sz="2000" b="1">
                <a:latin typeface="Microsoft YaHei" panose="020b0503020204020204" pitchFamily="34" charset="-122"/>
                <a:ea typeface="Microsoft YaHei" panose="020b0503020204020204" pitchFamily="34" charset="-122"/>
              </a:rPr>
              <a:t>年代他提出“哲学家须有寻求客观真理之诚心”</a:t>
            </a:r>
            <a:r>
              <a:rPr lang="en-US" altLang="zh-CN" sz="2000" b="1">
                <a:latin typeface="Microsoft YaHei" panose="020b0503020204020204" pitchFamily="34" charset="-122"/>
                <a:ea typeface="Microsoft YaHei" panose="020b0503020204020204" pitchFamily="34" charset="-122"/>
              </a:rPr>
              <a:t>;40</a:t>
            </a:r>
            <a:r>
              <a:rPr lang="zh-CN" altLang="en-US" sz="2000" b="1">
                <a:latin typeface="Microsoft YaHei" panose="020b0503020204020204" pitchFamily="34" charset="-122"/>
                <a:ea typeface="Microsoft YaHei" panose="020b0503020204020204" pitchFamily="34" charset="-122"/>
              </a:rPr>
              <a:t>年代他把“求真之诚”作为哲学修养之基础</a:t>
            </a:r>
            <a:r>
              <a:rPr lang="en-US" altLang="zh-CN" sz="2000" b="1">
                <a:latin typeface="Microsoft YaHei" panose="020b0503020204020204" pitchFamily="34" charset="-122"/>
                <a:ea typeface="Microsoft YaHei" panose="020b0503020204020204" pitchFamily="34" charset="-122"/>
              </a:rPr>
              <a:t>;</a:t>
            </a:r>
            <a:r>
              <a:rPr lang="zh-CN" altLang="en-US" sz="2000" b="1">
                <a:latin typeface="Microsoft YaHei" panose="020b0503020204020204" pitchFamily="34" charset="-122"/>
                <a:ea typeface="Microsoft YaHei" panose="020b0503020204020204" pitchFamily="34" charset="-122"/>
              </a:rPr>
              <a:t>他晚年自号“渠山拙叟”</a:t>
            </a:r>
            <a:r>
              <a:rPr lang="en-US" altLang="zh-CN" sz="2000" b="1">
                <a:latin typeface="Microsoft YaHei" panose="020b0503020204020204" pitchFamily="34" charset="-122"/>
                <a:ea typeface="Microsoft YaHei" panose="020b0503020204020204" pitchFamily="34" charset="-122"/>
              </a:rPr>
              <a:t>(“</a:t>
            </a:r>
            <a:r>
              <a:rPr lang="zh-CN" altLang="en-US" sz="2000" b="1">
                <a:latin typeface="Microsoft YaHei" panose="020b0503020204020204" pitchFamily="34" charset="-122"/>
                <a:ea typeface="Microsoft YaHei" panose="020b0503020204020204" pitchFamily="34" charset="-122"/>
              </a:rPr>
              <a:t>渠”即张载</a:t>
            </a:r>
            <a:r>
              <a:rPr lang="en-US" altLang="zh-CN" sz="2000" b="1">
                <a:latin typeface="Microsoft YaHei" panose="020b0503020204020204" pitchFamily="34" charset="-122"/>
                <a:ea typeface="Microsoft YaHei" panose="020b0503020204020204" pitchFamily="34" charset="-122"/>
              </a:rPr>
              <a:t>,“</a:t>
            </a:r>
            <a:r>
              <a:rPr lang="zh-CN" altLang="en-US" sz="2000" b="1">
                <a:latin typeface="Microsoft YaHei" panose="020b0503020204020204" pitchFamily="34" charset="-122"/>
                <a:ea typeface="Microsoft YaHei" panose="020b0503020204020204" pitchFamily="34" charset="-122"/>
              </a:rPr>
              <a:t>山”乃王夫之</a:t>
            </a:r>
            <a:r>
              <a:rPr lang="en-US" altLang="zh-CN" sz="2000" b="1">
                <a:latin typeface="Microsoft YaHei" panose="020b0503020204020204" pitchFamily="34" charset="-122"/>
                <a:ea typeface="Microsoft YaHei" panose="020b0503020204020204" pitchFamily="34" charset="-122"/>
              </a:rPr>
              <a:t>),</a:t>
            </a:r>
            <a:r>
              <a:rPr lang="zh-CN" altLang="en-US" sz="2000" b="1">
                <a:latin typeface="Microsoft YaHei" panose="020b0503020204020204" pitchFamily="34" charset="-122"/>
                <a:ea typeface="Microsoft YaHei" panose="020b0503020204020204" pitchFamily="34" charset="-122"/>
              </a:rPr>
              <a:t>并以“直道而行”示其一生立身之则。冯友兰评价说</a:t>
            </a:r>
            <a:r>
              <a:rPr lang="en-US" altLang="zh-CN" sz="2000" b="1">
                <a:latin typeface="Microsoft YaHei" panose="020b0503020204020204" pitchFamily="34" charset="-122"/>
                <a:ea typeface="Microsoft YaHei" panose="020b0503020204020204" pitchFamily="34" charset="-122"/>
              </a:rPr>
              <a:t>:“</a:t>
            </a:r>
            <a:r>
              <a:rPr lang="zh-CN" altLang="en-US" sz="2000" b="1">
                <a:latin typeface="Microsoft YaHei" panose="020b0503020204020204" pitchFamily="34" charset="-122"/>
                <a:ea typeface="Microsoft YaHei" panose="020b0503020204020204" pitchFamily="34" charset="-122"/>
              </a:rPr>
              <a:t>张先生治学之道为‘修辞立其诚’</a:t>
            </a:r>
            <a:r>
              <a:rPr lang="en-US" altLang="zh-CN" sz="2000" b="1">
                <a:latin typeface="Microsoft YaHei" panose="020b0503020204020204" pitchFamily="34" charset="-122"/>
                <a:ea typeface="Microsoft YaHei" panose="020b0503020204020204" pitchFamily="34" charset="-122"/>
              </a:rPr>
              <a:t>,</a:t>
            </a:r>
            <a:r>
              <a:rPr lang="zh-CN" altLang="en-US" sz="2000" b="1">
                <a:latin typeface="Microsoft YaHei" panose="020b0503020204020204" pitchFamily="34" charset="-122"/>
                <a:ea typeface="Microsoft YaHei" panose="020b0503020204020204" pitchFamily="34" charset="-122"/>
              </a:rPr>
              <a:t>立身之道为‘直道而行’</a:t>
            </a:r>
            <a:r>
              <a:rPr lang="en-US" altLang="zh-CN" sz="2000" b="1">
                <a:latin typeface="Microsoft YaHei" panose="020b0503020204020204" pitchFamily="34" charset="-122"/>
                <a:ea typeface="Microsoft YaHei" panose="020b0503020204020204" pitchFamily="34" charset="-122"/>
              </a:rPr>
              <a:t>,</a:t>
            </a:r>
            <a:r>
              <a:rPr lang="zh-CN" altLang="en-US" sz="2000" b="1">
                <a:latin typeface="Microsoft YaHei" panose="020b0503020204020204" pitchFamily="34" charset="-122"/>
                <a:ea typeface="Microsoft YaHei" panose="020b0503020204020204" pitchFamily="34" charset="-122"/>
              </a:rPr>
              <a:t>此其大略也。”</a:t>
            </a:r>
          </a:p>
        </p:txBody>
      </p:sp>
    </p:spTree>
    <p:extLst>
      <p:ext uri="{BB962C8B-B14F-4D97-AF65-F5344CB8AC3E}">
        <p14:creationId xmlns:p14="http://schemas.microsoft.com/office/powerpoint/2010/main" val="325605034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dur="5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" presetID="42" presetClass="entr" presetSubtype="0" dur="5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2" presetClass="entr" presetSubtype="4" dur="5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2" grpId="0"/>
      <p:bldP spid="8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矩形 4"/>
          <p:cNvSpPr/>
          <p:nvPr/>
        </p:nvSpPr>
        <p:spPr>
          <a:xfrm>
            <a:off x="2782615" y="2066306"/>
            <a:ext cx="6626769" cy="2149433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 w="57150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 sz="2800">
                <a:solidFill>
                  <a:schemeClr val="bg1">
                    <a:lumMod val="9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1.</a:t>
            </a:r>
            <a:r>
              <a:rPr lang="zh-CN" altLang="en-US" sz="2800">
                <a:solidFill>
                  <a:schemeClr val="bg1">
                    <a:lumMod val="9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明确字音</a:t>
            </a:r>
          </a:p>
          <a:p>
            <a:pPr>
              <a:lnSpc>
                <a:spcPct val="150000"/>
              </a:lnSpc>
            </a:pPr>
            <a:r>
              <a:rPr lang="zh-CN" altLang="en-US" sz="2800">
                <a:solidFill>
                  <a:schemeClr val="bg1">
                    <a:lumMod val="9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道恶乎隐（</a:t>
            </a:r>
            <a:r>
              <a:rPr lang="en-US" altLang="zh-CN" sz="2800" b="1" err="1">
                <a:solidFill>
                  <a:schemeClr val="accent1">
                    <a:lumMod val="60000"/>
                    <a:lumOff val="40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wū</a:t>
            </a:r>
            <a:r>
              <a:rPr lang="zh-CN" altLang="en-US" sz="2800">
                <a:solidFill>
                  <a:schemeClr val="bg1">
                    <a:lumMod val="9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）   曲学阿世（</a:t>
            </a:r>
            <a:r>
              <a:rPr lang="en-US" altLang="zh-CN" sz="2800" b="1" err="1">
                <a:solidFill>
                  <a:schemeClr val="accent1">
                    <a:lumMod val="60000"/>
                    <a:lumOff val="40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ē</a:t>
            </a:r>
            <a:r>
              <a:rPr lang="zh-CN" altLang="en-US" sz="2800">
                <a:solidFill>
                  <a:schemeClr val="bg1">
                    <a:lumMod val="9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）  </a:t>
            </a:r>
          </a:p>
        </p:txBody>
      </p:sp>
      <p:sp>
        <p:nvSpPr>
          <p:cNvPr id="6" name="文本框 5"/>
          <p:cNvSpPr txBox="1"/>
          <p:nvPr/>
        </p:nvSpPr>
        <p:spPr>
          <a:xfrm>
            <a:off x="502136" y="872134"/>
            <a:ext cx="4293235" cy="7070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40000"/>
              </a:lnSpc>
            </a:pPr>
            <a:r>
              <a:rPr lang="zh-CN" altLang="en-US" sz="3200" b="1">
                <a:solidFill>
                  <a:schemeClr val="bg1">
                    <a:lumMod val="50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预习检查</a:t>
            </a:r>
            <a:endParaRPr sz="3200" b="1">
              <a:solidFill>
                <a:schemeClr val="bg1">
                  <a:lumMod val="50000"/>
                </a:schemeClr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93161460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dur="50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3" presetID="42" presetClass="entr" presetSubtype="0" dur="5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矩形 4"/>
          <p:cNvSpPr/>
          <p:nvPr/>
        </p:nvSpPr>
        <p:spPr>
          <a:xfrm>
            <a:off x="1663838" y="1733798"/>
            <a:ext cx="9522718" cy="2790698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 w="57150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 sz="2000">
                <a:solidFill>
                  <a:schemeClr val="bg1">
                    <a:lumMod val="9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2.</a:t>
            </a:r>
            <a:r>
              <a:rPr lang="zh-CN" altLang="en-US" sz="2000">
                <a:solidFill>
                  <a:schemeClr val="bg1">
                    <a:lumMod val="9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解释词语</a:t>
            </a:r>
          </a:p>
          <a:p>
            <a:pPr>
              <a:lnSpc>
                <a:spcPct val="150000"/>
              </a:lnSpc>
            </a:pPr>
            <a:r>
              <a:rPr lang="zh-CN" altLang="en-US" sz="2000">
                <a:solidFill>
                  <a:schemeClr val="bg1">
                    <a:lumMod val="9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曲学阿世：</a:t>
            </a:r>
            <a:r>
              <a:rPr lang="zh-CN" altLang="en-US" sz="2000" b="1">
                <a:solidFill>
                  <a:schemeClr val="accent1">
                    <a:lumMod val="60000"/>
                    <a:lumOff val="40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指学些邪门歪道的东西，以迎合时尚。</a:t>
            </a:r>
          </a:p>
          <a:p>
            <a:pPr>
              <a:lnSpc>
                <a:spcPct val="150000"/>
              </a:lnSpc>
            </a:pPr>
            <a:r>
              <a:rPr lang="zh-CN" altLang="en-US" sz="2000">
                <a:solidFill>
                  <a:schemeClr val="bg1">
                    <a:lumMod val="9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哗众取宠：</a:t>
            </a:r>
            <a:r>
              <a:rPr lang="zh-CN" altLang="en-US" sz="2000" b="1">
                <a:solidFill>
                  <a:schemeClr val="accent1">
                    <a:lumMod val="60000"/>
                    <a:lumOff val="40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以浮夸的言行迎合群众，骗取群众的信赖和支持。</a:t>
            </a:r>
          </a:p>
          <a:p>
            <a:pPr>
              <a:lnSpc>
                <a:spcPct val="150000"/>
              </a:lnSpc>
            </a:pPr>
            <a:r>
              <a:rPr lang="zh-CN" altLang="en-US" sz="2000">
                <a:solidFill>
                  <a:schemeClr val="bg1">
                    <a:lumMod val="9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顺风使舵：</a:t>
            </a:r>
            <a:r>
              <a:rPr lang="zh-CN" altLang="en-US" sz="2000" b="1">
                <a:solidFill>
                  <a:schemeClr val="accent1">
                    <a:lumMod val="60000"/>
                    <a:lumOff val="40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比喻顺着情势改变态度</a:t>
            </a:r>
            <a:r>
              <a:rPr lang="en-US" altLang="zh-CN" sz="2000" b="1">
                <a:solidFill>
                  <a:schemeClr val="accent1">
                    <a:lumMod val="60000"/>
                    <a:lumOff val="40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(</a:t>
            </a:r>
            <a:r>
              <a:rPr lang="zh-CN" altLang="en-US" sz="2000" b="1">
                <a:solidFill>
                  <a:schemeClr val="accent1">
                    <a:lumMod val="60000"/>
                    <a:lumOff val="40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含贬义</a:t>
            </a:r>
            <a:r>
              <a:rPr lang="en-US" altLang="zh-CN" sz="2000" b="1">
                <a:solidFill>
                  <a:schemeClr val="accent1">
                    <a:lumMod val="60000"/>
                    <a:lumOff val="40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)</a:t>
            </a:r>
            <a:r>
              <a:rPr lang="zh-CN" altLang="en-US" sz="2000" b="1">
                <a:solidFill>
                  <a:schemeClr val="accent1">
                    <a:lumMod val="60000"/>
                    <a:lumOff val="40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。</a:t>
            </a:r>
          </a:p>
          <a:p>
            <a:pPr>
              <a:lnSpc>
                <a:spcPct val="150000"/>
              </a:lnSpc>
            </a:pPr>
            <a:r>
              <a:rPr lang="zh-CN" altLang="en-US" sz="2000">
                <a:solidFill>
                  <a:schemeClr val="bg1">
                    <a:lumMod val="9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错综纷繁：</a:t>
            </a:r>
            <a:r>
              <a:rPr lang="zh-CN" altLang="en-US" sz="2000" b="1">
                <a:solidFill>
                  <a:schemeClr val="accent1">
                    <a:lumMod val="60000"/>
                    <a:lumOff val="40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指头绪纷繁，变化多端。</a:t>
            </a:r>
          </a:p>
        </p:txBody>
      </p:sp>
    </p:spTree>
    <p:extLst>
      <p:ext uri="{BB962C8B-B14F-4D97-AF65-F5344CB8AC3E}">
        <p14:creationId xmlns:p14="http://schemas.microsoft.com/office/powerpoint/2010/main" val="201107758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dur="5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2" name="文本框 11"/>
          <p:cNvSpPr txBox="1"/>
          <p:nvPr/>
        </p:nvSpPr>
        <p:spPr>
          <a:xfrm>
            <a:off x="827109" y="1176626"/>
            <a:ext cx="10506113" cy="37312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>
              <a:lnSpc>
                <a:spcPct val="150000"/>
              </a:lnSpc>
              <a:buFont typeface="Wingdings" pitchFamily="2" charset="2"/>
              <a:buChar char="n"/>
            </a:pPr>
            <a:r>
              <a:rPr lang="zh-CN" altLang="en-US" sz="2000" b="1">
                <a:solidFill>
                  <a:schemeClr val="tx1">
                    <a:lumMod val="65000"/>
                    <a:lumOff val="3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（二）初读课文。</a:t>
            </a:r>
          </a:p>
          <a:p>
            <a:pPr>
              <a:lnSpc>
                <a:spcPct val="150000"/>
              </a:lnSpc>
            </a:pPr>
            <a:r>
              <a:rPr lang="en-US" altLang="zh-CN" sz="2000">
                <a:solidFill>
                  <a:schemeClr val="tx1">
                    <a:lumMod val="65000"/>
                    <a:lumOff val="3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【</a:t>
            </a:r>
            <a:r>
              <a:rPr lang="zh-CN" altLang="en-US" sz="2000">
                <a:solidFill>
                  <a:schemeClr val="tx1">
                    <a:lumMod val="65000"/>
                    <a:lumOff val="3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思考</a:t>
            </a:r>
            <a:r>
              <a:rPr lang="en-US" altLang="zh-CN" sz="2000">
                <a:solidFill>
                  <a:schemeClr val="tx1">
                    <a:lumMod val="65000"/>
                    <a:lumOff val="3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1】</a:t>
            </a:r>
            <a:r>
              <a:rPr lang="zh-CN" altLang="en-US" sz="2000">
                <a:solidFill>
                  <a:schemeClr val="tx1">
                    <a:lumMod val="65000"/>
                    <a:lumOff val="3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翻译并理解下面的句子</a:t>
            </a:r>
          </a:p>
          <a:p>
            <a:pPr>
              <a:lnSpc>
                <a:spcPct val="150000"/>
              </a:lnSpc>
            </a:pPr>
            <a:r>
              <a:rPr lang="zh-CN" altLang="en-US" sz="2000">
                <a:solidFill>
                  <a:schemeClr val="tx1">
                    <a:lumMod val="65000"/>
                    <a:lumOff val="3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①道恶乎隐而有真伪</a:t>
            </a:r>
            <a:r>
              <a:rPr lang="en-US" altLang="zh-CN" sz="2000">
                <a:solidFill>
                  <a:schemeClr val="tx1">
                    <a:lumMod val="65000"/>
                    <a:lumOff val="3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?</a:t>
            </a:r>
          </a:p>
          <a:p>
            <a:pPr>
              <a:lnSpc>
                <a:spcPct val="150000"/>
              </a:lnSpc>
            </a:pPr>
            <a:r>
              <a:rPr lang="zh-CN" altLang="en-US" sz="2000">
                <a:solidFill>
                  <a:srgbClr val="00B0F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明确   大道隐藏于哪里</a:t>
            </a:r>
            <a:r>
              <a:rPr lang="en-US" altLang="zh-CN" sz="2000">
                <a:solidFill>
                  <a:srgbClr val="00B0F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,</a:t>
            </a:r>
            <a:r>
              <a:rPr lang="zh-CN" altLang="en-US" sz="2000">
                <a:solidFill>
                  <a:srgbClr val="00B0F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才</a:t>
            </a:r>
            <a:r>
              <a:rPr lang="en-US" altLang="zh-CN" sz="2000">
                <a:solidFill>
                  <a:srgbClr val="00B0F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(</a:t>
            </a:r>
            <a:r>
              <a:rPr lang="zh-CN" altLang="en-US" sz="2000">
                <a:solidFill>
                  <a:srgbClr val="00B0F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使原本浑朴的世间</a:t>
            </a:r>
            <a:r>
              <a:rPr lang="en-US" altLang="zh-CN" sz="2000">
                <a:solidFill>
                  <a:srgbClr val="00B0F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)</a:t>
            </a:r>
            <a:r>
              <a:rPr lang="zh-CN" altLang="en-US" sz="2000">
                <a:solidFill>
                  <a:srgbClr val="00B0F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有了真伪之分</a:t>
            </a:r>
            <a:r>
              <a:rPr lang="en-US" altLang="zh-CN" sz="2000">
                <a:solidFill>
                  <a:srgbClr val="00B0F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?</a:t>
            </a:r>
          </a:p>
          <a:p>
            <a:pPr>
              <a:lnSpc>
                <a:spcPct val="150000"/>
              </a:lnSpc>
            </a:pPr>
            <a:r>
              <a:rPr lang="en-US" altLang="zh-CN" sz="2000">
                <a:solidFill>
                  <a:schemeClr val="tx1">
                    <a:lumMod val="65000"/>
                    <a:lumOff val="3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②</a:t>
            </a:r>
            <a:r>
              <a:rPr lang="zh-CN" altLang="en-US" sz="2000">
                <a:solidFill>
                  <a:schemeClr val="tx1">
                    <a:lumMod val="65000"/>
                    <a:lumOff val="3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因也者</a:t>
            </a:r>
            <a:r>
              <a:rPr lang="en-US" altLang="zh-CN" sz="2000">
                <a:solidFill>
                  <a:schemeClr val="tx1">
                    <a:lumMod val="65000"/>
                    <a:lumOff val="3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,</a:t>
            </a:r>
            <a:r>
              <a:rPr lang="zh-CN" altLang="en-US" sz="2000">
                <a:solidFill>
                  <a:schemeClr val="tx1">
                    <a:lumMod val="65000"/>
                    <a:lumOff val="3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无益无损也。</a:t>
            </a:r>
            <a:r>
              <a:rPr lang="en-US" altLang="zh-CN" sz="2000">
                <a:solidFill>
                  <a:schemeClr val="tx1">
                    <a:lumMod val="65000"/>
                    <a:lumOff val="3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……</a:t>
            </a:r>
            <a:r>
              <a:rPr lang="zh-CN" altLang="en-US" sz="2000">
                <a:solidFill>
                  <a:schemeClr val="tx1">
                    <a:lumMod val="65000"/>
                    <a:lumOff val="3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因也者</a:t>
            </a:r>
            <a:r>
              <a:rPr lang="en-US" altLang="zh-CN" sz="2000">
                <a:solidFill>
                  <a:schemeClr val="tx1">
                    <a:lumMod val="65000"/>
                    <a:lumOff val="3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,</a:t>
            </a:r>
            <a:r>
              <a:rPr lang="zh-CN" altLang="en-US" sz="2000">
                <a:solidFill>
                  <a:schemeClr val="tx1">
                    <a:lumMod val="65000"/>
                    <a:lumOff val="3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舍己而以物为法者也。</a:t>
            </a:r>
          </a:p>
          <a:p>
            <a:pPr>
              <a:lnSpc>
                <a:spcPct val="150000"/>
              </a:lnSpc>
            </a:pPr>
            <a:r>
              <a:rPr lang="zh-CN" altLang="en-US" sz="2000">
                <a:solidFill>
                  <a:srgbClr val="00B0F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明确   所谓顺应</a:t>
            </a:r>
            <a:r>
              <a:rPr lang="en-US" altLang="zh-CN" sz="2000">
                <a:solidFill>
                  <a:srgbClr val="00B0F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,</a:t>
            </a:r>
            <a:r>
              <a:rPr lang="zh-CN" altLang="en-US" sz="2000">
                <a:solidFill>
                  <a:srgbClr val="00B0F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就是不增不减。</a:t>
            </a:r>
            <a:r>
              <a:rPr lang="en-US" altLang="zh-CN" sz="2000">
                <a:solidFill>
                  <a:srgbClr val="00B0F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……</a:t>
            </a:r>
            <a:r>
              <a:rPr lang="zh-CN" altLang="en-US" sz="2000">
                <a:solidFill>
                  <a:srgbClr val="00B0F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所谓顺应</a:t>
            </a:r>
            <a:r>
              <a:rPr lang="en-US" altLang="zh-CN" sz="2000">
                <a:solidFill>
                  <a:srgbClr val="00B0F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,</a:t>
            </a:r>
            <a:r>
              <a:rPr lang="zh-CN" altLang="en-US" sz="2000">
                <a:solidFill>
                  <a:srgbClr val="00B0F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就是舍弃自己的主观成见而以外物为法则。</a:t>
            </a:r>
          </a:p>
          <a:p>
            <a:pPr>
              <a:lnSpc>
                <a:spcPct val="150000"/>
              </a:lnSpc>
            </a:pPr>
            <a:r>
              <a:rPr lang="zh-CN" altLang="en-US" sz="2000">
                <a:solidFill>
                  <a:schemeClr val="tx1">
                    <a:lumMod val="65000"/>
                    <a:lumOff val="3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③务正学以言</a:t>
            </a:r>
            <a:r>
              <a:rPr lang="en-US" altLang="zh-CN" sz="2000">
                <a:solidFill>
                  <a:schemeClr val="tx1">
                    <a:lumMod val="65000"/>
                    <a:lumOff val="3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,</a:t>
            </a:r>
            <a:r>
              <a:rPr lang="zh-CN" altLang="en-US" sz="2000">
                <a:solidFill>
                  <a:schemeClr val="tx1">
                    <a:lumMod val="65000"/>
                    <a:lumOff val="3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无曲学以阿世。</a:t>
            </a:r>
          </a:p>
          <a:p>
            <a:pPr>
              <a:lnSpc>
                <a:spcPct val="150000"/>
              </a:lnSpc>
            </a:pPr>
            <a:r>
              <a:rPr lang="zh-CN" altLang="en-US" sz="2000">
                <a:solidFill>
                  <a:srgbClr val="00B0F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明确   一定要端正学风</a:t>
            </a:r>
            <a:r>
              <a:rPr lang="en-US" altLang="zh-CN" sz="2000">
                <a:solidFill>
                  <a:srgbClr val="00B0F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(</a:t>
            </a:r>
            <a:r>
              <a:rPr lang="zh-CN" altLang="en-US" sz="2000">
                <a:solidFill>
                  <a:srgbClr val="00B0F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指谨守儒家正学</a:t>
            </a:r>
            <a:r>
              <a:rPr lang="en-US" altLang="zh-CN" sz="2000">
                <a:solidFill>
                  <a:srgbClr val="00B0F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)</a:t>
            </a:r>
            <a:r>
              <a:rPr lang="zh-CN" altLang="en-US" sz="2000">
                <a:solidFill>
                  <a:srgbClr val="00B0F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来说话</a:t>
            </a:r>
            <a:r>
              <a:rPr lang="en-US" altLang="zh-CN" sz="2000">
                <a:solidFill>
                  <a:srgbClr val="00B0F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,</a:t>
            </a:r>
            <a:r>
              <a:rPr lang="zh-CN" altLang="en-US" sz="2000">
                <a:solidFill>
                  <a:srgbClr val="00B0F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不要歪曲学术</a:t>
            </a:r>
            <a:r>
              <a:rPr lang="en-US" altLang="zh-CN" sz="2000">
                <a:solidFill>
                  <a:srgbClr val="00B0F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(</a:t>
            </a:r>
            <a:r>
              <a:rPr lang="zh-CN" altLang="en-US" sz="2000">
                <a:solidFill>
                  <a:srgbClr val="00B0F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指曲解经典的原义</a:t>
            </a:r>
            <a:r>
              <a:rPr lang="en-US" altLang="zh-CN" sz="2000">
                <a:solidFill>
                  <a:srgbClr val="00B0F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)</a:t>
            </a:r>
            <a:r>
              <a:rPr lang="zh-CN" altLang="en-US" sz="2000">
                <a:solidFill>
                  <a:srgbClr val="00B0F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来迎合世俗。</a:t>
            </a:r>
          </a:p>
        </p:txBody>
      </p:sp>
    </p:spTree>
    <p:extLst>
      <p:ext uri="{BB962C8B-B14F-4D97-AF65-F5344CB8AC3E}">
        <p14:creationId xmlns:p14="http://schemas.microsoft.com/office/powerpoint/2010/main" val="378991021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1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6" name="文本框 35"/>
          <p:cNvSpPr txBox="1"/>
          <p:nvPr/>
        </p:nvSpPr>
        <p:spPr>
          <a:xfrm>
            <a:off x="591474" y="2486722"/>
            <a:ext cx="11009052" cy="18845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 sz="2000">
                <a:solidFill>
                  <a:schemeClr val="tx1">
                    <a:lumMod val="65000"/>
                    <a:lumOff val="3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【</a:t>
            </a:r>
            <a:r>
              <a:rPr lang="zh-CN" altLang="en-US" sz="2000">
                <a:solidFill>
                  <a:schemeClr val="tx1">
                    <a:lumMod val="65000"/>
                    <a:lumOff val="3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思考</a:t>
            </a:r>
            <a:r>
              <a:rPr lang="en-US" altLang="zh-CN" sz="2000">
                <a:solidFill>
                  <a:schemeClr val="tx1">
                    <a:lumMod val="65000"/>
                    <a:lumOff val="3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1】</a:t>
            </a:r>
            <a:r>
              <a:rPr lang="zh-CN" altLang="en-US" sz="2000">
                <a:solidFill>
                  <a:schemeClr val="tx1">
                    <a:lumMod val="65000"/>
                    <a:lumOff val="3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作者是如何提出文章的中心议题的？</a:t>
            </a:r>
          </a:p>
          <a:p>
            <a:pPr>
              <a:lnSpc>
                <a:spcPct val="150000"/>
              </a:lnSpc>
            </a:pPr>
            <a:r>
              <a:rPr lang="zh-CN" altLang="en-US" sz="2000">
                <a:solidFill>
                  <a:srgbClr val="00B0F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明确　文章开篇引用</a:t>
            </a:r>
            <a:r>
              <a:rPr lang="en-US" altLang="zh-CN" sz="2000">
                <a:solidFill>
                  <a:srgbClr val="00B0F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《</a:t>
            </a:r>
            <a:r>
              <a:rPr lang="zh-CN" altLang="en-US" sz="2000">
                <a:solidFill>
                  <a:srgbClr val="00B0F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易传</a:t>
            </a:r>
            <a:r>
              <a:rPr lang="en-US" altLang="zh-CN" sz="2000">
                <a:solidFill>
                  <a:srgbClr val="00B0F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·</a:t>
            </a:r>
            <a:r>
              <a:rPr lang="zh-CN" altLang="en-US" sz="2000">
                <a:solidFill>
                  <a:srgbClr val="00B0F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文言</a:t>
            </a:r>
            <a:r>
              <a:rPr lang="en-US" altLang="zh-CN" sz="2000">
                <a:solidFill>
                  <a:srgbClr val="00B0F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》</a:t>
            </a:r>
            <a:r>
              <a:rPr lang="zh-CN" altLang="en-US" sz="2000">
                <a:solidFill>
                  <a:srgbClr val="00B0F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中的名句，指出这是“发言著论写文章”的原则，并对“立其诚”重新定义，从历史的角度对其进行重新界定，强调古代儒家谓之为“诚”，就是现代所谓的“真”。至此，本文的中心议题“立其诚”就呈现在读者面前了。</a:t>
            </a: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49746CC3-2C44-1B4E-839B-E7F3CF720494}"/>
              </a:ext>
            </a:extLst>
          </p:cNvPr>
          <p:cNvSpPr txBox="1"/>
          <p:nvPr/>
        </p:nvSpPr>
        <p:spPr>
          <a:xfrm>
            <a:off x="701281" y="1005502"/>
            <a:ext cx="2310520" cy="461665"/>
          </a:xfrm>
          <a:prstGeom prst="rect">
            <a:avLst/>
          </a:prstGeom>
          <a:noFill/>
          <a:effectLst>
            <a:reflection blurRad="6350" stA="50000" endA="300" endPos="55000" dir="5400000" sy="-100000" algn="bl" rotWithShape="0"/>
          </a:effectLst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 algn="dist">
              <a:buFont typeface="Wingdings" pitchFamily="2" charset="2"/>
              <a:buChar char="n"/>
            </a:pPr>
            <a:r>
              <a:rPr kumimoji="1" lang="zh-CN" altLang="en-US" sz="2400" b="1">
                <a:latin typeface="Microsoft YaHei" panose="020b0503020204020204" pitchFamily="34" charset="-122"/>
                <a:ea typeface="Microsoft YaHei" panose="020b0503020204020204" pitchFamily="34" charset="-122"/>
              </a:rPr>
              <a:t>问题探究</a:t>
            </a:r>
          </a:p>
        </p:txBody>
      </p:sp>
    </p:spTree>
    <p:extLst>
      <p:ext uri="{BB962C8B-B14F-4D97-AF65-F5344CB8AC3E}">
        <p14:creationId xmlns:p14="http://schemas.microsoft.com/office/powerpoint/2010/main" val="383159860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dur="5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  <p:cond evt="onBegin" delay="0">
                          <p:tn val="9"/>
                        </p:cond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9" presetClass="entr" presetSubtype="0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" dur="500"/>
                                        <p:tgtEl>
                                          <p:spTgt spid="3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6" name="文本框 35"/>
          <p:cNvSpPr txBox="1"/>
          <p:nvPr/>
        </p:nvSpPr>
        <p:spPr>
          <a:xfrm>
            <a:off x="399245" y="1812503"/>
            <a:ext cx="11176477" cy="2346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 sz="2000">
                <a:solidFill>
                  <a:schemeClr val="tx1">
                    <a:lumMod val="65000"/>
                    <a:lumOff val="3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【</a:t>
            </a:r>
            <a:r>
              <a:rPr lang="zh-CN" altLang="en-US" sz="2000">
                <a:solidFill>
                  <a:schemeClr val="tx1">
                    <a:lumMod val="65000"/>
                    <a:lumOff val="3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思考</a:t>
            </a:r>
            <a:r>
              <a:rPr lang="en-US" altLang="zh-CN" sz="2000">
                <a:solidFill>
                  <a:schemeClr val="tx1">
                    <a:lumMod val="65000"/>
                    <a:lumOff val="3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2】</a:t>
            </a:r>
            <a:r>
              <a:rPr lang="zh-CN" altLang="en-US" sz="2000">
                <a:solidFill>
                  <a:schemeClr val="tx1">
                    <a:lumMod val="65000"/>
                    <a:lumOff val="3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理解文章内容</a:t>
            </a:r>
          </a:p>
          <a:p>
            <a:pPr>
              <a:lnSpc>
                <a:spcPct val="150000"/>
              </a:lnSpc>
            </a:pPr>
            <a:r>
              <a:rPr lang="en-US" altLang="zh-CN" sz="2000">
                <a:solidFill>
                  <a:schemeClr val="tx1">
                    <a:lumMod val="65000"/>
                    <a:lumOff val="3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1.</a:t>
            </a:r>
            <a:r>
              <a:rPr lang="zh-CN" altLang="en-US" sz="2000">
                <a:solidFill>
                  <a:schemeClr val="tx1">
                    <a:lumMod val="65000"/>
                    <a:lumOff val="3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文章将“立其诚”的含义概括为哪三点？应如何理解？</a:t>
            </a:r>
          </a:p>
          <a:p>
            <a:pPr>
              <a:lnSpc>
                <a:spcPct val="150000"/>
              </a:lnSpc>
            </a:pPr>
            <a:r>
              <a:rPr lang="zh-CN" altLang="en-US" sz="2000">
                <a:solidFill>
                  <a:srgbClr val="00B0F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明确　作者认为，“立其诚”应包括“名实一致”“言行一致”“表里一致”等三个方面。“名实一致”，就是言辞或命题与客观实际一致；“言行一致”，也就是理论与实践一致，思想与行动一致；“表里一致”，即心口一致，口中所说的与心中所想的应该一致。</a:t>
            </a:r>
          </a:p>
        </p:txBody>
      </p:sp>
    </p:spTree>
    <p:extLst>
      <p:ext uri="{BB962C8B-B14F-4D97-AF65-F5344CB8AC3E}">
        <p14:creationId xmlns:p14="http://schemas.microsoft.com/office/powerpoint/2010/main" val="136828181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dur="5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  <p:cond evt="onBegin" delay="0">
                          <p:tn val="9"/>
                        </p:cond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9" presetClass="entr" presetSubtype="0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" dur="500"/>
                                        <p:tgtEl>
                                          <p:spTgt spid="3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6" name="文本框 35"/>
          <p:cNvSpPr txBox="1"/>
          <p:nvPr/>
        </p:nvSpPr>
        <p:spPr>
          <a:xfrm>
            <a:off x="528034" y="1812503"/>
            <a:ext cx="11047688" cy="18845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 sz="2000">
                <a:solidFill>
                  <a:schemeClr val="tx1">
                    <a:lumMod val="65000"/>
                    <a:lumOff val="3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【</a:t>
            </a:r>
            <a:r>
              <a:rPr lang="zh-CN" altLang="en-US" sz="2000">
                <a:solidFill>
                  <a:schemeClr val="tx1">
                    <a:lumMod val="65000"/>
                    <a:lumOff val="3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思考</a:t>
            </a:r>
            <a:r>
              <a:rPr lang="en-US" altLang="zh-CN" sz="2000">
                <a:solidFill>
                  <a:schemeClr val="tx1">
                    <a:lumMod val="65000"/>
                    <a:lumOff val="3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2】</a:t>
            </a:r>
            <a:r>
              <a:rPr lang="zh-CN" altLang="en-US" sz="2000">
                <a:solidFill>
                  <a:schemeClr val="tx1">
                    <a:lumMod val="65000"/>
                    <a:lumOff val="3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理解文章内容</a:t>
            </a:r>
          </a:p>
          <a:p>
            <a:pPr>
              <a:lnSpc>
                <a:spcPct val="150000"/>
              </a:lnSpc>
            </a:pPr>
            <a:r>
              <a:rPr lang="en-US" altLang="zh-CN" sz="2000">
                <a:solidFill>
                  <a:schemeClr val="tx1">
                    <a:lumMod val="65000"/>
                    <a:lumOff val="3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2.</a:t>
            </a:r>
            <a:r>
              <a:rPr lang="zh-CN" altLang="en-US" sz="2000">
                <a:solidFill>
                  <a:schemeClr val="tx1">
                    <a:lumMod val="65000"/>
                    <a:lumOff val="3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从文中看，应如何认识客观世界？</a:t>
            </a:r>
          </a:p>
          <a:p>
            <a:pPr>
              <a:lnSpc>
                <a:spcPct val="150000"/>
              </a:lnSpc>
            </a:pPr>
            <a:r>
              <a:rPr lang="zh-CN" altLang="en-US" sz="2000">
                <a:solidFill>
                  <a:srgbClr val="00B0F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明确 　哲学与科学的目的在于追求真理，追求对于世界的正确认识。首先，正确认识客观世界应力求避免主观的干扰；其次，发挥主体性，应以认识的客观性为前提。</a:t>
            </a:r>
          </a:p>
        </p:txBody>
      </p:sp>
    </p:spTree>
    <p:extLst>
      <p:ext uri="{BB962C8B-B14F-4D97-AF65-F5344CB8AC3E}">
        <p14:creationId xmlns:p14="http://schemas.microsoft.com/office/powerpoint/2010/main" val="175670106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dur="5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  <p:cond evt="onBegin" delay="0">
                          <p:tn val="9"/>
                        </p:cond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9" presetClass="entr" presetSubtype="0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" dur="500"/>
                                        <p:tgtEl>
                                          <p:spTgt spid="3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6" name="文本框 35"/>
          <p:cNvSpPr txBox="1"/>
          <p:nvPr/>
        </p:nvSpPr>
        <p:spPr>
          <a:xfrm>
            <a:off x="785611" y="1812503"/>
            <a:ext cx="10790111" cy="2346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 sz="2000">
                <a:solidFill>
                  <a:schemeClr val="tx1">
                    <a:lumMod val="65000"/>
                    <a:lumOff val="3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【</a:t>
            </a:r>
            <a:r>
              <a:rPr lang="zh-CN" altLang="en-US" sz="2000">
                <a:solidFill>
                  <a:schemeClr val="tx1">
                    <a:lumMod val="65000"/>
                    <a:lumOff val="3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思考</a:t>
            </a:r>
            <a:r>
              <a:rPr lang="en-US" altLang="zh-CN" sz="2000">
                <a:solidFill>
                  <a:schemeClr val="tx1">
                    <a:lumMod val="65000"/>
                    <a:lumOff val="3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2】</a:t>
            </a:r>
            <a:r>
              <a:rPr lang="zh-CN" altLang="en-US" sz="2000">
                <a:solidFill>
                  <a:schemeClr val="tx1">
                    <a:lumMod val="65000"/>
                    <a:lumOff val="3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理解文章内容</a:t>
            </a:r>
          </a:p>
          <a:p>
            <a:pPr>
              <a:lnSpc>
                <a:spcPct val="150000"/>
              </a:lnSpc>
            </a:pPr>
            <a:r>
              <a:rPr lang="en-US" altLang="zh-CN" sz="2000">
                <a:solidFill>
                  <a:schemeClr val="tx1">
                    <a:lumMod val="65000"/>
                    <a:lumOff val="3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3.“</a:t>
            </a:r>
            <a:r>
              <a:rPr lang="zh-CN" altLang="en-US" sz="2000">
                <a:solidFill>
                  <a:schemeClr val="tx1">
                    <a:lumMod val="65000"/>
                    <a:lumOff val="3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修辞立其诚”的最起码的要求是什么？怎样才能做到这一点？</a:t>
            </a:r>
          </a:p>
          <a:p>
            <a:pPr>
              <a:lnSpc>
                <a:spcPct val="150000"/>
              </a:lnSpc>
            </a:pPr>
            <a:r>
              <a:rPr lang="zh-CN" altLang="en-US" sz="2000">
                <a:solidFill>
                  <a:srgbClr val="00B0F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明确　文中强调，把自己的真实见解表达出来，应是“修辞立其诚”的起码要求。人们把自己的真实想法隐藏起来，主要是因为不正常的社会关系所造成的，这种不正确的人心扭曲必须改变，而改变的方法就是说真话、讲实话。</a:t>
            </a:r>
          </a:p>
        </p:txBody>
      </p:sp>
    </p:spTree>
    <p:extLst>
      <p:ext uri="{BB962C8B-B14F-4D97-AF65-F5344CB8AC3E}">
        <p14:creationId xmlns:p14="http://schemas.microsoft.com/office/powerpoint/2010/main" val="228364429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dur="5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  <p:cond evt="onBegin" delay="0">
                          <p:tn val="9"/>
                        </p:cond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9" presetClass="entr" presetSubtype="0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" dur="500"/>
                                        <p:tgtEl>
                                          <p:spTgt spid="3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https://d.book118.com/536243124234010030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宋体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宋体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r="http://schemas.openxmlformats.org/officeDocument/2006/relationships"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Calibri Light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39</Paragraphs>
  <Slides>12</Slides>
  <Notes>4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baseType="lpstr" size="19">
      <vt:lpstr>Arial</vt:lpstr>
      <vt:lpstr>Calibri</vt:lpstr>
      <vt:lpstr>Calibri Light</vt:lpstr>
      <vt:lpstr>宋体</vt:lpstr>
      <vt:lpstr>Microsoft YaHei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2024-08-29T05:35:20.995</cp:lastPrinted>
  <dcterms:created xsi:type="dcterms:W3CDTF">2024-08-28T21:35:21Z</dcterms:created>
  <dcterms:modified xsi:type="dcterms:W3CDTF">2024-08-28T21:35:22Z</dcterms:modified>
</cp:coreProperties>
</file>