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D813F4C-ED59-4454-8C0F-C7A6F99C4B5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7" name="PlaceHolder 1"/>
          <p:cNvSpPr>
            <a:spLocks noGrp="1"/>
          </p:cNvSpPr>
          <p:nvPr>
            <p:ph type="sldImg"/>
          </p:nvPr>
        </p:nvSpPr>
        <p:spPr>
          <a:xfrm>
            <a:off x="685800" y="1143000"/>
            <a:ext cx="5486040" cy="3085920"/>
          </a:xfrm>
          <a:prstGeom prst="rect">
            <a:avLst/>
          </a:prstGeom>
          <a:ln w="0">
            <a:noFill/>
          </a:ln>
        </p:spPr>
      </p:sp>
      <p:sp>
        <p:nvSpPr>
          <p:cNvPr id="69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0" name="PlaceHolder 1"/>
          <p:cNvSpPr>
            <a:spLocks noGrp="1"/>
          </p:cNvSpPr>
          <p:nvPr>
            <p:ph type="sldImg"/>
          </p:nvPr>
        </p:nvSpPr>
        <p:spPr>
          <a:xfrm>
            <a:off x="685800" y="1143000"/>
            <a:ext cx="5486040" cy="3085920"/>
          </a:xfrm>
          <a:prstGeom prst="rect">
            <a:avLst/>
          </a:prstGeom>
          <a:ln w="0">
            <a:noFill/>
          </a:ln>
        </p:spPr>
      </p:sp>
      <p:sp>
        <p:nvSpPr>
          <p:cNvPr id="70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3" name="PlaceHolder 1"/>
          <p:cNvSpPr>
            <a:spLocks noGrp="1"/>
          </p:cNvSpPr>
          <p:nvPr>
            <p:ph type="sldImg"/>
          </p:nvPr>
        </p:nvSpPr>
        <p:spPr>
          <a:xfrm>
            <a:off x="685800" y="1143000"/>
            <a:ext cx="5486040" cy="3085920"/>
          </a:xfrm>
          <a:prstGeom prst="rect">
            <a:avLst/>
          </a:prstGeom>
          <a:ln w="0">
            <a:noFill/>
          </a:ln>
        </p:spPr>
      </p:sp>
      <p:sp>
        <p:nvSpPr>
          <p:cNvPr id="70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6" name="PlaceHolder 1"/>
          <p:cNvSpPr>
            <a:spLocks noGrp="1"/>
          </p:cNvSpPr>
          <p:nvPr>
            <p:ph type="sldImg"/>
          </p:nvPr>
        </p:nvSpPr>
        <p:spPr>
          <a:xfrm>
            <a:off x="685800" y="1143000"/>
            <a:ext cx="5486040" cy="3085920"/>
          </a:xfrm>
          <a:prstGeom prst="rect">
            <a:avLst/>
          </a:prstGeom>
          <a:ln w="0">
            <a:noFill/>
          </a:ln>
        </p:spPr>
      </p:sp>
      <p:sp>
        <p:nvSpPr>
          <p:cNvPr id="70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9" name="PlaceHolder 1"/>
          <p:cNvSpPr>
            <a:spLocks noGrp="1"/>
          </p:cNvSpPr>
          <p:nvPr>
            <p:ph type="sldImg"/>
          </p:nvPr>
        </p:nvSpPr>
        <p:spPr>
          <a:xfrm>
            <a:off x="685800" y="1143000"/>
            <a:ext cx="5486040" cy="3085920"/>
          </a:xfrm>
          <a:prstGeom prst="rect">
            <a:avLst/>
          </a:prstGeom>
          <a:ln w="0">
            <a:noFill/>
          </a:ln>
        </p:spPr>
      </p:sp>
      <p:sp>
        <p:nvSpPr>
          <p:cNvPr id="71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2" name="PlaceHolder 1"/>
          <p:cNvSpPr>
            <a:spLocks noGrp="1"/>
          </p:cNvSpPr>
          <p:nvPr>
            <p:ph type="sldImg"/>
          </p:nvPr>
        </p:nvSpPr>
        <p:spPr>
          <a:xfrm>
            <a:off x="685800" y="1143000"/>
            <a:ext cx="5486040" cy="3085920"/>
          </a:xfrm>
          <a:prstGeom prst="rect">
            <a:avLst/>
          </a:prstGeom>
          <a:ln w="0">
            <a:noFill/>
          </a:ln>
        </p:spPr>
      </p:sp>
      <p:sp>
        <p:nvSpPr>
          <p:cNvPr id="71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CFF3B2-D990-4FC5-9ADE-FF8973E20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9D37B5-F370-4313-A176-17CB6CE86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84A6C-C148-4BA2-B170-AA296831D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7E037C-ABB3-46AD-8C21-FAF20487A6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F68FB8-974E-443F-B332-AB0EF31F28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8DF9E1-17BA-4D68-ADB0-1262CE11E5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C295BB-0427-400F-8A16-B5583C2B91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E1CE18-7A66-403E-8052-4ABF075419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8CB735-DFB5-4489-8B12-12DAC8CE7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67F439-0B78-404C-8D41-B2DB8DE2A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8BED53-11C5-4BC9-B884-99E9C541D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84A2FB6-8F12-4B38-B301-9240ED42203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8813BF5-B37A-4D33-8E07-D5098C80BCC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6.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002142034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乳腺外科查房病理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331720" y="3364920"/>
            <a:ext cx="7678800" cy="39456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1</a:t>
            </a:r>
            <a:r>
              <a:rPr lang="zh-CN" sz="2400" b="1" strike="noStrike" spc="-1">
                <a:solidFill>
                  <a:srgbClr val="AF79DE"/>
                </a:solidFill>
                <a:latin typeface="微软雅黑"/>
                <a:ea typeface="微软雅黑"/>
              </a:rPr>
              <a:t>章  乳腺外科查房病理</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2</a:t>
            </a:r>
            <a:r>
              <a:rPr lang="zh-CN" sz="2400" b="1" strike="noStrike" spc="-1">
                <a:solidFill>
                  <a:srgbClr val="AF79DE"/>
                </a:solidFill>
                <a:latin typeface="微软雅黑"/>
                <a:ea typeface="微软雅黑"/>
              </a:rPr>
              <a:t>章  乳腺癌的病理特点</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3</a:t>
            </a:r>
            <a:r>
              <a:rPr lang="zh-CN" sz="2400" b="1" strike="noStrike" spc="-1">
                <a:solidFill>
                  <a:srgbClr val="AF79DE"/>
                </a:solidFill>
                <a:latin typeface="微软雅黑"/>
                <a:ea typeface="微软雅黑"/>
              </a:rPr>
              <a:t>章  乳腺囊性病变的病理变化</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4</a:t>
            </a:r>
            <a:r>
              <a:rPr lang="zh-CN" sz="2400" b="1" strike="noStrike" spc="-1">
                <a:solidFill>
                  <a:srgbClr val="AF79DE"/>
                </a:solidFill>
                <a:latin typeface="微软雅黑"/>
                <a:ea typeface="微软雅黑"/>
              </a:rPr>
              <a:t>章  乳腺炎病理变化及诊治</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5</a:t>
            </a:r>
            <a:r>
              <a:rPr lang="zh-CN" sz="2400" b="1" strike="noStrike" spc="-1">
                <a:solidFill>
                  <a:srgbClr val="AF79DE"/>
                </a:solidFill>
                <a:latin typeface="微软雅黑"/>
                <a:ea typeface="微软雅黑"/>
              </a:rPr>
              <a:t>章  乳腺纤维腺瘤的病理特征</a:t>
            </a:r>
            <a:endParaRPr lang="en-US" sz="2400" b="0" strike="noStrike" spc="-1">
              <a:solidFill>
                <a:srgbClr val="000000"/>
              </a:solidFill>
              <a:latin typeface="Arial"/>
            </a:endParaRPr>
          </a:p>
          <a:p>
            <a:pPr defTabSz="914400">
              <a:lnSpc>
                <a:spcPct val="100000"/>
              </a:lnSpc>
            </a:pPr>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6</a:t>
            </a:r>
            <a:r>
              <a:rPr lang="zh-CN" sz="2400" b="1" strike="noStrike" spc="-1">
                <a:solidFill>
                  <a:srgbClr val="AF79DE"/>
                </a:solidFill>
                <a:latin typeface="微软雅黑"/>
                <a:ea typeface="微软雅黑"/>
              </a:rPr>
              <a:t>章  乳腺导管扩张症与乳腺导管内乳头状瘤</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乳腺外科查房病理</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乳腺外科查房病理简介</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乳腺外科查房病理是指乳腺外科医生在查房过程中对乳腺病理学进行观察和分析的一项重要工作。乳腺外科查房病理包括对乳腺肿瘤、乳腺炎、乳腺囊肿等疾病的病理变化进行评估，为临床诊断和治疗提供重要依据。 在查房中，医生需要根据病理变化指导患者的治疗方案，确保患者得到及时有效的治疗。</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5"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content.2.title"/>
          <p:cNvSpPr/>
          <p:nvPr/>
        </p:nvSpPr>
        <p:spPr>
          <a:xfrm>
            <a:off x="8392320" y="155772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乳腺纤维腺瘤</a:t>
            </a:r>
            <a:endParaRPr lang="en-US" sz="2000" b="0" strike="noStrike" spc="-1">
              <a:solidFill>
                <a:srgbClr val="000000"/>
              </a:solidFill>
              <a:latin typeface="Arial"/>
            </a:endParaRPr>
          </a:p>
        </p:txBody>
      </p:sp>
      <p:sp>
        <p:nvSpPr>
          <p:cNvPr id="127"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乳腺组织增生的良性肿瘤</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常见于青年女性</a:t>
            </a:r>
            <a:endParaRPr lang="en-US" sz="1600" b="0" strike="noStrike" spc="-1">
              <a:solidFill>
                <a:srgbClr val="000000"/>
              </a:solidFill>
              <a:latin typeface="Arial"/>
            </a:endParaRPr>
          </a:p>
        </p:txBody>
      </p:sp>
      <p:sp>
        <p:nvSpPr>
          <p:cNvPr id="128"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3.title"/>
          <p:cNvSpPr/>
          <p:nvPr/>
        </p:nvSpPr>
        <p:spPr>
          <a:xfrm>
            <a:off x="1094760" y="4120560"/>
            <a:ext cx="33022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乳腺导管扩张症</a:t>
            </a:r>
            <a:endParaRPr lang="en-US" sz="2000" b="0" strike="noStrike" spc="-1">
              <a:solidFill>
                <a:srgbClr val="000000"/>
              </a:solidFill>
              <a:latin typeface="Arial"/>
            </a:endParaRPr>
          </a:p>
        </p:txBody>
      </p:sp>
      <p:sp>
        <p:nvSpPr>
          <p:cNvPr id="130"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导管壁增厚</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乳头溢液为其主要特征</a:t>
            </a:r>
            <a:endParaRPr lang="en-US" sz="1600" b="0" strike="noStrike" spc="-1">
              <a:solidFill>
                <a:srgbClr val="000000"/>
              </a:solidFill>
              <a:latin typeface="Arial"/>
            </a:endParaRPr>
          </a:p>
        </p:txBody>
      </p:sp>
      <p:sp>
        <p:nvSpPr>
          <p:cNvPr id="131"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4.title"/>
          <p:cNvSpPr/>
          <p:nvPr/>
        </p:nvSpPr>
        <p:spPr>
          <a:xfrm>
            <a:off x="8392320" y="410904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乳腺囊肿</a:t>
            </a:r>
            <a:endParaRPr lang="en-US" sz="2000" b="0" strike="noStrike" spc="-1">
              <a:solidFill>
                <a:srgbClr val="000000"/>
              </a:solidFill>
              <a:latin typeface="Arial"/>
            </a:endParaRPr>
          </a:p>
        </p:txBody>
      </p:sp>
      <p:sp>
        <p:nvSpPr>
          <p:cNvPr id="133"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乳腺内形成的液包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需注意区分囊性乳腺病变</a:t>
            </a:r>
            <a:endParaRPr lang="en-US" sz="1600" b="0" strike="noStrike" spc="-1">
              <a:solidFill>
                <a:srgbClr val="000000"/>
              </a:solidFill>
              <a:latin typeface="Arial"/>
            </a:endParaRPr>
          </a:p>
        </p:txBody>
      </p:sp>
      <p:sp>
        <p:nvSpPr>
          <p:cNvPr id="13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乳腺外科查房病理的常见疾病</a:t>
            </a:r>
            <a:endParaRPr lang="en-US" sz="3000" b="0" strike="noStrike" spc="-1">
              <a:solidFill>
                <a:schemeClr val="dk1"/>
              </a:solidFill>
              <a:latin typeface="Arial"/>
            </a:endParaRPr>
          </a:p>
        </p:txBody>
      </p:sp>
      <p:sp>
        <p:nvSpPr>
          <p:cNvPr id="135"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1.title"/>
          <p:cNvSpPr/>
          <p:nvPr/>
        </p:nvSpPr>
        <p:spPr>
          <a:xfrm>
            <a:off x="1094760" y="1655280"/>
            <a:ext cx="330300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乳腺癌</a:t>
            </a:r>
            <a:endParaRPr lang="en-US" sz="2000" b="0" strike="noStrike" spc="-1">
              <a:solidFill>
                <a:srgbClr val="000000"/>
              </a:solidFill>
              <a:latin typeface="Arial"/>
            </a:endParaRPr>
          </a:p>
        </p:txBody>
      </p:sp>
      <p:sp>
        <p:nvSpPr>
          <p:cNvPr id="137"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最常见的乳腺恶性肿瘤</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需要及时诊断治疗</a:t>
            </a:r>
            <a:endParaRPr lang="en-US" sz="1600" b="0" strike="noStrike" spc="-1">
              <a:solidFill>
                <a:srgbClr val="000000"/>
              </a:solidFill>
              <a:latin typeface="Arial"/>
            </a:endParaRPr>
          </a:p>
        </p:txBody>
      </p:sp>
      <p:grpSp>
        <p:nvGrpSpPr>
          <p:cNvPr id="138" name="Group 15"/>
          <p:cNvGrpSpPr/>
          <p:nvPr/>
        </p:nvGrpSpPr>
        <p:grpSpPr>
          <a:xfrm>
            <a:off x="435960" y="378720"/>
            <a:ext cx="515160" cy="439560"/>
            <a:chOff x="435960" y="378720"/>
            <a:chExt cx="515160" cy="439560"/>
          </a:xfrm>
        </p:grpSpPr>
        <p:sp>
          <p:nvSpPr>
            <p:cNvPr id="139"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0"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1"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2"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3"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4"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5"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6"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7"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8"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9"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0"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1"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2"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3"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4"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5"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6"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7"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8"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9" name="AutoShape 8"/>
          <p:cNvSpPr/>
          <p:nvPr/>
        </p:nvSpPr>
        <p:spPr>
          <a:xfrm>
            <a:off x="4397760" y="257004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0" name="AutoShape 9"/>
          <p:cNvSpPr/>
          <p:nvPr/>
        </p:nvSpPr>
        <p:spPr>
          <a:xfrm>
            <a:off x="7198560" y="2570040"/>
            <a:ext cx="583920" cy="58860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1" name="AutoShape 10"/>
          <p:cNvSpPr/>
          <p:nvPr/>
        </p:nvSpPr>
        <p:spPr>
          <a:xfrm>
            <a:off x="4397760" y="4078080"/>
            <a:ext cx="583920" cy="58392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2" name="AutoShape 11"/>
          <p:cNvSpPr/>
          <p:nvPr/>
        </p:nvSpPr>
        <p:spPr>
          <a:xfrm>
            <a:off x="7198560" y="407808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3"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164"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165"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166"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167" name="AutoShape 2"/>
          <p:cNvSpPr/>
          <p:nvPr/>
        </p:nvSpPr>
        <p:spPr>
          <a:xfrm>
            <a:off x="4876920" y="2507040"/>
            <a:ext cx="2424240" cy="236448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8"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9"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乳腺癌的病理特点</a:t>
            </a:r>
            <a:endParaRPr lang="en-US" sz="40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72"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3"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4"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5"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6"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7"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8"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79"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乳腺癌的组织形态学特征</a:t>
            </a:r>
            <a:endParaRPr lang="en-US" sz="3600" b="0" strike="noStrike" spc="-1">
              <a:solidFill>
                <a:srgbClr val="000000"/>
              </a:solidFill>
              <a:latin typeface="Arial"/>
            </a:endParaRPr>
          </a:p>
        </p:txBody>
      </p:sp>
      <p:sp>
        <p:nvSpPr>
          <p:cNvPr id="18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乳腺癌的组织形态学特征包括浸润性导管癌、浸润性小叶癌、分泌性癌和黏液癌等。浸润性导管癌是最常见的类型，具有浸润性生长的特点，需要与其他类型进行鉴别诊断。浸润性小叶癌则来源于腺泡的上皮细胞，形态多样。分泌性癌和黏液癌在组织形态上有特殊的分泌物质存在，对诊断起重要作用。</a:t>
            </a:r>
            <a:endParaRPr lang="en-US" sz="18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84" name="Group 15"/>
          <p:cNvGrpSpPr/>
          <p:nvPr/>
        </p:nvGrpSpPr>
        <p:grpSpPr>
          <a:xfrm>
            <a:off x="431640" y="396000"/>
            <a:ext cx="514800" cy="439200"/>
            <a:chOff x="431640" y="396000"/>
            <a:chExt cx="514800" cy="439200"/>
          </a:xfrm>
        </p:grpSpPr>
        <p:sp>
          <p:nvSpPr>
            <p:cNvPr id="185"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6"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7"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8"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9"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0"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1"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2"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3"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4"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5"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6"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7"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8"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9"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00"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1"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2"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3"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4"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0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2.title"/>
          <p:cNvSpPr/>
          <p:nvPr/>
        </p:nvSpPr>
        <p:spPr>
          <a:xfrm>
            <a:off x="8392320" y="155772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组织学分级</a:t>
            </a:r>
            <a:endParaRPr lang="en-US" sz="2000" b="0" strike="noStrike" spc="-1">
              <a:solidFill>
                <a:srgbClr val="000000"/>
              </a:solidFill>
              <a:latin typeface="Arial"/>
            </a:endParaRPr>
          </a:p>
        </p:txBody>
      </p:sp>
      <p:sp>
        <p:nvSpPr>
          <p:cNvPr id="208"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低分化</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中分化</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高分化</a:t>
            </a:r>
            <a:endParaRPr lang="en-US" sz="1600" b="0" strike="noStrike" spc="-1">
              <a:solidFill>
                <a:srgbClr val="000000"/>
              </a:solidFill>
              <a:latin typeface="Arial"/>
            </a:endParaRPr>
          </a:p>
        </p:txBody>
      </p:sp>
      <p:sp>
        <p:nvSpPr>
          <p:cNvPr id="20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3.title"/>
          <p:cNvSpPr/>
          <p:nvPr/>
        </p:nvSpPr>
        <p:spPr>
          <a:xfrm>
            <a:off x="1094760" y="4120560"/>
            <a:ext cx="33022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分子分型</a:t>
            </a:r>
            <a:endParaRPr lang="en-US" sz="2000" b="0" strike="noStrike" spc="-1">
              <a:solidFill>
                <a:srgbClr val="000000"/>
              </a:solidFill>
              <a:latin typeface="Arial"/>
            </a:endParaRPr>
          </a:p>
        </p:txBody>
      </p:sp>
      <p:sp>
        <p:nvSpPr>
          <p:cNvPr id="211"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r>
              <a:rPr lang="en-US" sz="1600" b="0" strike="noStrike" spc="-1">
                <a:solidFill>
                  <a:schemeClr val="dk1"/>
                </a:solidFill>
                <a:latin typeface="微软雅黑"/>
                <a:ea typeface="微软雅黑"/>
              </a:rPr>
              <a:t>Luminal A</a:t>
            </a:r>
            <a:endParaRPr lang="en-US" sz="1600" b="0" strike="noStrike" spc="-1">
              <a:solidFill>
                <a:srgbClr val="000000"/>
              </a:solidFill>
              <a:latin typeface="Arial"/>
            </a:endParaRPr>
          </a:p>
          <a:p>
            <a:r>
              <a:rPr lang="en-US" sz="1600" b="0" strike="noStrike" spc="-1">
                <a:solidFill>
                  <a:schemeClr val="dk1"/>
                </a:solidFill>
                <a:latin typeface="微软雅黑"/>
                <a:ea typeface="微软雅黑"/>
              </a:rPr>
              <a:t>Luminal B</a:t>
            </a:r>
            <a:endParaRPr lang="en-US" sz="1600" b="0" strike="noStrike" spc="-1">
              <a:solidFill>
                <a:srgbClr val="000000"/>
              </a:solidFill>
              <a:latin typeface="Arial"/>
            </a:endParaRPr>
          </a:p>
          <a:p>
            <a:r>
              <a:rPr lang="en-US" sz="1600" b="0" strike="noStrike" spc="-1">
                <a:solidFill>
                  <a:schemeClr val="dk1"/>
                </a:solidFill>
                <a:latin typeface="微软雅黑"/>
                <a:ea typeface="微软雅黑"/>
              </a:rPr>
              <a:t>HER2-enriched</a:t>
            </a:r>
            <a:endParaRPr lang="en-US" sz="1600" b="0" strike="noStrike" spc="-1">
              <a:solidFill>
                <a:srgbClr val="000000"/>
              </a:solidFill>
              <a:latin typeface="Arial"/>
            </a:endParaRPr>
          </a:p>
          <a:p>
            <a:pPr defTabSz="914400">
              <a:lnSpc>
                <a:spcPct val="150000"/>
              </a:lnSpc>
              <a:tabLst>
                <a:tab pos="0"/>
              </a:tabLst>
            </a:pPr>
            <a:r>
              <a:rPr lang="en-US" sz="1600" b="0" strike="noStrike" spc="-1">
                <a:solidFill>
                  <a:schemeClr val="dk1"/>
                </a:solidFill>
                <a:latin typeface="微软雅黑"/>
                <a:ea typeface="微软雅黑"/>
              </a:rPr>
              <a:t>Triple-negative</a:t>
            </a:r>
            <a:endParaRPr lang="en-US" sz="1600" b="0" strike="noStrike" spc="-1">
              <a:solidFill>
                <a:srgbClr val="000000"/>
              </a:solidFill>
              <a:latin typeface="Arial"/>
            </a:endParaRPr>
          </a:p>
        </p:txBody>
      </p:sp>
      <p:sp>
        <p:nvSpPr>
          <p:cNvPr id="21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content.4.title"/>
          <p:cNvSpPr/>
          <p:nvPr/>
        </p:nvSpPr>
        <p:spPr>
          <a:xfrm>
            <a:off x="8392320" y="410904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AF79DE"/>
                </a:solidFill>
                <a:latin typeface="微软雅黑"/>
                <a:ea typeface="微软雅黑"/>
              </a:rPr>
              <a:t>Ki-67</a:t>
            </a:r>
            <a:r>
              <a:rPr lang="zh-CN" sz="2000" b="1" strike="noStrike" spc="-1">
                <a:solidFill>
                  <a:srgbClr val="AF79DE"/>
                </a:solidFill>
                <a:latin typeface="微软雅黑"/>
                <a:ea typeface="微软雅黑"/>
              </a:rPr>
              <a:t>指数</a:t>
            </a:r>
            <a:endParaRPr lang="en-US" sz="2000" b="0" strike="noStrike" spc="-1">
              <a:solidFill>
                <a:srgbClr val="000000"/>
              </a:solidFill>
              <a:latin typeface="Arial"/>
            </a:endParaRPr>
          </a:p>
        </p:txBody>
      </p:sp>
      <p:sp>
        <p:nvSpPr>
          <p:cNvPr id="214"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细胞增殖指标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对预后评估有重要意义</a:t>
            </a:r>
            <a:endParaRPr lang="en-US" sz="1600" b="0" strike="noStrike" spc="-1">
              <a:solidFill>
                <a:srgbClr val="000000"/>
              </a:solidFill>
              <a:latin typeface="Arial"/>
            </a:endParaRPr>
          </a:p>
        </p:txBody>
      </p:sp>
      <p:sp>
        <p:nvSpPr>
          <p:cNvPr id="21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乳腺癌病理分级及预后评估</a:t>
            </a:r>
            <a:endParaRPr lang="en-US" sz="3000" b="0" strike="noStrike" spc="-1">
              <a:solidFill>
                <a:schemeClr val="dk1"/>
              </a:solidFill>
              <a:latin typeface="Arial"/>
            </a:endParaRPr>
          </a:p>
        </p:txBody>
      </p:sp>
      <p:sp>
        <p:nvSpPr>
          <p:cNvPr id="21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1.title"/>
          <p:cNvSpPr/>
          <p:nvPr/>
        </p:nvSpPr>
        <p:spPr>
          <a:xfrm>
            <a:off x="1094760" y="1655280"/>
            <a:ext cx="330300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AF79DE"/>
                </a:solidFill>
                <a:latin typeface="微软雅黑"/>
                <a:ea typeface="微软雅黑"/>
              </a:rPr>
              <a:t>TNM</a:t>
            </a:r>
            <a:r>
              <a:rPr lang="zh-CN" sz="2000" b="1" strike="noStrike" spc="-1">
                <a:solidFill>
                  <a:srgbClr val="AF79DE"/>
                </a:solidFill>
                <a:latin typeface="微软雅黑"/>
                <a:ea typeface="微软雅黑"/>
              </a:rPr>
              <a:t>分期</a:t>
            </a:r>
            <a:endParaRPr lang="en-US" sz="2000" b="0" strike="noStrike" spc="-1">
              <a:solidFill>
                <a:srgbClr val="000000"/>
              </a:solidFill>
              <a:latin typeface="Arial"/>
            </a:endParaRPr>
          </a:p>
        </p:txBody>
      </p:sp>
      <p:sp>
        <p:nvSpPr>
          <p:cNvPr id="218"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en-US" sz="1600" b="0" strike="noStrike" spc="-1">
                <a:solidFill>
                  <a:schemeClr val="dk1"/>
                </a:solidFill>
                <a:latin typeface="微软雅黑"/>
                <a:ea typeface="微软雅黑"/>
              </a:rPr>
              <a:t>T</a:t>
            </a:r>
            <a:r>
              <a:rPr lang="zh-CN" sz="1600" b="0" strike="noStrike" spc="-1">
                <a:solidFill>
                  <a:schemeClr val="dk1"/>
                </a:solidFill>
                <a:latin typeface="微软雅黑"/>
                <a:ea typeface="微软雅黑"/>
              </a:rPr>
              <a:t>分期</a:t>
            </a:r>
            <a:endParaRPr lang="en-US" sz="1600" b="0" strike="noStrike" spc="-1">
              <a:solidFill>
                <a:srgbClr val="000000"/>
              </a:solidFill>
              <a:latin typeface="Arial"/>
            </a:endParaRPr>
          </a:p>
          <a:p>
            <a:r>
              <a:rPr lang="en-US" sz="1600" b="0" strike="noStrike" spc="-1">
                <a:solidFill>
                  <a:schemeClr val="dk1"/>
                </a:solidFill>
                <a:latin typeface="微软雅黑"/>
                <a:ea typeface="微软雅黑"/>
              </a:rPr>
              <a:t>N</a:t>
            </a:r>
            <a:r>
              <a:rPr lang="zh-CN" sz="1600" b="0" strike="noStrike" spc="-1">
                <a:solidFill>
                  <a:schemeClr val="dk1"/>
                </a:solidFill>
                <a:latin typeface="微软雅黑"/>
                <a:ea typeface="微软雅黑"/>
              </a:rPr>
              <a:t>分期</a:t>
            </a:r>
            <a:endParaRPr lang="en-US" sz="1600" b="0" strike="noStrike" spc="-1">
              <a:solidFill>
                <a:srgbClr val="000000"/>
              </a:solidFill>
              <a:latin typeface="Arial"/>
            </a:endParaRPr>
          </a:p>
          <a:p>
            <a:pPr defTabSz="914400">
              <a:lnSpc>
                <a:spcPct val="150000"/>
              </a:lnSpc>
              <a:tabLst>
                <a:tab pos="0"/>
              </a:tabLst>
            </a:pPr>
            <a:r>
              <a:rPr lang="en-US" sz="1600" b="0" strike="noStrike" spc="-1">
                <a:solidFill>
                  <a:schemeClr val="dk1"/>
                </a:solidFill>
                <a:latin typeface="微软雅黑"/>
                <a:ea typeface="微软雅黑"/>
              </a:rPr>
              <a:t>M</a:t>
            </a:r>
            <a:r>
              <a:rPr lang="zh-CN" sz="1600" b="0" strike="noStrike" spc="-1">
                <a:solidFill>
                  <a:schemeClr val="dk1"/>
                </a:solidFill>
                <a:latin typeface="微软雅黑"/>
                <a:ea typeface="微软雅黑"/>
              </a:rPr>
              <a:t>分期</a:t>
            </a:r>
            <a:endParaRPr lang="en-US" sz="1600" b="0" strike="noStrike" spc="-1">
              <a:solidFill>
                <a:srgbClr val="000000"/>
              </a:solidFill>
              <a:latin typeface="Arial"/>
            </a:endParaRPr>
          </a:p>
        </p:txBody>
      </p:sp>
      <p:grpSp>
        <p:nvGrpSpPr>
          <p:cNvPr id="219" name="Group 15"/>
          <p:cNvGrpSpPr/>
          <p:nvPr/>
        </p:nvGrpSpPr>
        <p:grpSpPr>
          <a:xfrm>
            <a:off x="435960" y="378720"/>
            <a:ext cx="515160" cy="439560"/>
            <a:chOff x="435960" y="378720"/>
            <a:chExt cx="515160" cy="439560"/>
          </a:xfrm>
        </p:grpSpPr>
        <p:sp>
          <p:nvSpPr>
            <p:cNvPr id="220"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0"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1"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2"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3"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4"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5"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6"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7"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8"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9"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40" name="AutoShape 8"/>
          <p:cNvSpPr/>
          <p:nvPr/>
        </p:nvSpPr>
        <p:spPr>
          <a:xfrm>
            <a:off x="4397760" y="257004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1" name="AutoShape 9"/>
          <p:cNvSpPr/>
          <p:nvPr/>
        </p:nvSpPr>
        <p:spPr>
          <a:xfrm>
            <a:off x="7198560" y="2570040"/>
            <a:ext cx="583920" cy="58860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2" name="AutoShape 10"/>
          <p:cNvSpPr/>
          <p:nvPr/>
        </p:nvSpPr>
        <p:spPr>
          <a:xfrm>
            <a:off x="4397760" y="4078080"/>
            <a:ext cx="583920" cy="58392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3" name="AutoShape 11"/>
          <p:cNvSpPr/>
          <p:nvPr/>
        </p:nvSpPr>
        <p:spPr>
          <a:xfrm>
            <a:off x="7198560" y="407808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4"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245"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246"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247"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248" name="AutoShape 2"/>
          <p:cNvSpPr/>
          <p:nvPr/>
        </p:nvSpPr>
        <p:spPr>
          <a:xfrm>
            <a:off x="4876920" y="2507040"/>
            <a:ext cx="2424240" cy="236448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9"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50"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1"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乳腺癌的分子病理学特征</a:t>
            </a:r>
            <a:endParaRPr lang="en-US" sz="3000" b="0" strike="noStrike" spc="-1">
              <a:solidFill>
                <a:schemeClr val="dk1"/>
              </a:solidFill>
              <a:latin typeface="Arial"/>
            </a:endParaRPr>
          </a:p>
        </p:txBody>
      </p:sp>
      <p:sp>
        <p:nvSpPr>
          <p:cNvPr id="252"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乳腺癌的分子病理学特征对于治疗和预后评估至关重要。通过检测</a:t>
            </a:r>
            <a:r>
              <a:rPr lang="en-US" sz="1800" b="0" strike="noStrike" spc="-1">
                <a:solidFill>
                  <a:schemeClr val="lt1"/>
                </a:solidFill>
                <a:latin typeface="微软雅黑"/>
                <a:ea typeface="微软雅黑"/>
              </a:rPr>
              <a:t>ER</a:t>
            </a:r>
            <a:r>
              <a:rPr lang="zh-CN" sz="1800" b="0" strike="noStrike" spc="-1">
                <a:solidFill>
                  <a:schemeClr val="lt1"/>
                </a:solidFill>
                <a:latin typeface="微软雅黑"/>
                <a:ea typeface="微软雅黑"/>
              </a:rPr>
              <a:t>、</a:t>
            </a:r>
            <a:r>
              <a:rPr lang="en-US" sz="1800" b="0" strike="noStrike" spc="-1">
                <a:solidFill>
                  <a:schemeClr val="lt1"/>
                </a:solidFill>
                <a:latin typeface="微软雅黑"/>
                <a:ea typeface="微软雅黑"/>
              </a:rPr>
              <a:t>PR</a:t>
            </a:r>
            <a:r>
              <a:rPr lang="zh-CN" sz="1800" b="0" strike="noStrike" spc="-1">
                <a:solidFill>
                  <a:schemeClr val="lt1"/>
                </a:solidFill>
                <a:latin typeface="微软雅黑"/>
                <a:ea typeface="微软雅黑"/>
              </a:rPr>
              <a:t>和</a:t>
            </a:r>
            <a:r>
              <a:rPr lang="en-US" sz="1800" b="0" strike="noStrike" spc="-1">
                <a:solidFill>
                  <a:schemeClr val="lt1"/>
                </a:solidFill>
                <a:latin typeface="微软雅黑"/>
                <a:ea typeface="微软雅黑"/>
              </a:rPr>
              <a:t>HER2</a:t>
            </a:r>
            <a:r>
              <a:rPr lang="zh-CN" sz="1800" b="0" strike="noStrike" spc="-1">
                <a:solidFill>
                  <a:schemeClr val="lt1"/>
                </a:solidFill>
                <a:latin typeface="微软雅黑"/>
                <a:ea typeface="微软雅黑"/>
              </a:rPr>
              <a:t>的表达状态，可以选择最合适的治疗方案。分子分型可以帮助医生进一步细化治疗策略，提高疗效。基因突变与预后关系研究正逐渐成为热点，为个性化治疗提供了新的思路。靶向治疗的选择要结合患者的分子特征和药物敏感性进行综合考虑，以达到更好的疗效。</a:t>
            </a:r>
            <a:endParaRPr lang="en-US" sz="1800" b="0" strike="noStrike" spc="-1">
              <a:solidFill>
                <a:srgbClr val="000000"/>
              </a:solidFill>
              <a:latin typeface="Arial"/>
            </a:endParaRPr>
          </a:p>
        </p:txBody>
      </p:sp>
      <p:grpSp>
        <p:nvGrpSpPr>
          <p:cNvPr id="253" name="Group 15"/>
          <p:cNvGrpSpPr/>
          <p:nvPr/>
        </p:nvGrpSpPr>
        <p:grpSpPr>
          <a:xfrm>
            <a:off x="435960" y="378720"/>
            <a:ext cx="515160" cy="439560"/>
            <a:chOff x="435960" y="378720"/>
            <a:chExt cx="515160" cy="439560"/>
          </a:xfrm>
        </p:grpSpPr>
        <p:sp>
          <p:nvSpPr>
            <p:cNvPr id="254"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5"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6"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7"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8"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9"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0"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1"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2"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3"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4"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5"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6"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7"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8"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9"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0"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1"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2"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3"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74" name="图片 99" descr="C:/Users/Administrator/Desktop/ppt模板/插画素材/图片1(4).png图片1(4)"/>
          <p:cNvPicPr/>
          <p:nvPr/>
        </p:nvPicPr>
        <p:blipFill>
          <a:blip r:embed="rId3"/>
          <a:srcRect t="570" b="570"/>
          <a:stretch>
            <a:fillRect/>
          </a:stretch>
        </p:blipFill>
        <p:spPr>
          <a:xfrm>
            <a:off x="1035000" y="24890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5"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76"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第三章 乳腺囊性病变的病理变化</a:t>
            </a:r>
            <a:endParaRPr lang="en-US" sz="4000" b="0" strike="noStrike" spc="-1">
              <a:solidFill>
                <a:schemeClr val="dk1"/>
              </a:solidFill>
              <a:latin typeface="Arial"/>
            </a:endParaRPr>
          </a:p>
        </p:txBody>
      </p:sp>
      <p:sp>
        <p:nvSpPr>
          <p:cNvPr id="2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8"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9"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0"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1"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2"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3"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4"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85"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乳腺囊性增生</a:t>
            </a:r>
            <a:endParaRPr lang="en-US" sz="3600" b="0" strike="noStrike" spc="-1">
              <a:solidFill>
                <a:srgbClr val="000000"/>
              </a:solidFill>
              <a:latin typeface="Arial"/>
            </a:endParaRPr>
          </a:p>
        </p:txBody>
      </p:sp>
      <p:sp>
        <p:nvSpPr>
          <p:cNvPr id="28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乳腺囊性增生是一种常见的乳腺疾病，其病理变化主要表现为乳腺导管和腺体增生，形成囊性结构。这种病变一般良性，但在一些情况下可能会发生恶性变化，需要通过病理学诊断加以区分。</a:t>
            </a:r>
            <a:endParaRPr lang="en-US" sz="1800" b="0" strike="noStrike" spc="-1">
              <a:solidFill>
                <a:srgbClr val="000000"/>
              </a:solidFill>
              <a:latin typeface="Arial"/>
            </a:endParaRPr>
          </a:p>
        </p:txBody>
      </p:sp>
      <p:sp>
        <p:nvSpPr>
          <p:cNvPr id="2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90" name="Group 15"/>
          <p:cNvGrpSpPr/>
          <p:nvPr/>
        </p:nvGrpSpPr>
        <p:grpSpPr>
          <a:xfrm>
            <a:off x="431640" y="396000"/>
            <a:ext cx="514800" cy="439200"/>
            <a:chOff x="431640" y="396000"/>
            <a:chExt cx="514800" cy="439200"/>
          </a:xfrm>
        </p:grpSpPr>
        <p:sp>
          <p:nvSpPr>
            <p:cNvPr id="291"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2"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3"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4"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5"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6"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7"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8"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9"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0"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1"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2"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3"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4"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5"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6"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7"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8"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9"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0"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1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12" name="AutoShape 2"/>
          <p:cNvSpPr/>
          <p:nvPr/>
        </p:nvSpPr>
        <p:spPr>
          <a:xfrm>
            <a:off x="59292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3"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4"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5" name="AutoShape 5"/>
          <p:cNvSpPr/>
          <p:nvPr/>
        </p:nvSpPr>
        <p:spPr>
          <a:xfrm rot="18900000" flipH="1" flipV="1">
            <a:off x="527472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6" name="AutoShape 8"/>
          <p:cNvSpPr/>
          <p:nvPr/>
        </p:nvSpPr>
        <p:spPr>
          <a:xfrm>
            <a:off x="581832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17" name="AutoShape 9"/>
          <p:cNvSpPr/>
          <p:nvPr/>
        </p:nvSpPr>
        <p:spPr>
          <a:xfrm rot="18900000" flipH="1" flipV="1">
            <a:off x="149976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8" name="AutoShape 12"/>
          <p:cNvSpPr/>
          <p:nvPr/>
        </p:nvSpPr>
        <p:spPr>
          <a:xfrm>
            <a:off x="204336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19" name="AutoShape 13"/>
          <p:cNvSpPr/>
          <p:nvPr/>
        </p:nvSpPr>
        <p:spPr>
          <a:xfrm rot="18900000" flipH="1" flipV="1">
            <a:off x="904032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0" name="AutoShape 16"/>
          <p:cNvSpPr/>
          <p:nvPr/>
        </p:nvSpPr>
        <p:spPr>
          <a:xfrm>
            <a:off x="958392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21"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2"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3"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4"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5"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免疫组化标记</a:t>
            </a:r>
            <a:endParaRPr lang="en-US" sz="2000" b="0" strike="noStrike" spc="-1">
              <a:solidFill>
                <a:srgbClr val="000000"/>
              </a:solidFill>
              <a:latin typeface="Arial"/>
            </a:endParaRPr>
          </a:p>
        </p:txBody>
      </p:sp>
      <p:sp>
        <p:nvSpPr>
          <p:cNvPr id="326"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使用特定抗体</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检测蛋白表达</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辅助诊断类型</a:t>
            </a:r>
            <a:endParaRPr lang="en-US" sz="1600" b="0" strike="noStrike" spc="-1">
              <a:solidFill>
                <a:srgbClr val="000000"/>
              </a:solidFill>
              <a:latin typeface="Arial"/>
            </a:endParaRPr>
          </a:p>
        </p:txBody>
      </p:sp>
      <p:sp>
        <p:nvSpPr>
          <p:cNvPr id="32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8"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诊断困难与策略</a:t>
            </a:r>
            <a:endParaRPr lang="en-US" sz="2000" b="0" strike="noStrike" spc="-1">
              <a:solidFill>
                <a:srgbClr val="000000"/>
              </a:solidFill>
              <a:latin typeface="Arial"/>
            </a:endParaRPr>
          </a:p>
        </p:txBody>
      </p:sp>
      <p:sp>
        <p:nvSpPr>
          <p:cNvPr id="329"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综合临床资料</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多学科讨论</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定期复查确认</a:t>
            </a:r>
            <a:endParaRPr lang="en-US" sz="1600" b="0" strike="noStrike" spc="-1">
              <a:solidFill>
                <a:srgbClr val="000000"/>
              </a:solidFill>
              <a:latin typeface="Arial"/>
            </a:endParaRPr>
          </a:p>
        </p:txBody>
      </p:sp>
      <p:sp>
        <p:nvSpPr>
          <p:cNvPr id="330"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1"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乳腺囊性病变的病理学诊断</a:t>
            </a:r>
            <a:endParaRPr lang="en-US" sz="3000" b="0" strike="noStrike" spc="-1">
              <a:solidFill>
                <a:schemeClr val="dk1"/>
              </a:solidFill>
              <a:latin typeface="Arial"/>
            </a:endParaRPr>
          </a:p>
        </p:txBody>
      </p:sp>
      <p:sp>
        <p:nvSpPr>
          <p:cNvPr id="332"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3"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病理切片观察</a:t>
            </a:r>
            <a:endParaRPr lang="en-US" sz="2000" b="0" strike="noStrike" spc="-1">
              <a:solidFill>
                <a:srgbClr val="000000"/>
              </a:solidFill>
              <a:latin typeface="Arial"/>
            </a:endParaRPr>
          </a:p>
        </p:txBody>
      </p:sp>
      <p:sp>
        <p:nvSpPr>
          <p:cNvPr id="334"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观察组织形态</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查找异常细胞</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评估病灶范围</a:t>
            </a:r>
            <a:endParaRPr lang="en-US" sz="1600" b="0" strike="noStrike" spc="-1">
              <a:solidFill>
                <a:srgbClr val="000000"/>
              </a:solidFill>
              <a:latin typeface="Arial"/>
            </a:endParaRPr>
          </a:p>
        </p:txBody>
      </p:sp>
      <p:grpSp>
        <p:nvGrpSpPr>
          <p:cNvPr id="335" name="Group 15"/>
          <p:cNvGrpSpPr/>
          <p:nvPr/>
        </p:nvGrpSpPr>
        <p:grpSpPr>
          <a:xfrm>
            <a:off x="435960" y="378720"/>
            <a:ext cx="515160" cy="439560"/>
            <a:chOff x="435960" y="378720"/>
            <a:chExt cx="515160" cy="439560"/>
          </a:xfrm>
        </p:grpSpPr>
        <p:sp>
          <p:nvSpPr>
            <p:cNvPr id="336"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7"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8"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9"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0"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1"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2"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3"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4"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5"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6"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7"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8"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9"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0"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1"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2"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3"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4"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5"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56"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乳腺囊性病变的治疗策略</a:t>
            </a:r>
            <a:endParaRPr lang="en-US" sz="3000" b="0" strike="noStrike" spc="-1">
              <a:solidFill>
                <a:schemeClr val="dk1"/>
              </a:solidFill>
              <a:latin typeface="Arial"/>
            </a:endParaRPr>
          </a:p>
        </p:txBody>
      </p:sp>
      <p:sp>
        <p:nvSpPr>
          <p:cNvPr id="357"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针对乳腺囊性病变的治疗方案可以根据患者的具体情况选择外科手术切除、双腔引流术、化学治疗或内分泌治疗等不同方法。综合考虑病变性质、患者年龄和健康状况等因素，制定个性化的治疗计划。</a:t>
            </a:r>
            <a:endParaRPr lang="en-US" sz="1800" b="0" strike="noStrike" spc="-1">
              <a:solidFill>
                <a:srgbClr val="000000"/>
              </a:solidFill>
              <a:latin typeface="Arial"/>
            </a:endParaRPr>
          </a:p>
        </p:txBody>
      </p:sp>
      <p:grpSp>
        <p:nvGrpSpPr>
          <p:cNvPr id="358" name="Group 15"/>
          <p:cNvGrpSpPr/>
          <p:nvPr/>
        </p:nvGrpSpPr>
        <p:grpSpPr>
          <a:xfrm>
            <a:off x="435960" y="378720"/>
            <a:ext cx="515160" cy="439560"/>
            <a:chOff x="435960" y="378720"/>
            <a:chExt cx="515160" cy="439560"/>
          </a:xfrm>
        </p:grpSpPr>
        <p:sp>
          <p:nvSpPr>
            <p:cNvPr id="359"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0"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1"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2"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3"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4"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5"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6"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7"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8"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9"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0"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1"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2"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3"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4"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5"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6"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7"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8"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79"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0"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1"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2"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3"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4"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5"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86"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https://d.book118.com/537002142034006054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乳腺外科查房病理</vt:lpstr>
      <vt:lpstr>目录</vt:lpstr>
      <vt:lpstr>第1章 乳腺外科查房病理</vt:lpstr>
      <vt:lpstr> </vt:lpstr>
      <vt:lpstr>乳腺外科查房病理的常见疾病</vt:lpstr>
      <vt:lpstr>第2章 乳腺癌的病理特点</vt:lpstr>
      <vt:lpstr> </vt:lpstr>
      <vt:lpstr>乳腺癌病理分级及预后评估</vt:lpstr>
      <vt:lpstr>乳腺癌的分子病理学特征</vt:lpstr>
      <vt:lpstr>第三章 乳腺囊性病变的病理变化</vt:lpstr>
      <vt:lpstr> </vt:lpstr>
      <vt:lpstr>乳腺囊性病变的病理学诊断</vt:lpstr>
      <vt:lpstr>乳腺囊性病变的治疗策略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2024-09-28T10:18:58.470</cp:lastPrinted>
  <dcterms:created xsi:type="dcterms:W3CDTF">2024-09-28T02:18:58Z</dcterms:created>
  <dcterms:modified xsi:type="dcterms:W3CDTF">2024-09-28T02:19:00Z</dcterms:modified>
</cp:coreProperties>
</file>