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04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ABBC7-5750-47B1-979A-456962386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11393-53D0-4E41-A2B2-638C80232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D829A-E522-4975-9476-1F3BADF16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9CF53-A114-4A90-AAAC-31C8635D4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EE79C0-040C-41DE-ABF6-F14A8CE71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5BB943-8401-4E06-8983-52BF4885B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0AF09E-79CC-4CC3-8541-30FEBCAE3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F44FA-D327-4522-984F-852FA8E13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7E62D-26CC-4E53-8F5F-6139D5C02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1E925-E648-432A-BA4B-1A966018F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DA6AE-A44D-47B9-AC18-487A54F20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0411" r:id="rId2"/>
    <p:sldLayoutId id="2147500412" r:id="rId3"/>
    <p:sldLayoutId id="2147500413" r:id="rId4"/>
    <p:sldLayoutId id="2147500414" r:id="rId5"/>
    <p:sldLayoutId id="2147500415" r:id="rId6"/>
    <p:sldLayoutId id="2147500416" r:id="rId7"/>
    <p:sldLayoutId id="2147500417" r:id="rId8"/>
    <p:sldLayoutId id="2147500418" r:id="rId9"/>
    <p:sldLayoutId id="2147500419" r:id="rId10"/>
    <p:sldLayoutId id="214750042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14" Type="http://schemas.openxmlformats.org/officeDocument/2006/relationships/tags" Target="../tags/tag162.xml" /><Relationship Id="rId15" Type="http://schemas.openxmlformats.org/officeDocument/2006/relationships/tags" Target="../tags/tag163.xml" /><Relationship Id="rId16" Type="http://schemas.openxmlformats.org/officeDocument/2006/relationships/tags" Target="../tags/tag164.xml" /><Relationship Id="rId17" Type="http://schemas.openxmlformats.org/officeDocument/2006/relationships/tags" Target="../tags/tag165.xml" /><Relationship Id="rId18" Type="http://schemas.openxmlformats.org/officeDocument/2006/relationships/tags" Target="../tags/tag166.xml" /><Relationship Id="rId19" Type="http://schemas.openxmlformats.org/officeDocument/2006/relationships/tags" Target="../tags/tag167.xml" /><Relationship Id="rId2" Type="http://schemas.openxmlformats.org/officeDocument/2006/relationships/tags" Target="../tags/tag150.xml" /><Relationship Id="rId20" Type="http://schemas.openxmlformats.org/officeDocument/2006/relationships/tags" Target="../tags/tag168.xml" /><Relationship Id="rId21" Type="http://schemas.openxmlformats.org/officeDocument/2006/relationships/tags" Target="../tags/tag169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15" Type="http://schemas.openxmlformats.org/officeDocument/2006/relationships/tags" Target="../tags/tag224.xml" /><Relationship Id="rId16" Type="http://schemas.openxmlformats.org/officeDocument/2006/relationships/tags" Target="../tags/tag225.xml" /><Relationship Id="rId17" Type="http://schemas.openxmlformats.org/officeDocument/2006/relationships/tags" Target="../tags/tag226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0315520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教育教学工作中的学习与教学教师发展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01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02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教育教学工作中的学习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03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教育教学工作中的教学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04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教师发展的重要性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05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教师发展的实践策略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教育教学工作中的学习</a:t>
            </a:r>
            <a:endParaRPr lang="zh-CN" altLang="en-US"/>
          </a:p>
        </p:txBody>
      </p:sp>
      <p:sp>
        <p:nvSpPr>
          <p:cNvPr id="10488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学习的本质与特点</a:t>
            </a:r>
            <a:endParaRPr lang="zh-CN" altLang="en-US"/>
          </a:p>
        </p:txBody>
      </p:sp>
      <p:sp>
        <p:nvSpPr>
          <p:cNvPr id="1048966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学习的过程：确定学习目标、制定学习计划、实施学习活动、评估学习效果、调整学习策略。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76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学习的类型：认知学习、技能学习、情感学习、道德学习等。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学习的特点：主动性、积极性、创造性、实践性、反思性。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88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学习的本质：通过经验、实践和反思，获得知识和技能，提升个人能力。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学习的类型与方式</a:t>
            </a:r>
            <a:endParaRPr lang="zh-CN" altLang="en-US"/>
          </a:p>
        </p:txBody>
      </p:sp>
      <p:sp>
        <p:nvSpPr>
          <p:cNvPr id="1049028" name="矩形 38"/>
          <p:cNvSpPr/>
          <p:nvPr>
            <p:custDataLst>
              <p:tags r:id="rId2"/>
            </p:custDataLst>
          </p:nvPr>
        </p:nvSpPr>
        <p:spPr>
          <a:xfrm rot="204112">
            <a:off x="694800" y="1831510"/>
            <a:ext cx="3206758" cy="167451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39"/>
          <p:cNvSpPr/>
          <p:nvPr>
            <p:custDataLst>
              <p:tags r:id="rId3"/>
            </p:custDataLst>
          </p:nvPr>
        </p:nvSpPr>
        <p:spPr>
          <a:xfrm>
            <a:off x="698590" y="1832142"/>
            <a:ext cx="3206758" cy="167451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TextBox 2"/>
          <p:cNvSpPr txBox="1"/>
          <p:nvPr>
            <p:custDataLst>
              <p:tags r:id="rId4"/>
            </p:custDataLst>
          </p:nvPr>
        </p:nvSpPr>
        <p:spPr>
          <a:xfrm>
            <a:off x="884296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自主学习：学生主动参与学习过程，独立思考和解决问题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34" name="矩形 100"/>
          <p:cNvSpPr/>
          <p:nvPr>
            <p:custDataLst>
              <p:tags r:id="rId5"/>
            </p:custDataLst>
          </p:nvPr>
        </p:nvSpPr>
        <p:spPr>
          <a:xfrm rot="204112">
            <a:off x="4489770" y="1831510"/>
            <a:ext cx="3206758" cy="167451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101"/>
          <p:cNvSpPr/>
          <p:nvPr>
            <p:custDataLst>
              <p:tags r:id="rId6"/>
            </p:custDataLst>
          </p:nvPr>
        </p:nvSpPr>
        <p:spPr>
          <a:xfrm>
            <a:off x="4493560" y="1832142"/>
            <a:ext cx="3206758" cy="16745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TextBox 2"/>
          <p:cNvSpPr txBox="1"/>
          <p:nvPr>
            <p:custDataLst>
              <p:tags r:id="rId7"/>
            </p:custDataLst>
          </p:nvPr>
        </p:nvSpPr>
        <p:spPr>
          <a:xfrm>
            <a:off x="4679898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合作学习：学生之间相互合作，共同完成学习任务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0" name="矩形 122"/>
          <p:cNvSpPr/>
          <p:nvPr>
            <p:custDataLst>
              <p:tags r:id="rId8"/>
            </p:custDataLst>
          </p:nvPr>
        </p:nvSpPr>
        <p:spPr>
          <a:xfrm rot="204112">
            <a:off x="8284740" y="1831510"/>
            <a:ext cx="3206758" cy="167451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矩形 123"/>
          <p:cNvSpPr/>
          <p:nvPr>
            <p:custDataLst>
              <p:tags r:id="rId9"/>
            </p:custDataLst>
          </p:nvPr>
        </p:nvSpPr>
        <p:spPr>
          <a:xfrm>
            <a:off x="8288530" y="1832142"/>
            <a:ext cx="3206758" cy="16745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TextBox 2"/>
          <p:cNvSpPr txBox="1"/>
          <p:nvPr>
            <p:custDataLst>
              <p:tags r:id="rId10"/>
            </p:custDataLst>
          </p:nvPr>
        </p:nvSpPr>
        <p:spPr>
          <a:xfrm>
            <a:off x="8473604" y="1962894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探究学习：学生通过探究和实践，获取知识和技能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46" name="矩形 89"/>
          <p:cNvSpPr/>
          <p:nvPr>
            <p:custDataLst>
              <p:tags r:id="rId11"/>
            </p:custDataLst>
          </p:nvPr>
        </p:nvSpPr>
        <p:spPr>
          <a:xfrm rot="204112">
            <a:off x="694800" y="4035978"/>
            <a:ext cx="3206758" cy="167451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90"/>
          <p:cNvSpPr/>
          <p:nvPr>
            <p:custDataLst>
              <p:tags r:id="rId12"/>
            </p:custDataLst>
          </p:nvPr>
        </p:nvSpPr>
        <p:spPr>
          <a:xfrm>
            <a:off x="698590" y="4036610"/>
            <a:ext cx="3206758" cy="16745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TextBox 2"/>
          <p:cNvSpPr txBox="1"/>
          <p:nvPr>
            <p:custDataLst>
              <p:tags r:id="rId13"/>
            </p:custDataLst>
          </p:nvPr>
        </p:nvSpPr>
        <p:spPr>
          <a:xfrm>
            <a:off x="884296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体验学习：学生通过亲身体验，理解和掌握知识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2" name="矩形 111"/>
          <p:cNvSpPr/>
          <p:nvPr>
            <p:custDataLst>
              <p:tags r:id="rId14"/>
            </p:custDataLst>
          </p:nvPr>
        </p:nvSpPr>
        <p:spPr>
          <a:xfrm rot="204112">
            <a:off x="4489770" y="4035978"/>
            <a:ext cx="3206758" cy="1674512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矩形 112"/>
          <p:cNvSpPr/>
          <p:nvPr>
            <p:custDataLst>
              <p:tags r:id="rId15"/>
            </p:custDataLst>
          </p:nvPr>
        </p:nvSpPr>
        <p:spPr>
          <a:xfrm>
            <a:off x="4493560" y="4036610"/>
            <a:ext cx="3206758" cy="167451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56" name="TextBox 2"/>
          <p:cNvSpPr txBox="1"/>
          <p:nvPr>
            <p:custDataLst>
              <p:tags r:id="rId16"/>
            </p:custDataLst>
          </p:nvPr>
        </p:nvSpPr>
        <p:spPr>
          <a:xfrm>
            <a:off x="4679898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111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反思学习：学生通过反思自己的学习过程和结果，提高学习效果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058" name="矩形 8"/>
          <p:cNvSpPr/>
          <p:nvPr>
            <p:custDataLst>
              <p:tags r:id="rId17"/>
            </p:custDataLst>
          </p:nvPr>
        </p:nvSpPr>
        <p:spPr>
          <a:xfrm rot="204112">
            <a:off x="8284740" y="4035978"/>
            <a:ext cx="3206758" cy="1674512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9"/>
          <p:cNvSpPr/>
          <p:nvPr>
            <p:custDataLst>
              <p:tags r:id="rId18"/>
            </p:custDataLst>
          </p:nvPr>
        </p:nvSpPr>
        <p:spPr>
          <a:xfrm>
            <a:off x="8288530" y="4036610"/>
            <a:ext cx="3206758" cy="16745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062" name="TextBox 2"/>
          <p:cNvSpPr txBox="1"/>
          <p:nvPr>
            <p:custDataLst>
              <p:tags r:id="rId19"/>
            </p:custDataLst>
          </p:nvPr>
        </p:nvSpPr>
        <p:spPr>
          <a:xfrm>
            <a:off x="8474868" y="4167362"/>
            <a:ext cx="2848911" cy="1382546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创新学习：学生通过创新思维和方法，解决实际问题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学习动机与策略</a:t>
            </a:r>
            <a:endParaRPr lang="zh-CN" altLang="en-US"/>
          </a:p>
        </p:txBody>
      </p:sp>
      <p:sp>
        <p:nvSpPr>
          <p:cNvPr id="1049098" name="任意多边形 35"/>
          <p:cNvSpPr/>
          <p:nvPr>
            <p:custDataLst>
              <p:tags r:id="rId2"/>
            </p:custDataLst>
          </p:nvPr>
        </p:nvSpPr>
        <p:spPr>
          <a:xfrm>
            <a:off x="6948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0" name="任意多边形 39"/>
          <p:cNvSpPr/>
          <p:nvPr>
            <p:custDataLst>
              <p:tags r:id="rId3"/>
            </p:custDataLst>
          </p:nvPr>
        </p:nvSpPr>
        <p:spPr>
          <a:xfrm>
            <a:off x="7767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02" name="正文"/>
          <p:cNvSpPr txBox="1"/>
          <p:nvPr>
            <p:custDataLst>
              <p:tags r:id="rId5"/>
            </p:custDataLst>
          </p:nvPr>
        </p:nvSpPr>
        <p:spPr>
          <a:xfrm>
            <a:off x="23215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学习动机：激发学生的学习兴趣和积极性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04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06" name="任意多边形 45"/>
          <p:cNvSpPr/>
          <p:nvPr>
            <p:custDataLst>
              <p:tags r:id="rId7"/>
            </p:custDataLst>
          </p:nvPr>
        </p:nvSpPr>
        <p:spPr>
          <a:xfrm>
            <a:off x="6948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8" name="任意多边形 46"/>
          <p:cNvSpPr/>
          <p:nvPr>
            <p:custDataLst>
              <p:tags r:id="rId8"/>
            </p:custDataLst>
          </p:nvPr>
        </p:nvSpPr>
        <p:spPr>
          <a:xfrm>
            <a:off x="7767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0" name="正文"/>
          <p:cNvSpPr txBox="1"/>
          <p:nvPr>
            <p:custDataLst>
              <p:tags r:id="rId10"/>
            </p:custDataLst>
          </p:nvPr>
        </p:nvSpPr>
        <p:spPr>
          <a:xfrm>
            <a:off x="23215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学习策略：制定合理的学习计划和目标，采用有效的学习方法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12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14" name="任意多边形 51"/>
          <p:cNvSpPr/>
          <p:nvPr>
            <p:custDataLst>
              <p:tags r:id="rId12"/>
            </p:custDataLst>
          </p:nvPr>
        </p:nvSpPr>
        <p:spPr>
          <a:xfrm>
            <a:off x="6948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16" name="任意多边形 52"/>
          <p:cNvSpPr/>
          <p:nvPr>
            <p:custDataLst>
              <p:tags r:id="rId13"/>
            </p:custDataLst>
          </p:nvPr>
        </p:nvSpPr>
        <p:spPr>
          <a:xfrm>
            <a:off x="7767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8" name="正文"/>
          <p:cNvSpPr txBox="1"/>
          <p:nvPr>
            <p:custDataLst>
              <p:tags r:id="rId15"/>
            </p:custDataLst>
          </p:nvPr>
        </p:nvSpPr>
        <p:spPr>
          <a:xfrm>
            <a:off x="23215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学习资源：充分利用各种学习资源，如教材、网络、实践等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20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22" name="任意多边形 57"/>
          <p:cNvSpPr/>
          <p:nvPr>
            <p:custDataLst>
              <p:tags r:id="rId17"/>
            </p:custDataLst>
          </p:nvPr>
        </p:nvSpPr>
        <p:spPr>
          <a:xfrm>
            <a:off x="6948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24" name="任意多边形 58"/>
          <p:cNvSpPr/>
          <p:nvPr>
            <p:custDataLst>
              <p:tags r:id="rId18"/>
            </p:custDataLst>
          </p:nvPr>
        </p:nvSpPr>
        <p:spPr>
          <a:xfrm>
            <a:off x="7767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26" name="正文"/>
          <p:cNvSpPr txBox="1"/>
          <p:nvPr>
            <p:custDataLst>
              <p:tags r:id="rId20"/>
            </p:custDataLst>
          </p:nvPr>
        </p:nvSpPr>
        <p:spPr>
          <a:xfrm>
            <a:off x="23215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学习评价：对学生的学习情况进行评价和反馈，以促进学生的学习和发展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28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学习评估与反馈</a:t>
            </a:r>
            <a:endParaRPr lang="zh-CN" altLang="en-US"/>
          </a:p>
        </p:txBody>
      </p:sp>
      <p:sp>
        <p:nvSpPr>
          <p:cNvPr id="1049164" name="任意多边形 35"/>
          <p:cNvSpPr/>
          <p:nvPr>
            <p:custDataLst>
              <p:tags r:id="rId2"/>
            </p:custDataLst>
          </p:nvPr>
        </p:nvSpPr>
        <p:spPr>
          <a:xfrm>
            <a:off x="6948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66" name="任意多边形 39"/>
          <p:cNvSpPr/>
          <p:nvPr>
            <p:custDataLst>
              <p:tags r:id="rId3"/>
            </p:custDataLst>
          </p:nvPr>
        </p:nvSpPr>
        <p:spPr>
          <a:xfrm>
            <a:off x="7767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68" name="正文"/>
          <p:cNvSpPr txBox="1"/>
          <p:nvPr>
            <p:custDataLst>
              <p:tags r:id="rId5"/>
            </p:custDataLst>
          </p:nvPr>
        </p:nvSpPr>
        <p:spPr>
          <a:xfrm>
            <a:off x="23215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评估方法：观察、访谈、测试等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7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72" name="任意多边形 45"/>
          <p:cNvSpPr/>
          <p:nvPr>
            <p:custDataLst>
              <p:tags r:id="rId7"/>
            </p:custDataLst>
          </p:nvPr>
        </p:nvSpPr>
        <p:spPr>
          <a:xfrm>
            <a:off x="6948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4" name="任意多边形 46"/>
          <p:cNvSpPr/>
          <p:nvPr>
            <p:custDataLst>
              <p:tags r:id="rId8"/>
            </p:custDataLst>
          </p:nvPr>
        </p:nvSpPr>
        <p:spPr>
          <a:xfrm>
            <a:off x="7767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6" name="正文"/>
          <p:cNvSpPr txBox="1"/>
          <p:nvPr>
            <p:custDataLst>
              <p:tags r:id="rId10"/>
            </p:custDataLst>
          </p:nvPr>
        </p:nvSpPr>
        <p:spPr>
          <a:xfrm>
            <a:off x="23215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评估内容：学习态度、学习效果、学习方法等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7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80" name="任意多边形 51"/>
          <p:cNvSpPr/>
          <p:nvPr>
            <p:custDataLst>
              <p:tags r:id="rId12"/>
            </p:custDataLst>
          </p:nvPr>
        </p:nvSpPr>
        <p:spPr>
          <a:xfrm>
            <a:off x="6948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2" name="任意多边形 52"/>
          <p:cNvSpPr/>
          <p:nvPr>
            <p:custDataLst>
              <p:tags r:id="rId13"/>
            </p:custDataLst>
          </p:nvPr>
        </p:nvSpPr>
        <p:spPr>
          <a:xfrm>
            <a:off x="7767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4" name="正文"/>
          <p:cNvSpPr txBox="1"/>
          <p:nvPr>
            <p:custDataLst>
              <p:tags r:id="rId15"/>
            </p:custDataLst>
          </p:nvPr>
        </p:nvSpPr>
        <p:spPr>
          <a:xfrm>
            <a:off x="23215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反馈方式：口头、书面、电子等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8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88" name="任意多边形 57"/>
          <p:cNvSpPr/>
          <p:nvPr>
            <p:custDataLst>
              <p:tags r:id="rId17"/>
            </p:custDataLst>
          </p:nvPr>
        </p:nvSpPr>
        <p:spPr>
          <a:xfrm>
            <a:off x="6948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90" name="任意多边形 58"/>
          <p:cNvSpPr/>
          <p:nvPr>
            <p:custDataLst>
              <p:tags r:id="rId18"/>
            </p:custDataLst>
          </p:nvPr>
        </p:nvSpPr>
        <p:spPr>
          <a:xfrm>
            <a:off x="7767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2" name="正文"/>
          <p:cNvSpPr txBox="1"/>
          <p:nvPr>
            <p:custDataLst>
              <p:tags r:id="rId20"/>
            </p:custDataLst>
          </p:nvPr>
        </p:nvSpPr>
        <p:spPr>
          <a:xfrm>
            <a:off x="23215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反馈内容：学习进展、存在问题、改进建议等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9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教育教学工作中的教学</a:t>
            </a:r>
            <a:endParaRPr lang="zh-CN" altLang="en-US"/>
          </a:p>
        </p:txBody>
      </p:sp>
      <p:sp>
        <p:nvSpPr>
          <p:cNvPr id="10492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教学的理念与目标</a:t>
            </a:r>
            <a:endParaRPr lang="zh-CN" altLang="en-US"/>
          </a:p>
        </p:txBody>
      </p:sp>
      <p:sp>
        <p:nvSpPr>
          <p:cNvPr id="1049300" name="任意多边形 35"/>
          <p:cNvSpPr/>
          <p:nvPr>
            <p:custDataLst>
              <p:tags r:id="rId2"/>
            </p:custDataLst>
          </p:nvPr>
        </p:nvSpPr>
        <p:spPr>
          <a:xfrm>
            <a:off x="694800" y="1429374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02" name="任意多边形 39"/>
          <p:cNvSpPr/>
          <p:nvPr>
            <p:custDataLst>
              <p:tags r:id="rId3"/>
            </p:custDataLst>
          </p:nvPr>
        </p:nvSpPr>
        <p:spPr>
          <a:xfrm>
            <a:off x="776732" y="1518186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061999" y="1738338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04" name="正文"/>
          <p:cNvSpPr txBox="1"/>
          <p:nvPr>
            <p:custDataLst>
              <p:tags r:id="rId5"/>
            </p:custDataLst>
          </p:nvPr>
        </p:nvSpPr>
        <p:spPr>
          <a:xfrm>
            <a:off x="2321555" y="1503801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理念：以学生为中心，关注学生的全面发展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06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002514" y="1500048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08" name="任意多边形 45"/>
          <p:cNvSpPr/>
          <p:nvPr>
            <p:custDataLst>
              <p:tags r:id="rId7"/>
            </p:custDataLst>
          </p:nvPr>
        </p:nvSpPr>
        <p:spPr>
          <a:xfrm>
            <a:off x="694800" y="2647720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0" name="任意多边形 46"/>
          <p:cNvSpPr/>
          <p:nvPr>
            <p:custDataLst>
              <p:tags r:id="rId8"/>
            </p:custDataLst>
          </p:nvPr>
        </p:nvSpPr>
        <p:spPr>
          <a:xfrm>
            <a:off x="776732" y="2736532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061999" y="2956684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2" name="正文"/>
          <p:cNvSpPr txBox="1"/>
          <p:nvPr>
            <p:custDataLst>
              <p:tags r:id="rId10"/>
            </p:custDataLst>
          </p:nvPr>
        </p:nvSpPr>
        <p:spPr>
          <a:xfrm>
            <a:off x="2321555" y="2722147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目标：提高学生的综合素质，培养创新精神和实践能力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4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002514" y="2718394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16" name="任意多边形 51"/>
          <p:cNvSpPr/>
          <p:nvPr>
            <p:custDataLst>
              <p:tags r:id="rId12"/>
            </p:custDataLst>
          </p:nvPr>
        </p:nvSpPr>
        <p:spPr>
          <a:xfrm>
            <a:off x="694800" y="3866066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8" name="任意多边形 52"/>
          <p:cNvSpPr/>
          <p:nvPr>
            <p:custDataLst>
              <p:tags r:id="rId13"/>
            </p:custDataLst>
          </p:nvPr>
        </p:nvSpPr>
        <p:spPr>
          <a:xfrm>
            <a:off x="776732" y="3954878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061999" y="4175031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0" name="正文"/>
          <p:cNvSpPr txBox="1"/>
          <p:nvPr>
            <p:custDataLst>
              <p:tags r:id="rId15"/>
            </p:custDataLst>
          </p:nvPr>
        </p:nvSpPr>
        <p:spPr>
          <a:xfrm>
            <a:off x="2321555" y="3940493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方法：采用多样化的教学方法和手段，激发学生的学习兴趣和积极性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22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002514" y="3936740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24" name="任意多边形 57"/>
          <p:cNvSpPr/>
          <p:nvPr>
            <p:custDataLst>
              <p:tags r:id="rId17"/>
            </p:custDataLst>
          </p:nvPr>
        </p:nvSpPr>
        <p:spPr>
          <a:xfrm>
            <a:off x="694800" y="5084412"/>
            <a:ext cx="10800625" cy="1028214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6" name="任意多边形 58"/>
          <p:cNvSpPr/>
          <p:nvPr>
            <p:custDataLst>
              <p:tags r:id="rId18"/>
            </p:custDataLst>
          </p:nvPr>
        </p:nvSpPr>
        <p:spPr>
          <a:xfrm>
            <a:off x="776732" y="5173224"/>
            <a:ext cx="10637387" cy="851216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061999" y="5393377"/>
            <a:ext cx="0" cy="425295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8" name="正文"/>
          <p:cNvSpPr txBox="1"/>
          <p:nvPr>
            <p:custDataLst>
              <p:tags r:id="rId20"/>
            </p:custDataLst>
          </p:nvPr>
        </p:nvSpPr>
        <p:spPr>
          <a:xfrm>
            <a:off x="2321555" y="5158839"/>
            <a:ext cx="8871160" cy="865601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评价：注重过程评价，关注学生的学习态度和进步，而不是仅仅关注考试成绩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30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002514" y="5155086"/>
            <a:ext cx="886240" cy="886866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教学方法与技巧</a:t>
            </a:r>
            <a:endParaRPr lang="zh-CN" altLang="en-US"/>
          </a:p>
        </p:txBody>
      </p:sp>
      <p:sp>
        <p:nvSpPr>
          <p:cNvPr id="1049366" name="矩形 3"/>
          <p:cNvSpPr/>
          <p:nvPr>
            <p:custDataLst>
              <p:tags r:id="rId2"/>
            </p:custDataLst>
          </p:nvPr>
        </p:nvSpPr>
        <p:spPr>
          <a:xfrm>
            <a:off x="1053495" y="1708504"/>
            <a:ext cx="4842231" cy="12224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3"/>
          <p:cNvSpPr/>
          <p:nvPr>
            <p:custDataLst>
              <p:tags r:id="rId3"/>
            </p:custDataLst>
          </p:nvPr>
        </p:nvSpPr>
        <p:spPr>
          <a:xfrm>
            <a:off x="694800" y="1708504"/>
            <a:ext cx="174927" cy="12224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4"/>
          <p:cNvSpPr txBox="1"/>
          <p:nvPr>
            <p:custDataLst>
              <p:tags r:id="rId4"/>
            </p:custDataLst>
          </p:nvPr>
        </p:nvSpPr>
        <p:spPr>
          <a:xfrm>
            <a:off x="1238526" y="1813966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讲授法：通过讲解、示范等方式传授知识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39"/>
          <p:cNvSpPr/>
          <p:nvPr>
            <p:custDataLst>
              <p:tags r:id="rId5"/>
            </p:custDataLst>
          </p:nvPr>
        </p:nvSpPr>
        <p:spPr>
          <a:xfrm>
            <a:off x="1053495" y="3159703"/>
            <a:ext cx="4842231" cy="12224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5"/>
          <p:cNvSpPr/>
          <p:nvPr>
            <p:custDataLst>
              <p:tags r:id="rId6"/>
            </p:custDataLst>
          </p:nvPr>
        </p:nvSpPr>
        <p:spPr>
          <a:xfrm>
            <a:off x="694800" y="3159703"/>
            <a:ext cx="174927" cy="12224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41"/>
          <p:cNvSpPr txBox="1"/>
          <p:nvPr>
            <p:custDataLst>
              <p:tags r:id="rId7"/>
            </p:custDataLst>
          </p:nvPr>
        </p:nvSpPr>
        <p:spPr>
          <a:xfrm>
            <a:off x="1238526" y="3265164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讨论法：引导学生进行讨论，激发思考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12"/>
          <p:cNvSpPr/>
          <p:nvPr>
            <p:custDataLst>
              <p:tags r:id="rId8"/>
            </p:custDataLst>
          </p:nvPr>
        </p:nvSpPr>
        <p:spPr>
          <a:xfrm>
            <a:off x="1053495" y="4610902"/>
            <a:ext cx="4842231" cy="12224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7"/>
          <p:cNvSpPr/>
          <p:nvPr>
            <p:custDataLst>
              <p:tags r:id="rId9"/>
            </p:custDataLst>
          </p:nvPr>
        </p:nvSpPr>
        <p:spPr>
          <a:xfrm>
            <a:off x="694800" y="4610902"/>
            <a:ext cx="174927" cy="12224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19"/>
          <p:cNvSpPr txBox="1"/>
          <p:nvPr>
            <p:custDataLst>
              <p:tags r:id="rId10"/>
            </p:custDataLst>
          </p:nvPr>
        </p:nvSpPr>
        <p:spPr>
          <a:xfrm>
            <a:off x="1238526" y="4716363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探究式学习：鼓励学生自主探究，培养创新能力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49"/>
          <p:cNvSpPr/>
          <p:nvPr>
            <p:custDataLst>
              <p:tags r:id="rId11"/>
            </p:custDataLst>
          </p:nvPr>
        </p:nvSpPr>
        <p:spPr>
          <a:xfrm>
            <a:off x="6652419" y="1708504"/>
            <a:ext cx="4842231" cy="12224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26"/>
          <p:cNvSpPr/>
          <p:nvPr>
            <p:custDataLst>
              <p:tags r:id="rId12"/>
            </p:custDataLst>
          </p:nvPr>
        </p:nvSpPr>
        <p:spPr>
          <a:xfrm>
            <a:off x="6293724" y="1708504"/>
            <a:ext cx="174927" cy="12224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27"/>
          <p:cNvSpPr txBox="1"/>
          <p:nvPr>
            <p:custDataLst>
              <p:tags r:id="rId13"/>
            </p:custDataLst>
          </p:nvPr>
        </p:nvSpPr>
        <p:spPr>
          <a:xfrm>
            <a:off x="6837450" y="1813966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合作学习：组织学生进行小组合作，提高团队协作能力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64"/>
          <p:cNvSpPr/>
          <p:nvPr>
            <p:custDataLst>
              <p:tags r:id="rId14"/>
            </p:custDataLst>
          </p:nvPr>
        </p:nvSpPr>
        <p:spPr>
          <a:xfrm>
            <a:off x="6652419" y="3159703"/>
            <a:ext cx="4842231" cy="1222435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65"/>
          <p:cNvSpPr/>
          <p:nvPr>
            <p:custDataLst>
              <p:tags r:id="rId15"/>
            </p:custDataLst>
          </p:nvPr>
        </p:nvSpPr>
        <p:spPr>
          <a:xfrm>
            <a:off x="6293724" y="3159703"/>
            <a:ext cx="174927" cy="1222435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66"/>
          <p:cNvSpPr txBox="1"/>
          <p:nvPr>
            <p:custDataLst>
              <p:tags r:id="rId16"/>
            </p:custDataLst>
          </p:nvPr>
        </p:nvSpPr>
        <p:spPr>
          <a:xfrm>
            <a:off x="6837450" y="3265164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情境教学：创设真实情境，增强学习体验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67"/>
          <p:cNvSpPr/>
          <p:nvPr>
            <p:custDataLst>
              <p:tags r:id="rId17"/>
            </p:custDataLst>
          </p:nvPr>
        </p:nvSpPr>
        <p:spPr>
          <a:xfrm>
            <a:off x="6652419" y="4610902"/>
            <a:ext cx="4842231" cy="1222435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68"/>
          <p:cNvSpPr/>
          <p:nvPr>
            <p:custDataLst>
              <p:tags r:id="rId18"/>
            </p:custDataLst>
          </p:nvPr>
        </p:nvSpPr>
        <p:spPr>
          <a:xfrm>
            <a:off x="6293724" y="4610902"/>
            <a:ext cx="174927" cy="1222435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69"/>
          <p:cNvSpPr txBox="1"/>
          <p:nvPr>
            <p:custDataLst>
              <p:tags r:id="rId19"/>
            </p:custDataLst>
          </p:nvPr>
        </p:nvSpPr>
        <p:spPr>
          <a:xfrm>
            <a:off x="6837450" y="4716363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反馈与评价：及时给予学生反馈，促进学习效果提升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教学评估与改进</a:t>
            </a:r>
            <a:endParaRPr lang="zh-CN" altLang="en-US"/>
          </a:p>
        </p:txBody>
      </p:sp>
      <p:sp>
        <p:nvSpPr>
          <p:cNvPr id="1049436" name="圆角矩形 5"/>
          <p:cNvSpPr/>
          <p:nvPr>
            <p:custDataLst>
              <p:tags r:id="rId2"/>
            </p:custDataLst>
          </p:nvPr>
        </p:nvSpPr>
        <p:spPr>
          <a:xfrm>
            <a:off x="717929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圆角矩形 3"/>
          <p:cNvSpPr/>
          <p:nvPr>
            <p:custDataLst>
              <p:tags r:id="rId3"/>
            </p:custDataLst>
          </p:nvPr>
        </p:nvSpPr>
        <p:spPr>
          <a:xfrm>
            <a:off x="694800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文本框 5"/>
          <p:cNvSpPr txBox="1"/>
          <p:nvPr>
            <p:custDataLst>
              <p:tags r:id="rId4"/>
            </p:custDataLst>
          </p:nvPr>
        </p:nvSpPr>
        <p:spPr>
          <a:xfrm>
            <a:off x="868580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评估目的：提高教学质量，促进教师发展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圆角矩形 16"/>
          <p:cNvSpPr/>
          <p:nvPr>
            <p:custDataLst>
              <p:tags r:id="rId5"/>
            </p:custDataLst>
          </p:nvPr>
        </p:nvSpPr>
        <p:spPr>
          <a:xfrm>
            <a:off x="874831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44" name="圆角矩形 12"/>
          <p:cNvSpPr/>
          <p:nvPr>
            <p:custDataLst>
              <p:tags r:id="rId6"/>
            </p:custDataLst>
          </p:nvPr>
        </p:nvSpPr>
        <p:spPr>
          <a:xfrm>
            <a:off x="3474032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圆角矩形 13"/>
          <p:cNvSpPr/>
          <p:nvPr>
            <p:custDataLst>
              <p:tags r:id="rId7"/>
            </p:custDataLst>
          </p:nvPr>
        </p:nvSpPr>
        <p:spPr>
          <a:xfrm>
            <a:off x="3445277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圆角矩形 15"/>
          <p:cNvSpPr/>
          <p:nvPr>
            <p:custDataLst>
              <p:tags r:id="rId8"/>
            </p:custDataLst>
          </p:nvPr>
        </p:nvSpPr>
        <p:spPr>
          <a:xfrm>
            <a:off x="3674692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50" name="文本框 10"/>
          <p:cNvSpPr txBox="1"/>
          <p:nvPr>
            <p:custDataLst>
              <p:tags r:id="rId9"/>
            </p:custDataLst>
          </p:nvPr>
        </p:nvSpPr>
        <p:spPr>
          <a:xfrm>
            <a:off x="3620308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评估内容：教学目标、教学方法、教学效果等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5"/>
          <p:cNvSpPr/>
          <p:nvPr>
            <p:custDataLst>
              <p:tags r:id="rId10"/>
            </p:custDataLst>
          </p:nvPr>
        </p:nvSpPr>
        <p:spPr>
          <a:xfrm>
            <a:off x="6224510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圆角矩形 3"/>
          <p:cNvSpPr/>
          <p:nvPr>
            <p:custDataLst>
              <p:tags r:id="rId11"/>
            </p:custDataLst>
          </p:nvPr>
        </p:nvSpPr>
        <p:spPr>
          <a:xfrm>
            <a:off x="6201381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文本框 23"/>
          <p:cNvSpPr txBox="1"/>
          <p:nvPr>
            <p:custDataLst>
              <p:tags r:id="rId12"/>
            </p:custDataLst>
          </p:nvPr>
        </p:nvSpPr>
        <p:spPr>
          <a:xfrm>
            <a:off x="6375161" y="1809097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评估方法：观察、访谈、问卷调查、考试等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圆角矩形 16"/>
          <p:cNvSpPr/>
          <p:nvPr>
            <p:custDataLst>
              <p:tags r:id="rId13"/>
            </p:custDataLst>
          </p:nvPr>
        </p:nvSpPr>
        <p:spPr>
          <a:xfrm>
            <a:off x="6381412" y="5020904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60" name="圆角矩形 12"/>
          <p:cNvSpPr/>
          <p:nvPr>
            <p:custDataLst>
              <p:tags r:id="rId14"/>
            </p:custDataLst>
          </p:nvPr>
        </p:nvSpPr>
        <p:spPr>
          <a:xfrm>
            <a:off x="8980613" y="1486541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圆角矩形 13"/>
          <p:cNvSpPr/>
          <p:nvPr>
            <p:custDataLst>
              <p:tags r:id="rId15"/>
            </p:custDataLst>
          </p:nvPr>
        </p:nvSpPr>
        <p:spPr>
          <a:xfrm>
            <a:off x="8951858" y="1440908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圆角矩形 15"/>
          <p:cNvSpPr/>
          <p:nvPr>
            <p:custDataLst>
              <p:tags r:id="rId16"/>
            </p:custDataLst>
          </p:nvPr>
        </p:nvSpPr>
        <p:spPr>
          <a:xfrm>
            <a:off x="9181273" y="5025905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466" name="文本框 32"/>
          <p:cNvSpPr txBox="1"/>
          <p:nvPr>
            <p:custDataLst>
              <p:tags r:id="rId17"/>
            </p:custDataLst>
          </p:nvPr>
        </p:nvSpPr>
        <p:spPr>
          <a:xfrm>
            <a:off x="9126889" y="1814098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改进措施：根据评估结果，调整教学策略，改进教学方法，提高教学效果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https://d.book118.com/537003155201006035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2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微软雅黑</vt:lpstr>
      <vt:lpstr>Calibri Light</vt:lpstr>
      <vt:lpstr>+中文正文</vt:lpstr>
      <vt:lpstr>Office Theme</vt:lpstr>
      <vt:lpstr>教育教学工作中的学习与教学教师发展</vt:lpstr>
      <vt:lpstr>目录</vt:lpstr>
      <vt:lpstr>单击此处添加章节标题</vt:lpstr>
      <vt:lpstr>教育教学工作中的学习</vt:lpstr>
      <vt:lpstr>PowerPoint Presentation</vt:lpstr>
      <vt:lpstr>学习的本质与特点</vt:lpstr>
      <vt:lpstr>学习的类型与方式</vt:lpstr>
      <vt:lpstr>学习动机与策略</vt:lpstr>
      <vt:lpstr>学习评估与反馈</vt:lpstr>
      <vt:lpstr>教育教学工作中的教学</vt:lpstr>
      <vt:lpstr>PowerPoint Presentation</vt:lpstr>
      <vt:lpstr>教学的理念与目标</vt:lpstr>
      <vt:lpstr>教学方法与技巧</vt:lpstr>
      <vt:lpstr>教学评估与改进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2024-09-10T16:08:16.500</cp:lastPrinted>
  <dcterms:created xsi:type="dcterms:W3CDTF">2024-09-10T08:08:16Z</dcterms:created>
  <dcterms:modified xsi:type="dcterms:W3CDTF">2024-09-10T08:08:18Z</dcterms:modified>
</cp:coreProperties>
</file>