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QPQQJS+DPAIMG+ArialMT"/>
      <p:regular r:id="rId18"/>
    </p:embeddedFont>
    <p:embeddedFont>
      <p:font typeface="HIGASJ+MS-UIGothic"/>
      <p:regular r:id="rId19"/>
    </p:embeddedFont>
    <p:embeddedFont>
      <p:font typeface="UPIAPO+KHMUWE+MicrosoftYaHei-Bold"/>
      <p:regular r:id="rId20"/>
    </p:embeddedFont>
    <p:embeddedFont>
      <p:font typeface="KAPONK+KOKQQL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272FC-62DF-4B6C-AA77-2B4A59723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D4CFD9-748C-4F19-A671-F04CFE027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1C574D-1C79-4AC3-8C51-54E3DC653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9F4B9B-C41B-4BB9-A2C7-568CFA810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B22586-7F7B-47EA-8C0F-4344EA87C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563DA5-4A31-4CAC-A65C-B71654D78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72CD73-6505-4E38-93A9-C17E71E9C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003B1C-7A87-4520-9CFC-EDB32011C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0197C9-E4CC-4D18-AED6-701C1F05B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4DB847-95C8-4F9A-A990-3FD7633EA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1E17B-210E-4E85-9960-672CD9377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0606601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QPQQJS+DPAIMG+ArialMT"/>
                <a:cs typeface="QPQQJS+DPAIMG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防雷系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4456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QPQQJS+DPAIMG+ArialMT"/>
                <a:cs typeface="QPQQJS+DPAIMG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接地系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9859" y="2493200"/>
            <a:ext cx="3738822" cy="24297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QPQQJS+DPAIMG+ArialMT"/>
                <a:cs typeface="QPQQJS+DPAIMG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防雷与接地的一般原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则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QPQQJS+DPAIMG+ArialMT"/>
                <a:cs typeface="QPQQJS+DPAIMG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防雷与接地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设计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要点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QPQQJS+DPAIMG+ArialMT"/>
                <a:cs typeface="QPQQJS+DPAIMG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防雷与接地工程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践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QPQQJS+DPAIMG+ArialMT"/>
                <a:cs typeface="QPQQJS+DPAIMG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HIGASJ+MS-UIGothic"/>
                <a:cs typeface="HIGASJ+MS-UIGothic"/>
              </a:rPr>
              <a:t>案例分析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FF960E"/>
                </a:solidFill>
                <a:latin typeface="HIGASJ+MS-UIGothic"/>
                <a:cs typeface="HIGASJ+MS-UIGothic"/>
              </a:rPr>
              <a:t>目</a:t>
            </a:r>
            <a:r>
              <a:rPr sz="9200">
                <a:solidFill>
                  <a:srgbClr val="FF960E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UPIAPO+KHMUWE+MicrosoftYaHei-Bold"/>
                <a:cs typeface="UPIAPO+KHMUWE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雷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的形成与危害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960E"/>
                </a:solidFill>
                <a:latin typeface="HIGASJ+MS-UIGothic"/>
                <a:cs typeface="HIGASJ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防雷系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的基本构成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70215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防雷系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由接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闪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器、引下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、接地装置等部分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成，各部分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同工作以减少雷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建筑物和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HIGASJ+MS-UIGothic"/>
                <a:cs typeface="HIGASJ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36043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闪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器是防雷系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的第一道防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，用于直接承受雷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并引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导电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流至引下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；引下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线负责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流从接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闪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传导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至接地装置；接地装置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则负责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流引入大地，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流的分散和消散。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防雷系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的分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810406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根据保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护对</a:t>
            </a: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象的不同，防雷系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可分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建筑物防雷、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防雷和信息系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防雷等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HIGASJ+MS-UIGothic"/>
                <a:cs typeface="HIGASJ+MS-UIGothic"/>
              </a:rPr>
              <a:t>型。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960E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FF960E"/>
                </a:solidFill>
                <a:latin typeface="HIGASJ+MS-UIGothic"/>
                <a:cs typeface="HIGASJ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551541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建筑物防雷主要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建筑物本身，目的是防止建筑物受到雷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的直接和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接影响；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防雷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是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建筑物内的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子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和其它敏感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，旨在减小雷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电对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其造成的影响；信息系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防雷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重点保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通信、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算机等信息系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受雷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干</a:t>
            </a:r>
            <a:r>
              <a:rPr sz="1500">
                <a:solidFill>
                  <a:srgbClr val="864C00"/>
                </a:solidFill>
                <a:latin typeface="SimSun"/>
                <a:cs typeface="SimSun"/>
              </a:rPr>
              <a:t>扰</a:t>
            </a:r>
            <a:r>
              <a:rPr sz="1500">
                <a:solidFill>
                  <a:srgbClr val="864C00"/>
                </a:solidFill>
                <a:latin typeface="HIGASJ+MS-UIGothic"/>
                <a:cs typeface="HIGAS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UPIAPO+KHMUWE+MicrosoftYaHei-Bold"/>
                <a:cs typeface="UPIAPO+KHMUWE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接地的概念与作用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接地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作用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接地系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组</a:t>
            </a: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PIAPO+KHMUWE+MicrosoftYaHei-Bold"/>
                <a:cs typeface="UPIAPO+KHMUWE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PIAPO+KHMUWE+MicrosoftYaHei-Bold"/>
                <a:cs typeface="UPIAPO+KHMUWE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PIAPO+KHMUWE+MicrosoftYaHei-Bold"/>
                <a:cs typeface="UPIAPO+KHMUW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HIGASJ+MS-UIGothic"/>
                <a:cs typeface="HIGASJ+MS-UIGothic"/>
              </a:rPr>
              <a:t>接地体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HIGASJ+MS-UIGothic"/>
                <a:cs typeface="HIGASJ+MS-UIGothic"/>
              </a:rPr>
              <a:t>接地</a:t>
            </a:r>
            <a:r>
              <a:rPr sz="2000">
                <a:solidFill>
                  <a:srgbClr val="FF960E"/>
                </a:solidFill>
                <a:latin typeface="SimSun"/>
                <a:cs typeface="SimSun"/>
              </a:rPr>
              <a:t>线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HIGASJ+MS-UIGothic"/>
                <a:cs typeface="HIGASJ+MS-UIGothic"/>
              </a:rPr>
              <a:t>接地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000">
                <a:solidFill>
                  <a:srgbClr val="FF960E"/>
                </a:solidFill>
                <a:latin typeface="HIGASJ+MS-UIGothic"/>
                <a:cs typeface="HIGASJ+MS-UIGothic"/>
              </a:rPr>
              <a:t>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接地方式的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HIGASJ+MS-UIGothic"/>
                <a:cs typeface="HIGASJ+MS-UIGothic"/>
              </a:rPr>
              <a:t>独立接地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联</a:t>
            </a:r>
            <a:r>
              <a:rPr sz="2000" spc="25">
                <a:solidFill>
                  <a:srgbClr val="FFFFFF"/>
                </a:solidFill>
                <a:latin typeface="HIGASJ+MS-UIGothic"/>
                <a:cs typeface="HIGASJ+MS-UIGothic"/>
              </a:rPr>
              <a:t>合接地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10119" y="372036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HIGASJ+MS-UIGothic"/>
                <a:cs typeface="HIGASJ+MS-UIGothic"/>
              </a:rPr>
              <a:t>浮地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27869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HIGASJ+MS-UIGothic"/>
                <a:cs typeface="HIGASJ+MS-UIGothic"/>
              </a:rPr>
              <a:t>其他接地方式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每个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或系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独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置接地体，适用于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模的接地系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63315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将多个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或系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共用同一接地体，适用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大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模的接地系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与大地隔离，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适用于需要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绝缘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要</a:t>
            </a:r>
          </a:p>
          <a:p>
            <a:pPr marL="571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求的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合。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如消弧接地、防雷接地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等，适用于特定需求的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HIGASJ+MS-UIGothic"/>
                <a:cs typeface="HIGASJ+MS-UIGothic"/>
              </a:rPr>
              <a:t>合。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UPIAPO+KHMUWE+MicrosoftYaHei-Bold"/>
                <a:cs typeface="UPIAPO+KHMUWE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防雷的原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PONK+KOKQQL+MicrosoftYaHei"/>
                <a:cs typeface="KAPONK+KOKQQL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PONK+KOKQQL+MicrosoftYaHei"/>
                <a:cs typeface="KAPONK+KOKQQL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PONK+KOKQQL+MicrosoftYaHei"/>
                <a:cs typeface="KAPONK+KOKQQL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PONK+KOKQQL+MicrosoftYaHei"/>
                <a:cs typeface="KAPONK+KOKQQL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防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为</a:t>
            </a:r>
            <a:r>
              <a:rPr sz="1550">
                <a:solidFill>
                  <a:srgbClr val="FF960E"/>
                </a:solidFill>
                <a:latin typeface="HIGASJ+MS-UIGothic"/>
                <a:cs typeface="HIGASJ+MS-UIGothic"/>
              </a:rPr>
              <a:t>主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全面覆盖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科学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选</a:t>
            </a:r>
            <a:r>
              <a:rPr sz="1550">
                <a:solidFill>
                  <a:srgbClr val="FF960E"/>
                </a:solidFill>
                <a:latin typeface="HIGASJ+MS-UIGothic"/>
                <a:cs typeface="HIGASJ+MS-UIGothic"/>
              </a:rPr>
              <a:t>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34830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定期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检测</a:t>
            </a: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与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维护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HIGASJ+MS-UIGothic"/>
                <a:cs typeface="HIGASJ+MS-UIGothic"/>
              </a:rPr>
              <a:t>接地的原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安全可靠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易于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维护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284655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IGASJ+MS-UIGothic"/>
                <a:cs typeface="HIGASJ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经济</a:t>
            </a: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合理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HIGASJ+MS-UIGothic"/>
                <a:cs typeface="HIGASJ+MS-UIGothic"/>
              </a:rPr>
              <a:t>适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应环</a:t>
            </a:r>
            <a:r>
              <a:rPr sz="1550">
                <a:solidFill>
                  <a:srgbClr val="FF960E"/>
                </a:solidFill>
                <a:latin typeface="HIGASJ+MS-UIGothic"/>
                <a:cs typeface="HIGASJ+MS-UIGothic"/>
              </a:rPr>
              <a:t>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https://d.book118.com/537006066011006041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QPQQJS+DPAIMG+ArialMT</vt:lpstr>
      <vt:lpstr>Times New Roman</vt:lpstr>
      <vt:lpstr>HIGASJ+MS-UIGothic</vt:lpstr>
      <vt:lpstr>SimSun</vt:lpstr>
      <vt:lpstr>UPIAPO+KHMUWE+MicrosoftYaHei-Bold</vt:lpstr>
      <vt:lpstr>KAPONK+KOKQQL+MicrosoftYaHei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2024-09-13T17:35:49.295</cp:lastPrinted>
  <dcterms:created xsi:type="dcterms:W3CDTF">2024-09-13T09:35:49Z</dcterms:created>
  <dcterms:modified xsi:type="dcterms:W3CDTF">2024-09-13T09:35:50Z</dcterms:modified>
</cp:coreProperties>
</file>