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7568184" cy="10704576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E162B-9437-4C71-AC7F-E834E157C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98C2-0BA2-4EE0-AA31-C6C871EF2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5CB61-E74B-494D-896A-08036742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36055-1C21-4413-9019-9404B465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3B89E-C14A-4870-8B20-36E686376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7DD621-6822-4F63-8001-790FFE83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70889-621E-4043-8115-39C7FDC5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3480A-5288-4895-A844-F5036725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A0646-BC91-42FA-95ED-A6E45AE2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9FB28-EDAE-4AF2-B054-26C28913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8291D-CEBF-4ADB-A74F-18EA74A71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003300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5743256"/>
            <a:ext cx="6663690" cy="41910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120" y="368300"/>
            <a:ext cx="6663690" cy="4054791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441620" y="5092329"/>
            <a:ext cx="6567805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89"/>
              </a:lnSpc>
            </a:pPr>
            <a:endParaRPr lang="Arial" altLang="Arial" sz="100"/>
          </a:p>
          <a:p>
            <a:pPr marL="12700" indent="5080" algn="l" rtl="0" eaLnBrk="0">
              <a:lnSpc>
                <a:spcPct val="122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2、各种关键技术的不断积累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和突破，为人工智能的发展添砖加瓦，最终促成了大语言模型的巨大成功</a:t>
            </a:r>
            <a:r>
              <a:rPr sz="1100" b="1" kern="0" spc="-1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领域的蓬勃兴起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1499871"/>
            <a:ext cx="6663690" cy="404431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46249" y="6872780"/>
            <a:ext cx="6298179" cy="3658553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441326" y="6213131"/>
            <a:ext cx="6586219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55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4、国内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大模型的陆续公布，除互联网企业之外，华为、小米、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OPPO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等手机品牌逐步布局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大模型</a:t>
            </a:r>
            <a:endParaRPr lang="Microsoft YaHei" altLang="Microsoft YaHei" sz="1100"/>
          </a:p>
          <a:p>
            <a:pPr marL="12700" algn="l" rtl="0" eaLnBrk="0">
              <a:lnSpc>
                <a:spcPts val="1977"/>
              </a:lnSpc>
            </a:pP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  <a:endParaRPr lang="Microsoft YaHei" altLang="Microsoft YaHei" sz="1100"/>
          </a:p>
        </p:txBody>
      </p:sp>
      <p:sp>
        <p:nvSpPr>
          <p:cNvPr id="14" name="textbox 14"/>
          <p:cNvSpPr/>
          <p:nvPr/>
        </p:nvSpPr>
        <p:spPr>
          <a:xfrm>
            <a:off x="447194" y="848504"/>
            <a:ext cx="6574790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81"/>
              </a:lnSpc>
            </a:pPr>
            <a:endParaRPr lang="Arial" altLang="Arial" sz="100"/>
          </a:p>
          <a:p>
            <a:pPr marL="15875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3、国家政策的推动下，我国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蓬勃发展，人工智能或成为我国在国际市场实现高新技术弯道超车</a:t>
            </a:r>
            <a:endParaRPr lang="Microsoft YaHei" altLang="Microsoft YaHei" sz="1100"/>
          </a:p>
          <a:p>
            <a:pPr marL="12700" algn="l" rtl="0" eaLnBrk="0">
              <a:lnSpc>
                <a:spcPts val="1977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的重要拐点；集中于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领域的投融资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受到关注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368300"/>
            <a:ext cx="6663690" cy="4065268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120" y="5753734"/>
            <a:ext cx="6663690" cy="4044314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440300" y="5101926"/>
            <a:ext cx="6435090" cy="423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31"/>
              </a:lnSpc>
            </a:pPr>
            <a:endParaRPr lang="Arial" altLang="Arial" sz="100"/>
          </a:p>
          <a:p>
            <a:pPr marL="24129" algn="l" rtl="0" eaLnBrk="0">
              <a:lnSpc>
                <a:spcPct val="88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产品形态向内容生成、知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识洞察、智能助手以及数字代理等方向演进，本篇报告后续将着重在</a:t>
            </a:r>
            <a:endParaRPr lang="Microsoft YaHei" altLang="Microsoft YaHei" sz="1100"/>
          </a:p>
          <a:p>
            <a:pPr marL="12700" algn="l" rtl="0" eaLnBrk="0">
              <a:lnSpc>
                <a:spcPts val="1977"/>
              </a:lnSpc>
            </a:pP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产品领域进行进一步的延展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808359"/>
            <a:ext cx="6663690" cy="4400549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441473" y="5877855"/>
            <a:ext cx="661860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10"/>
              </a:lnSpc>
            </a:pPr>
            <a:endParaRPr lang="Arial" altLang="Arial" sz="100"/>
          </a:p>
          <a:p>
            <a:pPr marL="17145" algn="l" rtl="0" eaLnBrk="0">
              <a:lnSpc>
                <a:spcPct val="89000"/>
              </a:lnSpc>
            </a:pP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7、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体系主要分为三层，底层算力和中间层（模型、框架）的进一步成熟，刺</a:t>
            </a:r>
            <a:r>
              <a:rPr sz="1100" b="1" kern="0" spc="3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激应用层持续发展，</a:t>
            </a:r>
            <a:endParaRPr lang="Microsoft YaHei" altLang="Microsoft YaHei" sz="1100"/>
          </a:p>
          <a:p>
            <a:pPr marL="12700" algn="l" rtl="0" eaLnBrk="0">
              <a:lnSpc>
                <a:spcPts val="1940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不断拓宽行业边界</a:t>
            </a:r>
            <a:endParaRPr lang="Microsoft YaHei" altLang="Microsoft YaHei" sz="1100"/>
          </a:p>
        </p:txBody>
      </p:sp>
      <p:sp>
        <p:nvSpPr>
          <p:cNvPr id="26" name="textbox 26"/>
          <p:cNvSpPr/>
          <p:nvPr/>
        </p:nvSpPr>
        <p:spPr>
          <a:xfrm>
            <a:off x="447341" y="409040"/>
            <a:ext cx="5172075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6、现阶段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已初步实现多模态（文本、图片、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音频、视频）之间的相互转换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5460361"/>
            <a:ext cx="6663690" cy="4264342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120" y="368300"/>
            <a:ext cx="6663690" cy="4023359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445580" y="5060895"/>
            <a:ext cx="5320665" cy="184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7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8、国内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市场逐渐发力大模型市场，聚焦于通用大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模型和行业大模型共同发展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1248412"/>
            <a:ext cx="6663690" cy="4180522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444616" y="401704"/>
            <a:ext cx="5307329" cy="618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4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1300" b="1" kern="0" spc="2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13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300" b="1" kern="0" spc="2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多模态应用涉及</a:t>
            </a:r>
            <a:r>
              <a:rPr sz="13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</a:t>
            </a:r>
            <a:r>
              <a:rPr sz="1300" b="1" kern="0" spc="2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和移动端，头部</a:t>
            </a:r>
            <a:r>
              <a:rPr sz="13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300" b="1" kern="0" spc="2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拥有超5千万活跃用户</a:t>
            </a:r>
            <a:endParaRPr lang="Microsoft YaHei" altLang="Microsoft YaHei" sz="1300"/>
          </a:p>
          <a:p>
            <a:pPr marL="20954" algn="l" rtl="0" eaLnBrk="0">
              <a:lnSpc>
                <a:spcPts val="3356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1、开发者在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、移动端陆续以独立和嵌入的形式，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产品在各领域布局</a:t>
            </a:r>
            <a:endParaRPr lang="Microsoft YaHei" altLang="Microsoft YaHei" sz="1100"/>
          </a:p>
        </p:txBody>
      </p:sp>
      <p:sp>
        <p:nvSpPr>
          <p:cNvPr id="38" name="textbox 38"/>
          <p:cNvSpPr/>
          <p:nvPr/>
        </p:nvSpPr>
        <p:spPr>
          <a:xfrm>
            <a:off x="441620" y="6098319"/>
            <a:ext cx="6555105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82"/>
              </a:lnSpc>
            </a:pPr>
            <a:endParaRPr lang="Arial" altLang="Arial" sz="100"/>
          </a:p>
          <a:p>
            <a:pPr marL="17779" algn="l" rtl="0" eaLnBrk="0">
              <a:lnSpc>
                <a:spcPct val="86000"/>
              </a:lnSpc>
            </a:pP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2、信息生成：围绕工作场景，用户可借助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生成所需的文本、图</a:t>
            </a:r>
            <a:r>
              <a:rPr sz="1100" b="1" kern="0" spc="3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片等内容信息，也可生成办公文档、</a:t>
            </a:r>
            <a:endParaRPr lang="Microsoft YaHei" altLang="Microsoft YaHei" sz="1100"/>
          </a:p>
          <a:p>
            <a:pPr marL="12700" algn="l" rtl="0" eaLnBrk="0">
              <a:lnSpc>
                <a:spcPts val="1982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辅助计算，缩短工作时长，提高效率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5910899"/>
            <a:ext cx="6663690" cy="4232909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120" y="368302"/>
            <a:ext cx="6663690" cy="4222431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441180" y="5259532"/>
            <a:ext cx="6645275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9"/>
              </a:lnSpc>
            </a:pPr>
            <a:endParaRPr lang="Arial" altLang="Arial" sz="100"/>
          </a:p>
          <a:p>
            <a:pPr marL="22225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3、内容总结：借助浏览器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插件总结文字、视频等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内容，提升阅读效率，聚焦核心信息，并以标签</a:t>
            </a:r>
            <a:endParaRPr lang="Microsoft YaHei" altLang="Microsoft YaHei" sz="1100"/>
          </a:p>
          <a:p>
            <a:pPr marL="12700" algn="l" rtl="0" eaLnBrk="0">
              <a:lnSpc>
                <a:spcPts val="1974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形式提炼，助力工作提效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2191388"/>
            <a:ext cx="6663690" cy="4201476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441180" y="848357"/>
            <a:ext cx="6604634" cy="1114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100" b="1" kern="0" spc="7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4、从市场表现来看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，用户对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报以极大热情，独立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的需求持续增长，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 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去重用户规</a:t>
            </a:r>
            <a:endParaRPr lang="Microsoft YaHei" altLang="Microsoft YaHei" sz="1100"/>
          </a:p>
          <a:p>
            <a:pPr marL="12700" algn="l" rtl="0" eaLnBrk="0">
              <a:lnSpc>
                <a:spcPts val="1982"/>
              </a:lnSpc>
            </a:pP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模同比增长37倍</a:t>
            </a:r>
            <a:endParaRPr lang="Microsoft YaHei" altLang="Microsoft YaHei" sz="1100"/>
          </a:p>
          <a:p>
            <a:pPr algn="l" rtl="0" eaLnBrk="0">
              <a:lnSpc>
                <a:spcPct val="165000"/>
              </a:lnSpc>
            </a:pPr>
            <a:endParaRPr lang="Arial" altLang="Arial" sz="1000"/>
          </a:p>
          <a:p>
            <a:pPr marL="17779" algn="l" rtl="0" eaLnBrk="0">
              <a:lnSpc>
                <a:spcPct val="87000"/>
              </a:lnSpc>
              <a:spcBef>
                <a:spcPts val="338"/>
              </a:spcBef>
            </a:pPr>
            <a:r>
              <a:rPr sz="1100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QuestMobile</a:t>
            </a:r>
            <a:r>
              <a:rPr sz="1100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数据显示，2024年1月，</a:t>
            </a:r>
            <a:r>
              <a:rPr sz="1100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</a:t>
            </a:r>
            <a:r>
              <a:rPr sz="1100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 </a:t>
            </a:r>
            <a:r>
              <a:rPr sz="1100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100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聚合活跃用户规模达5</a:t>
            </a:r>
            <a:r>
              <a:rPr sz="1100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,376万，同比增长</a:t>
            </a:r>
            <a:endParaRPr lang="Microsoft YaHei" altLang="Microsoft YaHei" sz="1100"/>
          </a:p>
          <a:p>
            <a:pPr marL="20954" algn="l" rtl="0" eaLnBrk="0">
              <a:lnSpc>
                <a:spcPts val="1973"/>
              </a:lnSpc>
            </a:pPr>
            <a:r>
              <a:rPr sz="1000" kern="0" spc="-1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3,725%。</a:t>
            </a:r>
            <a:endParaRPr lang="Microsoft YaHei" altLang="Microsoft YaHei" sz="1000"/>
          </a:p>
        </p:txBody>
      </p:sp>
      <p:sp>
        <p:nvSpPr>
          <p:cNvPr id="50" name="textbox 50"/>
          <p:cNvSpPr/>
          <p:nvPr/>
        </p:nvSpPr>
        <p:spPr>
          <a:xfrm>
            <a:off x="448221" y="7062101"/>
            <a:ext cx="6653530" cy="422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81"/>
              </a:lnSpc>
            </a:pPr>
            <a:endParaRPr lang="Arial" altLang="Arial" sz="100"/>
          </a:p>
          <a:p>
            <a:pPr marL="15875" algn="l" rtl="0" eaLnBrk="0">
              <a:lnSpc>
                <a:spcPct val="87000"/>
              </a:lnSpc>
            </a:pP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5、用户属性方面，头部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AIGC</a:t>
            </a: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100" b="1" kern="0" spc="4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的聚合用户多为男性，年龄集中在2</a:t>
            </a:r>
            <a:r>
              <a:rPr sz="1100" b="1" kern="0" spc="3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5-35岁，位于三线及以上城市；</a:t>
            </a:r>
            <a:endParaRPr lang="Microsoft YaHei" altLang="Microsoft YaHei" sz="1100"/>
          </a:p>
          <a:p>
            <a:pPr marL="12700" algn="l" rtl="0" eaLnBrk="0">
              <a:lnSpc>
                <a:spcPts val="1974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同时，用户具备较高消费意愿与消费能力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5952809"/>
            <a:ext cx="6663690" cy="4264342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2120" y="368302"/>
            <a:ext cx="6663690" cy="4264341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441913" y="5301880"/>
            <a:ext cx="6567805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19"/>
              </a:lnSpc>
            </a:pPr>
            <a:endParaRPr lang="Arial" altLang="Arial" sz="100"/>
          </a:p>
          <a:p>
            <a:pPr marL="17779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6、现阶段头部应用普遍聚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焦在文本和图像信息模态生成；豆包、文心一言以月千万活跃用户规模“领</a:t>
            </a:r>
            <a:endParaRPr lang="Microsoft YaHei" altLang="Microsoft YaHei" sz="1100"/>
          </a:p>
          <a:p>
            <a:pPr marL="12700" algn="l" rtl="0" eaLnBrk="0">
              <a:lnSpc>
                <a:spcPts val="1978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跑”，其次是天工、扮伴-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绘画及讯飞星火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8" name="picture 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2120" y="1499865"/>
            <a:ext cx="6663690" cy="4264342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443527" y="848948"/>
            <a:ext cx="6575425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92"/>
              </a:lnSpc>
            </a:pPr>
            <a:endParaRPr lang="Arial" altLang="Arial" sz="100"/>
          </a:p>
          <a:p>
            <a:pPr marL="15240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7、值得注意的是，各大应用虽上线不久，但都快速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迎来大规模增长，其中抖音集团旗下的豆包</a:t>
            </a:r>
            <a:r>
              <a:rPr sz="1100" b="1" kern="0" spc="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</a:t>
            </a:r>
            <a:endParaRPr lang="Microsoft YaHei" altLang="Microsoft YaHei" sz="1100"/>
          </a:p>
          <a:p>
            <a:pPr marL="12700" algn="l" rtl="0" eaLnBrk="0">
              <a:lnSpc>
                <a:spcPts val="1979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上线三个月就实现了千万级别的流量规模</a:t>
            </a:r>
            <a:endParaRPr lang="Microsoft YaHei" altLang="Microsoft YaHei" sz="1100"/>
          </a:p>
        </p:txBody>
      </p:sp>
      <p:sp>
        <p:nvSpPr>
          <p:cNvPr id="62" name="textbox 62"/>
          <p:cNvSpPr/>
          <p:nvPr/>
        </p:nvSpPr>
        <p:spPr>
          <a:xfrm>
            <a:off x="441033" y="6433015"/>
            <a:ext cx="6568440" cy="422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9"/>
              </a:lnSpc>
            </a:pPr>
            <a:endParaRPr lang="Arial" altLang="Arial" sz="100"/>
          </a:p>
          <a:p>
            <a:pPr marL="17145" algn="l" rtl="0" eaLnBrk="0">
              <a:lnSpc>
                <a:spcPct val="87000"/>
              </a:lnSpc>
            </a:pPr>
            <a:r>
              <a:rPr sz="1100" b="1" kern="0" spc="6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8、从用户画像来看，文心一言</a:t>
            </a: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的男性、高线级城市用户占比更高，豆包年轻化特征更明显，背后与两</a:t>
            </a:r>
            <a:endParaRPr lang="Microsoft YaHei" altLang="Microsoft YaHei" sz="1100"/>
          </a:p>
          <a:p>
            <a:pPr marL="12700" algn="l" rtl="0" eaLnBrk="0">
              <a:lnSpc>
                <a:spcPts val="1974"/>
              </a:lnSpc>
            </a:pPr>
            <a:r>
              <a:rPr sz="1100" b="1" kern="0" spc="50">
                <a:solidFill>
                  <a:srgbClr val="1111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款产品定位与应用场景的差异有关</a:t>
            </a:r>
            <a:endParaRPr lang="Microsoft YaHei" altLang="Microsoft YaHei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8184" cy="943457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https://d.book118.com/537020033005006054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2024-09-28T02:41:34.456</cp:lastPrinted>
  <dcterms:created xsi:type="dcterms:W3CDTF">2024-09-27T18:41:34Z</dcterms:created>
  <dcterms:modified xsi:type="dcterms:W3CDTF">2024-09-27T18:41:35Z</dcterms:modified>
</cp:coreProperties>
</file>