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82" r:id="rId2"/>
    <p:sldMasterId id="2147483794"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8" r:id="rId38"/>
    <p:sldId id="361" r:id="rId39"/>
    <p:sldId id="364" r:id="rId40"/>
    <p:sldId id="367" r:id="rId41"/>
    <p:sldId id="370" r:id="rId42"/>
    <p:sldId id="373" r:id="rId43"/>
    <p:sldId id="376" r:id="rId44"/>
    <p:sldId id="379" r:id="rId45"/>
    <p:sldId id="382" r:id="rId46"/>
    <p:sldId id="385" r:id="rId47"/>
    <p:sldId id="388" r:id="rId48"/>
    <p:sldId id="391" r:id="rId49"/>
    <p:sldId id="393" r:id="rId50"/>
  </p:sldIdLst>
  <p:sldSz cx="9144000" cy="6858000"/>
  <p:notesSz cx="6858000" cy="9144000"/>
  <p:custDataLst>
    <p:tags r:id="rId5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slide" Target="slides/slide35.xml" /><Relationship Id="rId4" Type="http://schemas.openxmlformats.org/officeDocument/2006/relationships/notesMaster" Target="notesMasters/notesMaster1.xml" /><Relationship Id="rId40" Type="http://schemas.openxmlformats.org/officeDocument/2006/relationships/slide" Target="slides/slide36.xml" /><Relationship Id="rId41" Type="http://schemas.openxmlformats.org/officeDocument/2006/relationships/slide" Target="slides/slide37.xml" /><Relationship Id="rId42" Type="http://schemas.openxmlformats.org/officeDocument/2006/relationships/slide" Target="slides/slide38.xml" /><Relationship Id="rId43" Type="http://schemas.openxmlformats.org/officeDocument/2006/relationships/slide" Target="slides/slide39.xml" /><Relationship Id="rId44" Type="http://schemas.openxmlformats.org/officeDocument/2006/relationships/slide" Target="slides/slide40.xml" /><Relationship Id="rId45" Type="http://schemas.openxmlformats.org/officeDocument/2006/relationships/slide" Target="slides/slide41.xml" /><Relationship Id="rId46" Type="http://schemas.openxmlformats.org/officeDocument/2006/relationships/slide" Target="slides/slide42.xml" /><Relationship Id="rId47" Type="http://schemas.openxmlformats.org/officeDocument/2006/relationships/slide" Target="slides/slide43.xml" /><Relationship Id="rId48" Type="http://schemas.openxmlformats.org/officeDocument/2006/relationships/slide" Target="slides/slide44.xml" /><Relationship Id="rId49" Type="http://schemas.openxmlformats.org/officeDocument/2006/relationships/slide" Target="slides/slide45.xml" /><Relationship Id="rId5" Type="http://schemas.openxmlformats.org/officeDocument/2006/relationships/slide" Target="slides/slide1.xml" /><Relationship Id="rId50" Type="http://schemas.openxmlformats.org/officeDocument/2006/relationships/slide" Target="slides/slide46.xml" /><Relationship Id="rId51" Type="http://schemas.openxmlformats.org/officeDocument/2006/relationships/tags" Target="tags/tag1.xml" /><Relationship Id="rId52" Type="http://schemas.openxmlformats.org/officeDocument/2006/relationships/presProps" Target="presProps.xml" /><Relationship Id="rId53" Type="http://schemas.openxmlformats.org/officeDocument/2006/relationships/viewProps" Target="viewProps.xml" /><Relationship Id="rId54" Type="http://schemas.openxmlformats.org/officeDocument/2006/relationships/theme" Target="theme/theme1.xml" /><Relationship Id="rId55" Type="http://schemas.openxmlformats.org/officeDocument/2006/relationships/tableStyles" Target="tableStyles.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3074"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buFont typeface="Arial" pitchFamily="34" charset="0"/>
              <a:buNone/>
              <a:defRPr sz="1200"/>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itchFamily="2" charset="-122"/>
              <a:cs typeface="+mn-cs"/>
            </a:endParaRPr>
          </a:p>
        </p:txBody>
      </p:sp>
      <p:sp>
        <p:nvSpPr>
          <p:cNvPr id="3075"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buFont typeface="Arial" pitchFamily="34" charset="0"/>
              <a:buNone/>
              <a:defRPr sz="1200" smtClean="0"/>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D045B145-8327-4B5C-B712-53318FF175F8}" type="hfDateTime">
              <a:rPr kumimoji="0" lang="zh-CN" altLang="en-US" sz="1200" b="0" i="0" u="none" strike="noStrike" kern="1200" cap="none" spc="0" normalizeH="0" baseline="0" noProof="0">
                <a:ln>
                  <a:noFill/>
                </a:ln>
                <a:solidFill>
                  <a:schemeClr val="tx1"/>
                </a:solidFill>
                <a:effectLst/>
                <a:uLnTx/>
                <a:uFillTx/>
                <a:latin typeface="Arial" pitchFamily="34" charset="0"/>
                <a:ea typeface="宋体"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itchFamily="34" charset="0"/>
                <a:buNone/>
                <a:defRPr/>
              </a:pPr>
              <a:t>*</a:t>
            </a:fld>
            <a:endParaRPr kumimoji="0" lang="zh-CN" altLang="en-US" sz="1200" b="0" i="0" u="none" strike="noStrike" kern="1200" cap="none" spc="0" normalizeH="0" baseline="0" noProof="0">
              <a:ln>
                <a:noFill/>
              </a:ln>
              <a:solidFill>
                <a:schemeClr val="tx1"/>
              </a:solidFill>
              <a:effectLst/>
              <a:uLnTx/>
              <a:uFillTx/>
              <a:latin typeface="Arial" pitchFamily="34" charset="0"/>
              <a:ea typeface="宋体" pitchFamily="2" charset="-122"/>
              <a:cs typeface="+mn-cs"/>
            </a:endParaRPr>
          </a:p>
        </p:txBody>
      </p:sp>
      <p:sp>
        <p:nvSpPr>
          <p:cNvPr id="3076"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3077" name="备注占位符 4"/>
          <p:cNvSpPr>
            <a:spLocks noGrp="1"/>
          </p:cNvSpPr>
          <p:nvPr>
            <p:ph type="body" sz="quarter" idx="3"/>
          </p:nvPr>
        </p:nvSpPr>
        <p:spPr>
          <a:xfrm>
            <a:off x="685800" y="4400550"/>
            <a:ext cx="5486400" cy="3600450"/>
          </a:xfrm>
          <a:prstGeom prst="rect">
            <a:avLst/>
          </a:prstGeom>
        </p:spPr>
        <p:txBody>
          <a:bodyPr rtlCol="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lvl="0"/>
            <a:r>
              <a:t>单击此处编辑母版文本样式</a:t>
            </a:r>
          </a:p>
          <a:p>
            <a:pPr lvl="1"/>
            <a:r>
              <a:t>二级</a:t>
            </a:r>
          </a:p>
          <a:p>
            <a:pPr lvl="2"/>
            <a:r>
              <a:t>三级</a:t>
            </a:r>
          </a:p>
          <a:p>
            <a:pPr lvl="3"/>
            <a:r>
              <a:t>四级</a:t>
            </a:r>
          </a:p>
          <a:p>
            <a:pPr lvl="4"/>
            <a:r>
              <a:t>五级</a:t>
            </a:r>
          </a:p>
        </p:txBody>
      </p:sp>
      <p:sp>
        <p:nvSpPr>
          <p:cNvPr id="3078"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buFont typeface="Arial" pitchFamily="34" charset="0"/>
              <a:buNone/>
              <a:defRPr sz="1200"/>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itchFamily="2" charset="-122"/>
              <a:cs typeface="+mn-cs"/>
            </a:endParaRPr>
          </a:p>
        </p:txBody>
      </p:sp>
      <p:sp>
        <p:nvSpPr>
          <p:cNvPr id="3079" name="灯片编号占位符 6"/>
          <p:cNvSpPr>
            <a:spLocks noGrp="1"/>
          </p:cNvSpPr>
          <p:nvPr>
            <p:ph type="sldNum" sz="quarter" idx="5"/>
          </p:nvPr>
        </p:nvSpPr>
        <p:spPr>
          <a:xfrm>
            <a:off x="3884613" y="8685213"/>
            <a:ext cx="2971800" cy="458787"/>
          </a:xfrm>
          <a:prstGeom prst="rect">
            <a:avLst/>
          </a:prstGeom>
        </p:spPr>
        <p:txBody>
          <a:bodyPr rtlCol="0" anchor="b" anchorCtr="0">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16BE3690-05E8-41F2-A182-2AB352D02F07}" type="slidenum">
              <a:rPr lang="zh-CN" altLang="en-US" sz="1200"/>
              <a:t>‹#›</a:t>
            </a:fld>
            <a:endParaRPr lang="zh-CN" altLang="en-US" sz="1200"/>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06" name="幻灯片图像占位符 1"/>
          <p:cNvSpPr>
            <a:spLocks noGrp="1" noRot="1" noChangeAspect="1" noTextEdit="1"/>
          </p:cNvSpPr>
          <p:nvPr>
            <p:ph type="sldImg" idx="2"/>
          </p:nvPr>
        </p:nvSpPr>
        <p:spPr>
          <a:xfrm>
            <a:off x="1371600" y="1143000"/>
            <a:ext cx="4114800" cy="3086100"/>
          </a:xfrm>
          <a:noFill/>
          <a:ln w="12700">
            <a:solidFill>
              <a:srgbClr val="000000"/>
            </a:solidFill>
            <a:miter lim="800000"/>
          </a:ln>
        </p:spPr>
      </p:sp>
      <p:sp>
        <p:nvSpPr>
          <p:cNvPr id="21507" name="备注占位符 2"/>
          <p:cNvSpPr>
            <a:spLocks noGrp="1"/>
          </p:cNvSpPr>
          <p:nvPr>
            <p:ph type="body" idx="3"/>
          </p:nvPr>
        </p:nvSpPr>
        <p:spPr>
          <a:xfrm>
            <a:off x="685800" y="4400550"/>
            <a:ext cx="5486400" cy="3600450"/>
          </a:xfrm>
          <a:noFill/>
          <a:ln>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21508"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B5E51E12-7765-4699-99B5-41C5159C15A7}" type="slidenum">
              <a:rPr lang="zh-CN" altLang="en-US" sz="1200"/>
              <a:t>17</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554" name="幻灯片图像占位符 1"/>
          <p:cNvSpPr>
            <a:spLocks noGrp="1" noRot="1" noChangeAspect="1" noTextEdit="1"/>
          </p:cNvSpPr>
          <p:nvPr>
            <p:ph type="sldImg" idx="2"/>
          </p:nvPr>
        </p:nvSpPr>
        <p:spPr>
          <a:xfrm>
            <a:off x="1371600" y="1143000"/>
            <a:ext cx="4114800" cy="3086100"/>
          </a:xfrm>
          <a:noFill/>
          <a:ln w="12700">
            <a:solidFill>
              <a:srgbClr val="000000"/>
            </a:solidFill>
            <a:miter lim="800000"/>
          </a:ln>
        </p:spPr>
      </p:sp>
      <p:sp>
        <p:nvSpPr>
          <p:cNvPr id="23555" name="备注占位符 2"/>
          <p:cNvSpPr>
            <a:spLocks noGrp="1"/>
          </p:cNvSpPr>
          <p:nvPr>
            <p:ph type="body" idx="3"/>
          </p:nvPr>
        </p:nvSpPr>
        <p:spPr>
          <a:xfrm>
            <a:off x="685800" y="4400550"/>
            <a:ext cx="5486400" cy="3600450"/>
          </a:xfrm>
          <a:noFill/>
          <a:ln>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23556"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32340413-0C60-4085-820F-1CA674B9B26D}" type="slidenum">
              <a:rPr lang="zh-CN" altLang="en-US" sz="1200"/>
              <a:t>18</a:t>
            </a:fld>
            <a:endParaRPr lang="zh-CN"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602" name="幻灯片图像占位符 1"/>
          <p:cNvSpPr>
            <a:spLocks noGrp="1" noRot="1" noChangeAspect="1" noTextEdit="1"/>
          </p:cNvSpPr>
          <p:nvPr>
            <p:ph type="sldImg" idx="2"/>
          </p:nvPr>
        </p:nvSpPr>
        <p:spPr>
          <a:xfrm>
            <a:off x="1371600" y="1143000"/>
            <a:ext cx="4114800" cy="3086100"/>
          </a:xfrm>
          <a:noFill/>
          <a:ln w="12700">
            <a:solidFill>
              <a:srgbClr val="000000"/>
            </a:solidFill>
            <a:miter lim="800000"/>
          </a:ln>
        </p:spPr>
      </p:sp>
      <p:sp>
        <p:nvSpPr>
          <p:cNvPr id="25603" name="备注占位符 2"/>
          <p:cNvSpPr>
            <a:spLocks noGrp="1"/>
          </p:cNvSpPr>
          <p:nvPr>
            <p:ph type="body" idx="3"/>
          </p:nvPr>
        </p:nvSpPr>
        <p:spPr>
          <a:xfrm>
            <a:off x="685800" y="4400550"/>
            <a:ext cx="5486400" cy="3600450"/>
          </a:xfrm>
          <a:noFill/>
          <a:ln>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25604"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CF19DF46-8836-4920-B0A1-3A4C80637CB7}" type="slidenum">
              <a:rPr lang="zh-CN" altLang="en-US" sz="1200"/>
              <a:t>19</a:t>
            </a:fld>
            <a:endParaRPr lang="zh-CN"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650" name="幻灯片图像占位符 1"/>
          <p:cNvSpPr>
            <a:spLocks noGrp="1" noRot="1" noChangeAspect="1" noTextEdit="1"/>
          </p:cNvSpPr>
          <p:nvPr>
            <p:ph type="sldImg" idx="2"/>
          </p:nvPr>
        </p:nvSpPr>
        <p:spPr>
          <a:xfrm>
            <a:off x="1371600" y="1143000"/>
            <a:ext cx="4114800" cy="3086100"/>
          </a:xfrm>
          <a:noFill/>
          <a:ln w="12700">
            <a:solidFill>
              <a:srgbClr val="000000"/>
            </a:solidFill>
            <a:miter lim="800000"/>
          </a:ln>
        </p:spPr>
      </p:sp>
      <p:sp>
        <p:nvSpPr>
          <p:cNvPr id="27651" name="备注占位符 2"/>
          <p:cNvSpPr>
            <a:spLocks noGrp="1"/>
          </p:cNvSpPr>
          <p:nvPr>
            <p:ph type="body" idx="3"/>
          </p:nvPr>
        </p:nvSpPr>
        <p:spPr>
          <a:xfrm>
            <a:off x="685800" y="4400550"/>
            <a:ext cx="5486400" cy="3600450"/>
          </a:xfrm>
          <a:noFill/>
          <a:ln>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27652"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33AC27A8-5B42-46CD-AEDB-7EDDB5899DC9}" type="slidenum">
              <a:rPr lang="zh-CN" altLang="en-US" sz="1200"/>
              <a:t>20</a:t>
            </a:fld>
            <a:endParaRPr lang="zh-CN"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22"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30723"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30724"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BCCFD2A5-0298-40E0-A828-F9D75A976E0D}" type="slidenum">
              <a:rPr lang="zh-CN" altLang="en-US" sz="1200"/>
              <a:t>22</a:t>
            </a:fld>
            <a:endParaRPr lang="zh-CN"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70"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32771"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32772"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B29AA12B-C8C9-4899-B90C-FF3050264D1F}" type="slidenum">
              <a:rPr lang="zh-CN" altLang="en-US" sz="1200"/>
              <a:t>23</a:t>
            </a:fld>
            <a:endParaRPr lang="zh-CN"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18"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34819"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34820"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2B1C4992-9D88-4326-A5D0-00E656864F72}" type="slidenum">
              <a:rPr lang="zh-CN" altLang="en-US" sz="1200"/>
              <a:t>24</a:t>
            </a:fld>
            <a:endParaRPr lang="zh-CN"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66"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36867"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36868"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6A6AF820-7F67-4B25-AAEE-D1FE58DA5B2F}" type="slidenum">
              <a:rPr lang="zh-CN" altLang="en-US" sz="1200"/>
              <a:t>25</a:t>
            </a:fld>
            <a:endParaRPr lang="zh-CN"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4"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38915"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38916"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7BD853D7-4A54-4C8E-9F0A-C6B6830B990D}" type="slidenum">
              <a:rPr lang="zh-CN" altLang="en-US" sz="1200"/>
              <a:t>26</a:t>
            </a:fld>
            <a:endParaRPr lang="zh-CN"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62"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40963"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40964"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06067CCE-8745-43D1-9EDA-BBA1C0C33111}" type="slidenum">
              <a:rPr lang="zh-CN" altLang="en-US" sz="1200"/>
              <a:t>27</a:t>
            </a:fld>
            <a:endParaRPr lang="zh-CN"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10"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43011"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43012"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60376450-CD96-4C58-951C-DB405DDAA73E}" type="slidenum">
              <a:rPr lang="zh-CN" altLang="en-US" sz="1200"/>
              <a:t>28</a:t>
            </a:fld>
            <a:endParaRPr lang="zh-CN"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058"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45059"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45060"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659A4BDC-AA2B-4DEE-9610-DA92037D443A}" type="slidenum">
              <a:rPr lang="zh-CN" altLang="en-US" sz="1200"/>
              <a:t>29</a:t>
            </a:fld>
            <a:endParaRPr lang="zh-CN"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106"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47107"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47108"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1E2E8D91-9ED3-45FB-93E0-92EBDE83F6A3}" type="slidenum">
              <a:rPr lang="zh-CN" altLang="en-US" sz="1200"/>
              <a:t>30</a:t>
            </a:fld>
            <a:endParaRPr lang="zh-CN"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154"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49155"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49156"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05DB6D0B-CA5B-4E7E-9A15-3AE229EB3A70}" type="slidenum">
              <a:rPr lang="zh-CN" altLang="en-US" sz="1200"/>
              <a:t>31</a:t>
            </a:fld>
            <a:endParaRPr lang="zh-CN"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02"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51203"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51204"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DD660CAA-A469-438D-A28B-DA04FA273F6E}" type="slidenum">
              <a:rPr lang="zh-CN" altLang="en-US" sz="1200"/>
              <a:t>32</a:t>
            </a:fld>
            <a:endParaRPr lang="zh-CN"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250"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53251"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53252"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E0A90FD7-1436-453D-9820-46E2536E63FB}" type="slidenum">
              <a:rPr lang="zh-CN" altLang="en-US" sz="1200"/>
              <a:t>33</a:t>
            </a:fld>
            <a:endParaRPr lang="zh-CN"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298" name="幻灯片图像占位符 1"/>
          <p:cNvSpPr>
            <a:spLocks noGrp="1" noRot="1" noChangeAspect="1" noTextEdit="1"/>
          </p:cNvSpPr>
          <p:nvPr>
            <p:ph type="sldImg" idx="2"/>
          </p:nvPr>
        </p:nvSpPr>
        <p:spPr bwMode="auto">
          <a:xfrm>
            <a:off x="1371600" y="1143000"/>
            <a:ext cx="4114800" cy="3086100"/>
          </a:xfrm>
          <a:noFill/>
          <a:ln w="12700">
            <a:solidFill>
              <a:srgbClr val="000000"/>
            </a:solidFill>
            <a:miter lim="800000"/>
          </a:ln>
        </p:spPr>
      </p:sp>
      <p:sp>
        <p:nvSpPr>
          <p:cNvPr id="55299" name="备注占位符 2"/>
          <p:cNvSpPr>
            <a:spLocks noGrp="1"/>
          </p:cNvSpPr>
          <p:nvPr>
            <p:ph type="body" idx="3"/>
          </p:nvPr>
        </p:nvSpPr>
        <p:spPr bwMode="auto">
          <a:xfrm>
            <a:off x="685800" y="4400550"/>
            <a:ext cx="5486400" cy="360045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en-US" altLang="en-US" sz="1200" b="0" i="0" u="none" baseline="0">
                <a:solidFill>
                  <a:schemeClr val="tx1"/>
                </a:solidFill>
                <a:effectLst/>
                <a:latin typeface="等线" pitchFamily="2" charset="-122"/>
              </a:defRPr>
            </a:lvl5pPr>
          </a:lstStyle>
          <a:p>
            <a:pPr marL="0" lvl="0" indent="0" eaLnBrk="1" hangingPunct="1">
              <a:spcBef>
                <a:spcPct val="0"/>
              </a:spcBef>
            </a:pPr>
            <a:endParaRPr lang="zh-CN" altLang="en-US">
              <a:ea typeface="等线" pitchFamily="2" charset="-122"/>
            </a:endParaRPr>
          </a:p>
        </p:txBody>
      </p:sp>
      <p:sp>
        <p:nvSpPr>
          <p:cNvPr id="55300"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87099B5D-7FED-4A94-8870-4A99A0AF0525}" type="slidenum">
              <a:rPr lang="zh-CN" altLang="en-US" sz="1200"/>
              <a:t>34</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C8E7FE-DD4E-4BF6-8E49-5C094C9400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E7C16D-ADD2-41D8-BB3E-297B859A7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0694C5-EDD0-4364-A168-7E45EE0D91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7EF1D6-8B09-40CB-B1D3-4F84084E47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83E96A-D5C3-48BA-AA07-6484D87309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C03E68-8E1B-44C9-91C6-A07664EDFE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055B9A-449A-443B-B5B5-0BFFDE5355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4A188F-4497-45E9-9172-951941FBC4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645DB3-F1C4-48D7-AE6A-E7700E63CA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79C637-675A-4917-8B44-29A582AA1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3C8F66-47D7-4EE0-A0A7-5069E365C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blipFill rotWithShape="0">
          <a:blip r:embed="rId1"/>
          <a:stretch>
            <a:fillRect/>
          </a:stretch>
        </a:blipFill>
        <a:effectLst/>
      </p:bgPr>
    </p:bg>
    <p:spTree>
      <p:nvGrpSpPr>
        <p:cNvPr id="1" name=""/>
        <p:cNvGrpSpPr/>
        <p:nvPr/>
      </p:nvGrpSpPr>
      <p:grpSpPr>
        <a:xfrm>
          <a:off x="0" y="0"/>
          <a:ext cx="0" cy="0"/>
        </a:xfrm>
      </p:grpSpPr>
      <p:sp>
        <p:nvSpPr>
          <p:cNvPr id="2050" name="Rectangle 2"/>
          <p:cNvSpPr>
            <a:spLocks noGrp="1" noRot="1" noChangeArrowheads="1"/>
          </p:cNvSpPr>
          <p:nvPr>
            <p:ph type="ctrTitle"/>
          </p:nvPr>
        </p:nvSpPr>
        <p:spPr>
          <a:xfrm>
            <a:off x="685800" y="2286000"/>
            <a:ext cx="7772400" cy="1143000"/>
          </a:xfrm>
        </p:spPr>
        <p:txBody>
          <a:bodyPr/>
          <a:lstStyle>
            <a:lvl1pPr>
              <a:defRPr/>
            </a:lvl1pPr>
          </a:lstStyle>
          <a:p>
            <a:pPr lvl="0"/>
            <a:r>
              <a:rPr lang="zh-CN" altLang="en-US" noProof="0"/>
              <a:t>单击此处编辑母版标题样式</a:t>
            </a:r>
          </a:p>
        </p:txBody>
      </p:sp>
      <p:sp>
        <p:nvSpPr>
          <p:cNvPr id="2051" name="Rectangle 3"/>
          <p:cNvSpPr>
            <a:spLocks noGrp="1" noRot="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pPr lvl="0"/>
            <a:r>
              <a:rPr lang="zh-CN" altLang="en-US" noProof="0"/>
              <a:t>单击此处编辑母版副标题样式</a:t>
            </a:r>
          </a:p>
        </p:txBody>
      </p:sp>
      <p:sp>
        <p:nvSpPr>
          <p:cNvPr id="2052" name="Rectangle 4"/>
          <p:cNvSpPr>
            <a:spLocks noGrp="1" noChangeArrowheads="1"/>
          </p:cNvSpPr>
          <p:nvPr>
            <p:ph type="dt" sz="half" idx="10"/>
          </p:nvPr>
        </p:nvSpPr>
        <p:spPr bwMode="auto">
          <a:xfrm>
            <a:off x="301625" y="6245225"/>
            <a:ext cx="2289175" cy="476250"/>
          </a:xfrm>
          <a:prstGeom prst="rect">
            <a:avLst/>
          </a:prstGeom>
        </p:spPr>
        <p:txBody>
          <a:bodyPr vert="horz" wrap="square" lIns="91440" tIns="45720" rIns="91440" bIns="45720" numCol="1" anchor="t" anchorCtr="0" compatLnSpc="1">
            <a:prstTxWarp prst="textNoShape">
              <a:avLst/>
            </a:prstTxWarp>
          </a:bodyPr>
          <a:lstStyle>
            <a:lvl1pPr>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2053" name="Rectangle 5"/>
          <p:cNvSpPr>
            <a:spLocks noGrp="1" noChangeArrowheads="1"/>
          </p:cNvSpPr>
          <p:nvPr>
            <p:ph type="ftr" sz="quarter" idx="11"/>
          </p:nvPr>
        </p:nvSpPr>
        <p:spPr bwMode="auto">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2054" name="Rectangle 6"/>
          <p:cNvSpPr>
            <a:spLocks noGrp="1" noChangeArrowheads="1"/>
          </p:cNvSpPr>
          <p:nvPr>
            <p:ph type="sldNum" sz="quarter" idx="12"/>
          </p:nvPr>
        </p:nvSpPr>
        <p:spPr bwMode="auto">
          <a:xfrm>
            <a:off x="6553200" y="6245225"/>
            <a:ext cx="2289175" cy="476250"/>
          </a:xfrm>
          <a:prstGeom prst="rect">
            <a:avLst/>
          </a:prstGeom>
        </p:spPr>
        <p:txBody>
          <a:bodyPr numCol="1" compatLnSpc="1">
            <a:prstTxWarp prst="textNoShape">
              <a:avLst/>
            </a:prstTxWarp>
            <a:no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45755548-56FF-4D29-9B2E-BC36C1B9C318}" type="slidenum">
              <a:rPr lang="zh-CN" altLang="en-US" sz="1400"/>
              <a:t>‹#›</a:t>
            </a:fld>
            <a:endParaRPr lang="en-US" altLang="zh-CN" sz="14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buFont typeface="Arial"/>
              <a:buNone/>
              <a:defRPr sz="1400">
                <a:latin typeface="Arial"/>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buFont typeface="Arial"/>
              <a:buNone/>
              <a:defRPr sz="1400">
                <a:latin typeface="Arial"/>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buFont typeface="Arial"/>
              <a:buNone/>
              <a:defRPr sz="1400">
                <a:latin typeface="Arial"/>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buFont typeface="Arial"/>
              <a:buNone/>
              <a:defRPr sz="1400">
                <a:latin typeface="Arial"/>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301625" y="1905000"/>
            <a:ext cx="4194175" cy="4194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905000"/>
            <a:ext cx="4194175" cy="4194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Rectangle 4"/>
          <p:cNvSpPr>
            <a:spLocks noGrp="1" noChangeArrowheads="1"/>
          </p:cNvSpPr>
          <p:nvPr>
            <p:ph type="dt" sz="half" idx="10"/>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buFont typeface="Arial"/>
              <a:buNone/>
              <a:defRPr sz="1400">
                <a:latin typeface="Arial"/>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buFont typeface="Arial"/>
              <a:buNone/>
              <a:defRPr sz="1400">
                <a:latin typeface="Arial"/>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7" name="Rectangle 6"/>
          <p:cNvSpPr>
            <a:spLocks noGrp="1" noChangeArrowheads="1"/>
          </p:cNvSpPr>
          <p:nvPr>
            <p:ph type="sldNum" sz="quarter" idx="12"/>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Rectangle 4"/>
          <p:cNvSpPr>
            <a:spLocks noGrp="1" noChangeArrowheads="1"/>
          </p:cNvSpPr>
          <p:nvPr>
            <p:ph type="dt" sz="half" idx="10"/>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buFont typeface="Arial"/>
              <a:buNone/>
              <a:defRPr sz="1400">
                <a:latin typeface="Arial"/>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8" name="Rectangle 5"/>
          <p:cNvSpPr>
            <a:spLocks noGrp="1" noChangeArrowheads="1"/>
          </p:cNvSpPr>
          <p:nvPr>
            <p:ph type="ftr" sz="quarter" idx="11"/>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buFont typeface="Arial"/>
              <a:buNone/>
              <a:defRPr sz="1400">
                <a:latin typeface="Arial"/>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9" name="Rectangle 6"/>
          <p:cNvSpPr>
            <a:spLocks noGrp="1" noChangeArrowheads="1"/>
          </p:cNvSpPr>
          <p:nvPr>
            <p:ph type="sldNum" sz="quarter" idx="12"/>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Rectangle 4"/>
          <p:cNvSpPr>
            <a:spLocks noGrp="1" noChangeArrowheads="1"/>
          </p:cNvSpPr>
          <p:nvPr>
            <p:ph type="dt" sz="half" idx="10"/>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buFont typeface="Arial"/>
              <a:buNone/>
              <a:defRPr sz="1400">
                <a:latin typeface="Arial"/>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4" name="Rectangle 5"/>
          <p:cNvSpPr>
            <a:spLocks noGrp="1" noChangeArrowheads="1"/>
          </p:cNvSpPr>
          <p:nvPr>
            <p:ph type="ftr" sz="quarter" idx="11"/>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buFont typeface="Arial"/>
              <a:buNone/>
              <a:defRPr sz="1400">
                <a:latin typeface="Arial"/>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5" name="Rectangle 6"/>
          <p:cNvSpPr>
            <a:spLocks noGrp="1" noChangeArrowheads="1"/>
          </p:cNvSpPr>
          <p:nvPr>
            <p:ph type="sldNum" sz="quarter" idx="12"/>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buFont typeface="Arial"/>
              <a:buNone/>
              <a:defRPr sz="1400">
                <a:latin typeface="Arial"/>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3" name="Rectangle 5"/>
          <p:cNvSpPr>
            <a:spLocks noGrp="1" noChangeArrowheads="1"/>
          </p:cNvSpPr>
          <p:nvPr>
            <p:ph type="ftr" sz="quarter" idx="11"/>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buFont typeface="Arial"/>
              <a:buNone/>
              <a:defRPr sz="1400">
                <a:latin typeface="Arial"/>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4" name="Rectangle 6"/>
          <p:cNvSpPr>
            <a:spLocks noGrp="1" noChangeArrowheads="1"/>
          </p:cNvSpPr>
          <p:nvPr>
            <p:ph type="sldNum" sz="quarter" idx="12"/>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Rectangle 4"/>
          <p:cNvSpPr>
            <a:spLocks noGrp="1" noChangeArrowheads="1"/>
          </p:cNvSpPr>
          <p:nvPr>
            <p:ph type="dt" sz="half" idx="10"/>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buFont typeface="Arial"/>
              <a:buNone/>
              <a:defRPr sz="1400">
                <a:latin typeface="Arial"/>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buFont typeface="Arial"/>
              <a:buNone/>
              <a:defRPr sz="1400">
                <a:latin typeface="Arial"/>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7" name="Rectangle 6"/>
          <p:cNvSpPr>
            <a:spLocks noGrp="1" noChangeArrowheads="1"/>
          </p:cNvSpPr>
          <p:nvPr>
            <p:ph type="sldNum" sz="quarter" idx="12"/>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hlink"/>
              </a:buClr>
              <a:buSzPct val="75000"/>
              <a:buFont typeface="Wingdings" pitchFamily="2" charset="2"/>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Rectangle 4"/>
          <p:cNvSpPr>
            <a:spLocks noGrp="1" noChangeArrowheads="1"/>
          </p:cNvSpPr>
          <p:nvPr>
            <p:ph type="dt" sz="half" idx="10"/>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buFont typeface="Arial"/>
              <a:buNone/>
              <a:defRPr sz="1400">
                <a:latin typeface="Arial"/>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buFont typeface="Arial"/>
              <a:buNone/>
              <a:defRPr sz="1400">
                <a:latin typeface="Arial"/>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7" name="Rectangle 6"/>
          <p:cNvSpPr>
            <a:spLocks noGrp="1" noChangeArrowheads="1"/>
          </p:cNvSpPr>
          <p:nvPr>
            <p:ph type="sldNum" sz="quarter" idx="12"/>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buFont typeface="Arial"/>
              <a:buNone/>
              <a:defRPr sz="1400">
                <a:latin typeface="Arial"/>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buFont typeface="Arial"/>
              <a:buNone/>
              <a:defRPr sz="1400">
                <a:latin typeface="Arial"/>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6707188" y="609600"/>
            <a:ext cx="2135187" cy="548957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301625" y="609600"/>
            <a:ext cx="6253163" cy="548957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buFont typeface="Arial"/>
              <a:buNone/>
              <a:defRPr sz="1400">
                <a:latin typeface="Arial"/>
              </a:defRPr>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buFont typeface="Arial"/>
              <a:buNone/>
              <a:defRPr sz="1400">
                <a:latin typeface="Arial"/>
              </a:defRPr>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blipFill rotWithShape="0">
          <a:blip r:embed="rId1"/>
          <a:stretch>
            <a:fillRect/>
          </a:stretch>
        </a:blipFill>
        <a:effectLst/>
      </p:bgPr>
    </p:bg>
    <p:spTree>
      <p:nvGrpSpPr>
        <p:cNvPr id="1" name=""/>
        <p:cNvGrpSpPr/>
        <p:nvPr/>
      </p:nvGrpSpPr>
      <p:grpSpPr>
        <a:xfrm>
          <a:off x="0" y="0"/>
          <a:ext cx="0" cy="0"/>
        </a:xfrm>
      </p:grpSpPr>
      <p:sp>
        <p:nvSpPr>
          <p:cNvPr id="2050" name="Rectangle 2"/>
          <p:cNvSpPr>
            <a:spLocks noGrp="1" noRot="1" noChangeArrowheads="1"/>
          </p:cNvSpPr>
          <p:nvPr>
            <p:ph type="ctrTitle"/>
          </p:nvPr>
        </p:nvSpPr>
        <p:spPr>
          <a:xfrm>
            <a:off x="685800" y="2286000"/>
            <a:ext cx="7772400" cy="1143000"/>
          </a:xfrm>
        </p:spPr>
        <p:txBody>
          <a:bodyPr/>
          <a:lstStyle>
            <a:lvl1pPr>
              <a:defRPr/>
            </a:lvl1pPr>
          </a:lstStyle>
          <a:p>
            <a:pPr lvl="0"/>
            <a:r>
              <a:rPr lang="zh-CN" altLang="en-US" noProof="0"/>
              <a:t>单击此处编辑母版标题样式</a:t>
            </a:r>
          </a:p>
        </p:txBody>
      </p:sp>
      <p:sp>
        <p:nvSpPr>
          <p:cNvPr id="2051" name="Rectangle 3"/>
          <p:cNvSpPr>
            <a:spLocks noGrp="1" noRot="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pPr lvl="0"/>
            <a:r>
              <a:rPr lang="zh-CN" altLang="en-US" noProof="0"/>
              <a:t>单击此处编辑母版副标题样式</a:t>
            </a:r>
          </a:p>
        </p:txBody>
      </p:sp>
      <p:sp>
        <p:nvSpPr>
          <p:cNvPr id="2052" name="Rectangle 4"/>
          <p:cNvSpPr>
            <a:spLocks noGrp="1" noChangeArrowheads="1"/>
          </p:cNvSpPr>
          <p:nvPr>
            <p:ph type="dt" sz="half" idx="10"/>
          </p:nvPr>
        </p:nvSpPr>
        <p:spPr bwMode="auto">
          <a:xfrm>
            <a:off x="301625" y="6245225"/>
            <a:ext cx="2289175"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2053"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2054" name="Rectangle 6"/>
          <p:cNvSpPr>
            <a:spLocks noGrp="1" noChangeArrowheads="1"/>
          </p:cNvSpPr>
          <p:nvPr>
            <p:ph type="sldNum" sz="quarter" idx="12"/>
          </p:nvPr>
        </p:nvSpPr>
        <p:spPr bwMode="auto">
          <a:xfrm>
            <a:off x="6553200" y="6245225"/>
            <a:ext cx="2289175"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4403D27B-8848-4369-A645-BBECAF72B5D5}" type="slidenum">
              <a:rPr lang="zh-CN" altLang="en-US" sz="1400"/>
              <a:t>‹#›</a:t>
            </a:fld>
            <a:endParaRPr lang="en-US" altLang="zh-CN" sz="140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301625" y="1905000"/>
            <a:ext cx="4194175" cy="4194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905000"/>
            <a:ext cx="4194175" cy="4194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7"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8"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9"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4"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5"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3"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4"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7"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hlink"/>
              </a:buClr>
              <a:buSzPct val="75000"/>
              <a:buFont typeface="Wingdings" pitchFamily="2" charset="2"/>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7"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6707188" y="609600"/>
            <a:ext cx="2135187" cy="548957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301625" y="609600"/>
            <a:ext cx="6253163" cy="548957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png" /><Relationship Id="rId13"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2"/>
          <a:stretch>
            <a:fillRect/>
          </a:stretch>
        </a:blipFill>
        <a:effectLst/>
      </p:bgPr>
    </p:bg>
    <p:spTree>
      <p:nvGrpSpPr>
        <p:cNvPr id="1" name=""/>
        <p:cNvGrpSpPr/>
        <p:nvPr/>
      </p:nvGrpSpPr>
      <p:grpSpPr>
        <a:xfrm>
          <a:off x="0" y="0"/>
          <a:ext cx="0" cy="0"/>
        </a:xfrm>
      </p:grpSpPr>
      <p:sp>
        <p:nvSpPr>
          <p:cNvPr id="1026" name="Rectangle 2"/>
          <p:cNvSpPr>
            <a:spLocks noGrp="1" noRot="1"/>
          </p:cNvSpPr>
          <p:nvPr>
            <p:ph type="title"/>
          </p:nvPr>
        </p:nvSpPr>
        <p:spPr>
          <a:xfrm>
            <a:off x="301625" y="609600"/>
            <a:ext cx="8540750" cy="1143000"/>
          </a:xfrm>
          <a:prstGeom prst="rect">
            <a:avLst/>
          </a:prstGeom>
          <a:noFill/>
          <a:ln>
            <a:noFill/>
            <a:miter lim="800000"/>
          </a:ln>
          <a:effectLst/>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cs typeface="+mj-cs"/>
              </a:defRPr>
            </a:lvl1pPr>
          </a:lstStyle>
          <a:p>
            <a:pPr lvl="0"/>
            <a:r>
              <a:t>单击此处编辑母版标题样式</a:t>
            </a:r>
          </a:p>
        </p:txBody>
      </p:sp>
      <p:sp>
        <p:nvSpPr>
          <p:cNvPr id="1027" name="Rectangle 3"/>
          <p:cNvSpPr>
            <a:spLocks noGrp="1" noRot="1"/>
          </p:cNvSpPr>
          <p:nvPr>
            <p:ph type="body" idx="1"/>
          </p:nvPr>
        </p:nvSpPr>
        <p:spPr>
          <a:xfrm>
            <a:off x="301625" y="1905000"/>
            <a:ext cx="8540750" cy="4194175"/>
          </a:xfrm>
          <a:prstGeom prst="rect">
            <a:avLst/>
          </a:prstGeom>
          <a:noFill/>
          <a:ln>
            <a:noFill/>
            <a:miter lim="800000"/>
          </a:ln>
          <a:effectLst/>
        </p:spPr>
        <p:txBody>
          <a:bodyPr>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a:spLocks noGrp="1" noChangeArrowheads="1"/>
          </p:cNvSpPr>
          <p:nvPr>
            <p:ph type="dt" sz="half" idx="2"/>
          </p:nvPr>
        </p:nvSpPr>
        <p:spPr bwMode="auto">
          <a:xfrm>
            <a:off x="301625" y="6245225"/>
            <a:ext cx="2289175" cy="476250"/>
          </a:xfrm>
          <a:prstGeom prst="rect">
            <a:avLst/>
          </a:prstGeom>
          <a:noFill/>
          <a:ln>
            <a:noFill/>
          </a:ln>
          <a:effectLst/>
        </p:spPr>
        <p:txBody>
          <a:bodyPr vert="horz" wrap="square" lIns="91440" tIns="45720" rIns="91440" bIns="45720" numCol="1" anchor="t" anchorCtr="0" compatLnSpc="1">
            <a:prstTxWarp prst="textNoShape">
              <a:avLst/>
            </a:prstTxWarp>
          </a:bodyPr>
          <a:lstStyle>
            <a:defPPr>
              <a:defRPr lang="en-US"/>
            </a:defPPr>
            <a:lvl1pPr marL="0" indent="0" algn="l" defTabSz="914400" rtl="0" eaLnBrk="1" fontAlgn="base" hangingPunct="1">
              <a:lnSpc>
                <a:spcPct val="100000"/>
              </a:lnSpc>
              <a:spcBef>
                <a:spcPct val="0"/>
              </a:spcBef>
              <a:spcAft>
                <a:spcPct val="0"/>
              </a:spcAft>
              <a:buClrTx/>
              <a:buSzTx/>
              <a:buFont typeface="Arial"/>
              <a:buNone/>
              <a:defRPr kumimoji="0"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defPPr>
              <a:defRPr lang="en-US"/>
            </a:defPPr>
            <a:lvl1pPr marL="0" indent="0" algn="ctr" defTabSz="914400" rtl="0" eaLnBrk="1" fontAlgn="base" hangingPunct="1">
              <a:lnSpc>
                <a:spcPct val="100000"/>
              </a:lnSpc>
              <a:spcBef>
                <a:spcPct val="0"/>
              </a:spcBef>
              <a:spcAft>
                <a:spcPct val="0"/>
              </a:spcAft>
              <a:buClrTx/>
              <a:buSzTx/>
              <a:buFont typeface="Arial"/>
              <a:buNone/>
              <a:defRPr kumimoji="0"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1030" name="Rectangle 6"/>
          <p:cNvSpPr>
            <a:spLocks noGrp="1" noChangeArrowheads="1"/>
          </p:cNvSpPr>
          <p:nvPr>
            <p:ph type="sldNum" sz="quarter" idx="4"/>
          </p:nvPr>
        </p:nvSpPr>
        <p:spPr bwMode="auto">
          <a:xfrm>
            <a:off x="6553200" y="6245225"/>
            <a:ext cx="2289175" cy="476250"/>
          </a:xfrm>
          <a:prstGeom prst="rect">
            <a:avLst/>
          </a:prstGeom>
          <a:noFill/>
          <a:ln>
            <a:noFill/>
          </a:ln>
          <a:effectLst/>
        </p:spPr>
        <p:txBody>
          <a:bodyPr numCol="1" compatLnSpc="1">
            <a:prstTxWarp prst="textNoShape">
              <a:avLst/>
            </a:prstTxWarp>
            <a:noAutofit/>
          </a:bodyPr>
          <a:lstStyle>
            <a:defPPr>
              <a:defRPr lang="en-US"/>
            </a:defPPr>
            <a:lvl1pPr marL="0" indent="0" algn="r" defTabSz="914400" rtl="0" eaLnBrk="1" fontAlgn="base" hangingPunct="1">
              <a:lnSpc>
                <a:spcPct val="100000"/>
              </a:lnSpc>
              <a:spcBef>
                <a:spcPct val="0"/>
              </a:spcBef>
              <a:spcAft>
                <a:spcPct val="0"/>
              </a:spcAft>
              <a:buClrTx/>
              <a:buSzTx/>
              <a:buFont typeface="Arial" pitchFamily="34" charset="0"/>
              <a:buNone/>
              <a:defRPr kumimoji="0" lang="en-US"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r" eaLnBrk="1" hangingPunct="1">
              <a:buFont typeface="Arial"/>
            </a:pPr>
            <a:fld id="{F2102C74-355E-499D-B55D-897650C76077}" type="slidenum">
              <a:rPr lang="zh-CN" altLang="en-US" sz="1400"/>
              <a:t>‹#›</a:t>
            </a:fld>
            <a:endParaRPr lang="en-US" altLang="zh-CN" sz="1400"/>
          </a:p>
        </p:txBody>
      </p:sp>
    </p:spTree>
  </p:cSld>
  <p:clrMap bg1="lt1" tx1="dk1" bg2="lt2" tx2="dk2" accent1="accent1" accent2="accent2" accent3="accent3" accent4="accent4" accent5="accent5" accent6="accent6" hlink="hlink" folHlink="folHlink"/>
  <p:sldLayoutIdLst>
    <p:sldLayoutId id="2147483660"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latin typeface="Arial"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2"/>
          <a:stretch>
            <a:fillRect/>
          </a:stretch>
        </a:blipFill>
        <a:effectLst/>
      </p:bgPr>
    </p:bg>
    <p:spTree>
      <p:nvGrpSpPr>
        <p:cNvPr id="1" name=""/>
        <p:cNvGrpSpPr/>
        <p:nvPr/>
      </p:nvGrpSpPr>
      <p:grpSpPr>
        <a:xfrm>
          <a:off x="0" y="0"/>
          <a:ext cx="0" cy="0"/>
        </a:xfrm>
      </p:grpSpPr>
      <p:sp>
        <p:nvSpPr>
          <p:cNvPr id="1026" name="Rectangle 2"/>
          <p:cNvSpPr>
            <a:spLocks noGrp="1" noRot="1"/>
          </p:cNvSpPr>
          <p:nvPr>
            <p:ph type="title"/>
          </p:nvPr>
        </p:nvSpPr>
        <p:spPr>
          <a:xfrm>
            <a:off x="301625" y="609600"/>
            <a:ext cx="8540750" cy="1143000"/>
          </a:xfrm>
          <a:prstGeom prst="rect">
            <a:avLst/>
          </a:prstGeom>
          <a:noFill/>
          <a:ln>
            <a:noFill/>
            <a:miter lim="800000"/>
          </a:ln>
          <a:effectLst/>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lvl="0"/>
            <a:r>
              <a:t>单击此处编辑母版标题样式</a:t>
            </a:r>
          </a:p>
        </p:txBody>
      </p:sp>
      <p:sp>
        <p:nvSpPr>
          <p:cNvPr id="1027" name="Rectangle 3"/>
          <p:cNvSpPr>
            <a:spLocks noGrp="1" noRot="1"/>
          </p:cNvSpPr>
          <p:nvPr>
            <p:ph type="body" idx="1"/>
          </p:nvPr>
        </p:nvSpPr>
        <p:spPr>
          <a:xfrm>
            <a:off x="301625" y="1905000"/>
            <a:ext cx="8540750" cy="4194175"/>
          </a:xfrm>
          <a:prstGeom prst="rect">
            <a:avLst/>
          </a:prstGeom>
          <a:noFill/>
          <a:ln>
            <a:noFill/>
            <a:miter lim="800000"/>
          </a:ln>
          <a:effectLst/>
        </p:spPr>
        <p:txBody>
          <a:bodyPr>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a:spLocks noGrp="1" noChangeArrowheads="1"/>
          </p:cNvSpPr>
          <p:nvPr>
            <p:ph type="dt" sz="half" idx="2"/>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US"/>
            </a:defPPr>
            <a:lvl1pPr marL="0" indent="0" algn="l" defTabSz="914400" rtl="0" eaLnBrk="0" fontAlgn="base" hangingPunct="0">
              <a:lnSpc>
                <a:spcPct val="100000"/>
              </a:lnSpc>
              <a:spcBef>
                <a:spcPct val="0"/>
              </a:spcBef>
              <a:spcAft>
                <a:spcPct val="0"/>
              </a:spcAft>
              <a:buClrTx/>
              <a:buSzTx/>
              <a:buFont typeface="Arial"/>
              <a:buNone/>
              <a:defRPr kumimoji="0"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US"/>
            </a:defPPr>
            <a:lvl1pPr marL="0" indent="0" algn="ctr" defTabSz="914400" rtl="0" eaLnBrk="0" fontAlgn="base" hangingPunct="0">
              <a:lnSpc>
                <a:spcPct val="100000"/>
              </a:lnSpc>
              <a:spcBef>
                <a:spcPct val="0"/>
              </a:spcBef>
              <a:spcAft>
                <a:spcPct val="0"/>
              </a:spcAft>
              <a:buClrTx/>
              <a:buSzTx/>
              <a:buFont typeface="Arial"/>
              <a:buNone/>
              <a:defRPr kumimoji="0"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5pPr>
          </a:lstStyle>
          <a:p>
            <a:pPr marL="0" marR="0" lvl="0" indent="0" algn="ctr" defTabSz="914400" rtl="0" eaLnBrk="1" fontAlgn="base" latinLnBrk="0" hangingPunct="1">
              <a:lnSpc>
                <a:spcPct val="100000"/>
              </a:lnSpc>
              <a:spcBef>
                <a:spcPct val="0"/>
              </a:spcBef>
              <a:spcAft>
                <a:spcPct val="0"/>
              </a:spcAft>
              <a:buClrTx/>
              <a:buSzTx/>
              <a:buFont typeface="Arial"/>
              <a:buNone/>
              <a:defRPr/>
            </a:pPr>
            <a:endParaRPr kumimoji="0" lang="en-US" altLang="zh-CN" sz="1400" b="0" i="0" u="none" strike="noStrike" kern="1200" cap="none" spc="0" normalizeH="0" baseline="0" noProof="0">
              <a:ln>
                <a:noFill/>
              </a:ln>
              <a:solidFill>
                <a:schemeClr val="tx1"/>
              </a:solidFill>
              <a:effectLst/>
              <a:uLnTx/>
              <a:uFillTx/>
              <a:latin typeface="Arial"/>
              <a:ea typeface="宋体" pitchFamily="2" charset="-122"/>
              <a:cs typeface="+mn-cs"/>
            </a:endParaRPr>
          </a:p>
        </p:txBody>
      </p:sp>
      <p:sp>
        <p:nvSpPr>
          <p:cNvPr id="1030" name="Rectangle 6"/>
          <p:cNvSpPr>
            <a:spLocks noGrp="1" noChangeArrowheads="1"/>
          </p:cNvSpPr>
          <p:nvPr>
            <p:ph type="sldNum" sz="quarter" idx="4"/>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en-US"/>
            </a:defPPr>
            <a:lvl1pPr marL="0" indent="0" algn="r" defTabSz="914400" rtl="0" eaLnBrk="0" fontAlgn="base" hangingPunct="0">
              <a:lnSpc>
                <a:spcPct val="100000"/>
              </a:lnSpc>
              <a:spcBef>
                <a:spcPct val="0"/>
              </a:spcBef>
              <a:spcAft>
                <a:spcPct val="0"/>
              </a:spcAft>
              <a:buClrTx/>
              <a:buSzTx/>
              <a:buFont typeface="Arial"/>
              <a:buNone/>
              <a:defRPr kumimoji="0" lang="en-US" altLang="en-US" sz="14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algn="r" eaLnBrk="1" hangingPunct="1"/>
            <a:fld id="{2EE8A1EC-BC3B-4ED7-872E-ECC6800E5E62}" type="slidenum">
              <a:rPr lang="zh-CN" altLang="en-US" sz="1400"/>
              <a:t>‹#›</a:t>
            </a:fld>
            <a:endParaRPr lang="en-US" altLang="zh-CN" sz="1400"/>
          </a:p>
        </p:txBody>
      </p:sp>
    </p:spTree>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latin typeface="Arial"/>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baidu.com/s?wd=%E8%BF%9B%E5%8F%96%E7%B2%BE%E7%A5%9E&amp;tn=44039180_cpr&amp;fenlei=mv6quAkxTZn0IZRqIHckPjm4nH00T1dBuj--m1w-uH-bnjfdujDY0ZwV5Hcvrjm3rH6sPfKWUMw85HfYnjn4nH6sgvPsT6KdThsqpZwYTjCEQLGCpyw9Uz4Bmy-bIi4WUvYETgN-TLwGUv3En1c3rj0YnHc4" TargetMode="Externa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baidu.com/s?wd=%E4%B8%B4%E6%97%B6%E7%94%A8%E7%94%B5&amp;tn=44039180_cpr&amp;fenlei=mv6quAkxTZn0IZRqIHckPjm4nH00T1dWPHI-nyfduyDvrHcLrAR30ZwV5Hcvrjm3rH6sPfKWUMw85HfYnjn4nH6sgvPsT6KdThsqpZwYTjCEQLGCpyw9Uz4Bmy-bIi4WUvYETgN-TLwGUv3EnHf3nHDznWRY" TargetMode="External" /><Relationship Id="rId3" Type="http://schemas.openxmlformats.org/officeDocument/2006/relationships/hyperlink" Target="http://www.baidu.com/s?wd=%E6%B6%88%E9%98%B2%E8%AE%BE%E6%96%BD&amp;tn=44039180_cpr&amp;fenlei=mv6quAkxTZn0IZRqIHckPjm4nH00T1dWPHI-nyfduyDvrHcLrAR30ZwV5Hcvrjm3rH6sPfKWUMw85HfYnjn4nH6sgvPsT6KdThsqpZwYTjCEQLGCpyw9Uz4Bmy-bIi4WUvYETgN-TLwGUv3EnHf3nHDznWRY" TargetMode="External" /><Relationship Id="rId4"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media/image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image" Target="../media/image2.png" /><Relationship Id="rId4" Type="http://schemas.openxmlformats.org/officeDocument/2006/relationships/image" Target="../media/image1.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 Id="rId3" Type="http://schemas.openxmlformats.org/officeDocument/2006/relationships/image" Target="../media/image3.png" /><Relationship Id="rId4" Type="http://schemas.openxmlformats.org/officeDocument/2006/relationships/image" Target="../media/image1.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 Id="rId3" Type="http://schemas.openxmlformats.org/officeDocument/2006/relationships/image" Target="../media/image4.png" /><Relationship Id="rId4" Type="http://schemas.openxmlformats.org/officeDocument/2006/relationships/image" Target="../media/image1.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 Id="rId3" Type="http://schemas.openxmlformats.org/officeDocument/2006/relationships/image" Target="../media/image5.png" /><Relationship Id="rId4" Type="http://schemas.openxmlformats.org/officeDocument/2006/relationships/image" Target="../media/image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4.xml" /><Relationship Id="rId3" Type="http://schemas.openxmlformats.org/officeDocument/2006/relationships/image" Target="../media/image1.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5.xml" /><Relationship Id="rId3" Type="http://schemas.openxmlformats.org/officeDocument/2006/relationships/image" Target="../media/image6.png" /><Relationship Id="rId4" Type="http://schemas.openxmlformats.org/officeDocument/2006/relationships/image" Target="../media/image1.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6.xml" /><Relationship Id="rId3" Type="http://schemas.openxmlformats.org/officeDocument/2006/relationships/image" Target="../media/image7.png" /><Relationship Id="rId4" Type="http://schemas.openxmlformats.org/officeDocument/2006/relationships/image" Target="../media/image1.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7.xml" /><Relationship Id="rId3" Type="http://schemas.openxmlformats.org/officeDocument/2006/relationships/image" Target="../media/image1.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hyperlink" Target="https://baike.baidu.com/item/%E6%8A%95%E8%B5%84%E6%A6%82%E7%AE%97" TargetMode="External" /><Relationship Id="rId3" Type="http://schemas.openxmlformats.org/officeDocument/2006/relationships/image" Target="../media/image1.png"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8.jpeg" /><Relationship Id="rId3" Type="http://schemas.openxmlformats.org/officeDocument/2006/relationships/image" Target="../media/image1.png"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022040152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4098" name="Rectangle 2"/>
          <p:cNvSpPr>
            <a:spLocks noGrp="1" noRot="1"/>
          </p:cNvSpPr>
          <p:nvPr>
            <p:ph type="title"/>
          </p:nvPr>
        </p:nvSpPr>
        <p:spPr>
          <a:xfrm>
            <a:off x="30163" y="620713"/>
            <a:ext cx="854075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cs typeface="+mj-cs"/>
              </a:defRPr>
            </a:lvl1pPr>
          </a:lstStyle>
          <a:p>
            <a:pPr lvl="0" eaLnBrk="1" hangingPunct="1"/>
            <a:r>
              <a:rPr lang="zh-CN" altLang="en-US" sz="3200" b="1">
                <a:solidFill>
                  <a:srgbClr val="700926"/>
                </a:solidFill>
                <a:latin typeface="黑体" pitchFamily="49" charset="-122"/>
                <a:ea typeface="黑体" pitchFamily="49" charset="-122"/>
              </a:rPr>
              <a:t>第二章 建筑安全生产的管理方针、</a:t>
            </a:r>
            <a:br>
              <a:rPr lang="zh-CN" altLang="en-US" sz="3200" b="1">
                <a:solidFill>
                  <a:srgbClr val="700926"/>
                </a:solidFill>
                <a:latin typeface="黑体" pitchFamily="49" charset="-122"/>
                <a:ea typeface="黑体" pitchFamily="49" charset="-122"/>
              </a:rPr>
            </a:br>
            <a:r>
              <a:rPr lang="zh-CN" altLang="en-US" sz="3200" b="1">
                <a:solidFill>
                  <a:srgbClr val="700926"/>
                </a:solidFill>
                <a:latin typeface="黑体" pitchFamily="49" charset="-122"/>
                <a:ea typeface="黑体" pitchFamily="49" charset="-122"/>
              </a:rPr>
              <a:t>原则、要和体制</a:t>
            </a:r>
          </a:p>
        </p:txBody>
      </p:sp>
      <p:sp>
        <p:nvSpPr>
          <p:cNvPr id="4099" name="Rectangle 3"/>
          <p:cNvSpPr>
            <a:spLocks noGrp="1" noRot="1"/>
          </p:cNvSpPr>
          <p:nvPr>
            <p:ph type="body" idx="4294967295"/>
          </p:nvPr>
        </p:nvSpPr>
        <p:spPr>
          <a:xfrm>
            <a:off x="395288" y="2276475"/>
            <a:ext cx="8540750" cy="260350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lvl="0" eaLnBrk="1" hangingPunct="1">
              <a:buNone/>
            </a:pPr>
            <a:r>
              <a:rPr lang="zh-CN" altLang="en-US" sz="2000">
                <a:ea typeface="黑体" pitchFamily="49" charset="-122"/>
              </a:rPr>
              <a:t>知识目标：理解安全生产的方针、原则，熟悉我国安全生产的管理体制；</a:t>
            </a:r>
          </a:p>
          <a:p>
            <a:pPr lvl="0" eaLnBrk="1" hangingPunct="1">
              <a:buNone/>
            </a:pPr>
            <a:r>
              <a:rPr lang="zh-CN" altLang="en-US" sz="2000">
                <a:ea typeface="黑体" pitchFamily="49" charset="-122"/>
              </a:rPr>
              <a:t>能力目标：能够按安全生产管理的方针、原则管理生产；</a:t>
            </a:r>
          </a:p>
          <a:p>
            <a:pPr lvl="0" eaLnBrk="1" hangingPunct="1">
              <a:buNone/>
            </a:pPr>
            <a:r>
              <a:rPr lang="zh-CN" altLang="en-US" sz="2000">
                <a:ea typeface="黑体" pitchFamily="49" charset="-122"/>
              </a:rPr>
              <a:t>素质目标：增强安全意识、重视安全工作。</a:t>
            </a:r>
            <a:endParaRPr lang="en-US" altLang="zh-CN" sz="2400">
              <a:ea typeface="黑体" pitchFamily="49" charset="-122"/>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 calcmode="lin" valueType="num">
                                      <p:cBhvr additive="base">
                                        <p:cTn id="7" dur="500" fill="hold"/>
                                        <p:tgtEl>
                                          <p:spTgt spid="40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anim calcmode="lin" valueType="num">
                                      <p:cBhvr additive="base">
                                        <p:cTn id="11" dur="500" fill="hold"/>
                                        <p:tgtEl>
                                          <p:spTgt spid="409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09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anim calcmode="lin" valueType="num">
                                      <p:cBhvr additive="base">
                                        <p:cTn id="15" dur="500" fill="hold"/>
                                        <p:tgtEl>
                                          <p:spTgt spid="409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09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5122" name="Rectangle 2"/>
          <p:cNvSpPr>
            <a:spLocks noGrp="1" noRot="1"/>
          </p:cNvSpPr>
          <p:nvPr>
            <p:ph type="title"/>
          </p:nvPr>
        </p:nvSpPr>
        <p:spPr>
          <a:xfrm>
            <a:off x="323850" y="333375"/>
            <a:ext cx="8540750" cy="94615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cs typeface="+mj-cs"/>
              </a:defRPr>
            </a:lvl1pPr>
          </a:lstStyle>
          <a:p>
            <a:pPr lvl="0" eaLnBrk="1" hangingPunct="1"/>
            <a:r>
              <a:rPr lang="en-US" altLang="zh-CN" sz="3200" b="1">
                <a:solidFill>
                  <a:srgbClr val="700926"/>
                </a:solidFill>
                <a:latin typeface="黑体" pitchFamily="49" charset="-122"/>
                <a:ea typeface="黑体" pitchFamily="49" charset="-122"/>
              </a:rPr>
              <a:t>2.2 </a:t>
            </a:r>
            <a:r>
              <a:rPr lang="zh-CN" altLang="en-US" sz="3200" b="1">
                <a:solidFill>
                  <a:srgbClr val="700926"/>
                </a:solidFill>
                <a:latin typeface="黑体" pitchFamily="49" charset="-122"/>
                <a:ea typeface="黑体" pitchFamily="49" charset="-122"/>
              </a:rPr>
              <a:t>建筑施工安全生产的方针</a:t>
            </a:r>
            <a:endParaRPr lang="en-US" altLang="zh-CN" sz="3200" b="1">
              <a:solidFill>
                <a:srgbClr val="FF0000"/>
              </a:solidFill>
              <a:latin typeface="黑体" pitchFamily="49" charset="-122"/>
              <a:ea typeface="黑体" pitchFamily="49" charset="-122"/>
            </a:endParaRPr>
          </a:p>
        </p:txBody>
      </p:sp>
      <p:sp>
        <p:nvSpPr>
          <p:cNvPr id="5123" name="Rectangle 3"/>
          <p:cNvSpPr>
            <a:spLocks noGrp="1" noRot="1" noChangeArrowheads="1"/>
          </p:cNvSpPr>
          <p:nvPr>
            <p:ph type="body" idx="4294967295"/>
          </p:nvPr>
        </p:nvSpPr>
        <p:spPr>
          <a:xfrm>
            <a:off x="900113" y="1125538"/>
            <a:ext cx="7559675" cy="4464050"/>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342900" lvl="0" indent="-342900" eaLnBrk="1" hangingPunct="0">
              <a:lnSpc>
                <a:spcPct val="120000"/>
              </a:lnSpc>
              <a:buNone/>
            </a:pPr>
            <a:r>
              <a:rPr lang="en-US" altLang="zh-CN" sz="2400" b="1" spc="0">
                <a:solidFill>
                  <a:srgbClr val="700926"/>
                </a:solidFill>
                <a:latin typeface="宋体" pitchFamily="2" charset="-122"/>
                <a:ea typeface="黑体" pitchFamily="49" charset="-122"/>
              </a:rPr>
              <a:t> 2.2.1 </a:t>
            </a:r>
            <a:r>
              <a:rPr lang="zh-CN" altLang="en-US" sz="2000" b="1" spc="0">
                <a:solidFill>
                  <a:srgbClr val="700926"/>
                </a:solidFill>
                <a:latin typeface="宋体" pitchFamily="2" charset="-122"/>
                <a:ea typeface="黑体" pitchFamily="49" charset="-122"/>
              </a:rPr>
              <a:t>我国安全生产的工作方针</a:t>
            </a:r>
            <a:endParaRPr lang="en-US" altLang="zh-CN" sz="2000" b="1">
              <a:solidFill>
                <a:srgbClr val="700926"/>
              </a:solidFill>
              <a:latin typeface="宋体" pitchFamily="2" charset="-122"/>
              <a:ea typeface="黑体" pitchFamily="49" charset="-122"/>
            </a:endParaRPr>
          </a:p>
          <a:p>
            <a:pPr marL="342900" lvl="0" indent="-342900" eaLnBrk="1" hangingPunct="0">
              <a:lnSpc>
                <a:spcPct val="120000"/>
              </a:lnSpc>
              <a:buNone/>
            </a:pPr>
            <a:r>
              <a:rPr lang="en-US" altLang="zh-CN" sz="2000" spc="0">
                <a:solidFill>
                  <a:srgbClr val="700926"/>
                </a:solidFill>
                <a:latin typeface="宋体" pitchFamily="2" charset="-122"/>
                <a:ea typeface="黑体" pitchFamily="49" charset="-122"/>
              </a:rPr>
              <a:t>  </a:t>
            </a:r>
            <a:r>
              <a:rPr lang="zh-CN" altLang="en-US" sz="2000" spc="0">
                <a:solidFill>
                  <a:srgbClr val="700926"/>
                </a:solidFill>
                <a:latin typeface="宋体" pitchFamily="2" charset="-122"/>
                <a:ea typeface="黑体" pitchFamily="49" charset="-122"/>
              </a:rPr>
              <a:t>“</a:t>
            </a:r>
            <a:r>
              <a:rPr lang="zh-CN" altLang="en-US" sz="2000" spc="0">
                <a:solidFill>
                  <a:srgbClr val="700926"/>
                </a:solidFill>
                <a:latin typeface="黑体" pitchFamily="49" charset="-122"/>
                <a:ea typeface="黑体" pitchFamily="49" charset="-122"/>
              </a:rPr>
              <a:t>安全第一、预防为主、综合治理</a:t>
            </a:r>
            <a:r>
              <a:rPr lang="zh-CN" altLang="en-US" sz="2000">
                <a:solidFill>
                  <a:srgbClr val="700926"/>
                </a:solidFill>
                <a:latin typeface="黑体" pitchFamily="49" charset="-122"/>
                <a:ea typeface="黑体" pitchFamily="49" charset="-122"/>
              </a:rPr>
              <a:t>”十二字方针</a:t>
            </a:r>
            <a:endParaRPr lang="zh-CN" altLang="en-US" sz="2000" b="1">
              <a:solidFill>
                <a:srgbClr val="700926"/>
              </a:solidFill>
              <a:latin typeface="黑体" pitchFamily="49" charset="-122"/>
              <a:ea typeface="黑体" pitchFamily="49" charset="-122"/>
            </a:endParaRPr>
          </a:p>
          <a:p>
            <a:pPr marL="0" lvl="0" indent="0" eaLnBrk="1" hangingPunct="0">
              <a:lnSpc>
                <a:spcPct val="120000"/>
              </a:lnSpc>
              <a:buNone/>
            </a:pPr>
            <a:r>
              <a:rPr lang="en-US" altLang="zh-CN" sz="2000" b="1" spc="0">
                <a:solidFill>
                  <a:srgbClr val="000000"/>
                </a:solidFill>
                <a:latin typeface="黑体" pitchFamily="49" charset="-122"/>
                <a:ea typeface="黑体" pitchFamily="49" charset="-122"/>
              </a:rPr>
              <a:t>   2002</a:t>
            </a:r>
            <a:r>
              <a:rPr lang="zh-CN" altLang="en-US" sz="2000" spc="0">
                <a:solidFill>
                  <a:srgbClr val="000000"/>
                </a:solidFill>
                <a:latin typeface="黑体" pitchFamily="49" charset="-122"/>
                <a:ea typeface="黑体" pitchFamily="49" charset="-122"/>
              </a:rPr>
              <a:t>年</a:t>
            </a:r>
            <a:r>
              <a:rPr lang="en-US" altLang="zh-CN" sz="2000" spc="0">
                <a:solidFill>
                  <a:srgbClr val="000000"/>
                </a:solidFill>
                <a:latin typeface="黑体" pitchFamily="49" charset="-122"/>
                <a:ea typeface="黑体" pitchFamily="49" charset="-122"/>
              </a:rPr>
              <a:t>《</a:t>
            </a:r>
            <a:r>
              <a:rPr lang="zh-CN" altLang="en-US" sz="2000" spc="0">
                <a:solidFill>
                  <a:srgbClr val="000000"/>
                </a:solidFill>
                <a:latin typeface="黑体" pitchFamily="49" charset="-122"/>
                <a:ea typeface="黑体" pitchFamily="49" charset="-122"/>
              </a:rPr>
              <a:t>安全生产法</a:t>
            </a:r>
            <a:r>
              <a:rPr lang="en-US" altLang="zh-CN" sz="2000" spc="0">
                <a:solidFill>
                  <a:srgbClr val="000000"/>
                </a:solidFill>
                <a:latin typeface="黑体" pitchFamily="49" charset="-122"/>
                <a:ea typeface="黑体" pitchFamily="49" charset="-122"/>
              </a:rPr>
              <a:t>》</a:t>
            </a:r>
            <a:r>
              <a:rPr lang="zh-CN" altLang="en-US" sz="2000" spc="0">
                <a:solidFill>
                  <a:srgbClr val="000000"/>
                </a:solidFill>
                <a:latin typeface="黑体" pitchFamily="49" charset="-122"/>
                <a:ea typeface="黑体" pitchFamily="49" charset="-122"/>
              </a:rPr>
              <a:t>中第一次以法律形式将</a:t>
            </a:r>
            <a:r>
              <a:rPr lang="zh-CN" altLang="en-US" sz="2000" spc="0">
                <a:solidFill>
                  <a:srgbClr val="000000"/>
                </a:solidFill>
                <a:latin typeface="宋体" pitchFamily="2" charset="-122"/>
                <a:ea typeface="黑体" pitchFamily="49" charset="-122"/>
              </a:rPr>
              <a:t>“</a:t>
            </a:r>
            <a:r>
              <a:rPr lang="zh-CN" altLang="en-US" sz="2000" spc="0">
                <a:solidFill>
                  <a:srgbClr val="000000"/>
                </a:solidFill>
                <a:latin typeface="黑体" pitchFamily="49" charset="-122"/>
                <a:ea typeface="黑体" pitchFamily="49" charset="-122"/>
              </a:rPr>
              <a:t>安全第一、预防为主</a:t>
            </a:r>
            <a:r>
              <a:rPr lang="zh-CN" altLang="en-US" sz="1800" spc="0">
                <a:solidFill>
                  <a:srgbClr val="000000"/>
                </a:solidFill>
                <a:latin typeface="宋体" pitchFamily="2" charset="-122"/>
                <a:ea typeface="黑体" pitchFamily="49" charset="-122"/>
              </a:rPr>
              <a:t>”</a:t>
            </a:r>
            <a:r>
              <a:rPr lang="zh-CN" altLang="en-US" sz="1800" spc="0">
                <a:solidFill>
                  <a:srgbClr val="000000"/>
                </a:solidFill>
                <a:latin typeface="黑体" pitchFamily="49" charset="-122"/>
                <a:ea typeface="黑体" pitchFamily="49" charset="-122"/>
              </a:rPr>
              <a:t>确定为我国的安全生产工作方针，称为</a:t>
            </a:r>
            <a:r>
              <a:rPr lang="zh-CN" altLang="en-US" sz="1800" spc="0">
                <a:solidFill>
                  <a:srgbClr val="000000"/>
                </a:solidFill>
                <a:latin typeface="宋体" pitchFamily="2" charset="-122"/>
                <a:ea typeface="黑体" pitchFamily="49" charset="-122"/>
              </a:rPr>
              <a:t>“</a:t>
            </a:r>
            <a:r>
              <a:rPr lang="zh-CN" altLang="en-US" sz="1800" spc="0">
                <a:solidFill>
                  <a:srgbClr val="000000"/>
                </a:solidFill>
                <a:latin typeface="黑体" pitchFamily="49" charset="-122"/>
                <a:ea typeface="黑体" pitchFamily="49" charset="-122"/>
              </a:rPr>
              <a:t>安全生产八字方针</a:t>
            </a:r>
            <a:r>
              <a:rPr lang="zh-CN" altLang="en-US" sz="1800" spc="0">
                <a:solidFill>
                  <a:srgbClr val="000000"/>
                </a:solidFill>
                <a:latin typeface="宋体" pitchFamily="2" charset="-122"/>
                <a:ea typeface="黑体" pitchFamily="49" charset="-122"/>
              </a:rPr>
              <a:t>”</a:t>
            </a:r>
            <a:r>
              <a:rPr lang="zh-CN" altLang="en-US" sz="1800" spc="0">
                <a:solidFill>
                  <a:srgbClr val="000000"/>
                </a:solidFill>
                <a:latin typeface="黑体" pitchFamily="49" charset="-122"/>
                <a:ea typeface="黑体" pitchFamily="49" charset="-122"/>
              </a:rPr>
              <a:t>。</a:t>
            </a:r>
            <a:endParaRPr lang="en-US" altLang="zh-CN" sz="1800">
              <a:solidFill>
                <a:srgbClr val="000000"/>
              </a:solidFill>
              <a:latin typeface="黑体" pitchFamily="49" charset="-122"/>
              <a:ea typeface="黑体" pitchFamily="49" charset="-122"/>
            </a:endParaRPr>
          </a:p>
          <a:p>
            <a:pPr marL="0" lvl="0" indent="0" eaLnBrk="1" hangingPunct="0">
              <a:lnSpc>
                <a:spcPct val="120000"/>
              </a:lnSpc>
              <a:buNone/>
            </a:pPr>
            <a:r>
              <a:rPr lang="en-US" altLang="zh-CN" sz="1800" b="1" spc="0">
                <a:solidFill>
                  <a:srgbClr val="000000"/>
                </a:solidFill>
                <a:latin typeface="黑体" pitchFamily="49" charset="-122"/>
                <a:ea typeface="黑体" pitchFamily="49" charset="-122"/>
              </a:rPr>
              <a:t>   2005</a:t>
            </a:r>
            <a:r>
              <a:rPr lang="zh-CN" altLang="en-US" sz="1800" spc="0">
                <a:solidFill>
                  <a:srgbClr val="000000"/>
                </a:solidFill>
                <a:latin typeface="黑体" pitchFamily="49" charset="-122"/>
                <a:ea typeface="黑体" pitchFamily="49" charset="-122"/>
              </a:rPr>
              <a:t>年在中央印发的</a:t>
            </a:r>
            <a:r>
              <a:rPr lang="en-US" altLang="zh-CN" sz="1800" spc="0">
                <a:solidFill>
                  <a:srgbClr val="000000"/>
                </a:solidFill>
                <a:latin typeface="黑体" pitchFamily="49" charset="-122"/>
                <a:ea typeface="黑体" pitchFamily="49" charset="-122"/>
              </a:rPr>
              <a:t>《</a:t>
            </a:r>
            <a:r>
              <a:rPr lang="zh-CN" altLang="en-US" sz="1800" spc="0">
                <a:solidFill>
                  <a:srgbClr val="000000"/>
                </a:solidFill>
                <a:latin typeface="黑体" pitchFamily="49" charset="-122"/>
                <a:ea typeface="黑体" pitchFamily="49" charset="-122"/>
              </a:rPr>
              <a:t>中共中央关于制定国民经济和社会发展第十一个五年规划的建议</a:t>
            </a:r>
            <a:r>
              <a:rPr lang="en-US" altLang="zh-CN" sz="1800" spc="0">
                <a:solidFill>
                  <a:srgbClr val="000000"/>
                </a:solidFill>
                <a:latin typeface="黑体" pitchFamily="49" charset="-122"/>
                <a:ea typeface="黑体" pitchFamily="49" charset="-122"/>
              </a:rPr>
              <a:t>》</a:t>
            </a:r>
            <a:r>
              <a:rPr lang="zh-CN" altLang="en-US" sz="1800" spc="0">
                <a:solidFill>
                  <a:srgbClr val="000000"/>
                </a:solidFill>
                <a:latin typeface="黑体" pitchFamily="49" charset="-122"/>
                <a:ea typeface="黑体" pitchFamily="49" charset="-122"/>
              </a:rPr>
              <a:t>中，将我国安全生产工作方针补充为：</a:t>
            </a:r>
            <a:r>
              <a:rPr lang="zh-CN" altLang="en-US" sz="1800" spc="0">
                <a:solidFill>
                  <a:srgbClr val="000000"/>
                </a:solidFill>
                <a:latin typeface="宋体" pitchFamily="2" charset="-122"/>
                <a:ea typeface="黑体" pitchFamily="49" charset="-122"/>
              </a:rPr>
              <a:t>“</a:t>
            </a:r>
            <a:r>
              <a:rPr lang="zh-CN" altLang="en-US" sz="1800" spc="0">
                <a:solidFill>
                  <a:srgbClr val="000000"/>
                </a:solidFill>
                <a:latin typeface="黑体" pitchFamily="49" charset="-122"/>
                <a:ea typeface="黑体" pitchFamily="49" charset="-122"/>
              </a:rPr>
              <a:t>安全第一、预防为主、综合治理</a:t>
            </a:r>
            <a:r>
              <a:rPr lang="zh-CN" altLang="en-US" sz="1800" spc="0">
                <a:solidFill>
                  <a:srgbClr val="000000"/>
                </a:solidFill>
                <a:latin typeface="宋体" pitchFamily="2" charset="-122"/>
                <a:ea typeface="黑体" pitchFamily="49" charset="-122"/>
              </a:rPr>
              <a:t>”</a:t>
            </a:r>
            <a:r>
              <a:rPr lang="zh-CN" altLang="en-US" sz="1800" spc="0">
                <a:solidFill>
                  <a:srgbClr val="000000"/>
                </a:solidFill>
                <a:latin typeface="黑体" pitchFamily="49" charset="-122"/>
                <a:ea typeface="黑体" pitchFamily="49" charset="-122"/>
              </a:rPr>
              <a:t>，俗称为</a:t>
            </a:r>
            <a:r>
              <a:rPr lang="zh-CN" altLang="en-US" sz="1800" spc="0">
                <a:solidFill>
                  <a:srgbClr val="000000"/>
                </a:solidFill>
                <a:latin typeface="宋体" pitchFamily="2" charset="-122"/>
                <a:ea typeface="黑体" pitchFamily="49" charset="-122"/>
              </a:rPr>
              <a:t>“</a:t>
            </a:r>
            <a:r>
              <a:rPr lang="zh-CN" altLang="en-US" sz="1800" spc="0">
                <a:solidFill>
                  <a:srgbClr val="000000"/>
                </a:solidFill>
                <a:latin typeface="黑体" pitchFamily="49" charset="-122"/>
                <a:ea typeface="黑体" pitchFamily="49" charset="-122"/>
              </a:rPr>
              <a:t>安全生产十二方针</a:t>
            </a:r>
            <a:r>
              <a:rPr lang="zh-CN" altLang="en-US" sz="1800" spc="0">
                <a:solidFill>
                  <a:srgbClr val="000000"/>
                </a:solidFill>
                <a:latin typeface="宋体" pitchFamily="2" charset="-122"/>
                <a:ea typeface="黑体" pitchFamily="49" charset="-122"/>
              </a:rPr>
              <a:t>”</a:t>
            </a:r>
            <a:r>
              <a:rPr lang="zh-CN" altLang="en-US" sz="1800" spc="0">
                <a:solidFill>
                  <a:srgbClr val="000000"/>
                </a:solidFill>
                <a:latin typeface="黑体" pitchFamily="49" charset="-122"/>
                <a:ea typeface="黑体" pitchFamily="49" charset="-122"/>
              </a:rPr>
              <a:t>。</a:t>
            </a:r>
            <a:endParaRPr lang="en-US" altLang="zh-CN" sz="1800">
              <a:solidFill>
                <a:srgbClr val="000000"/>
              </a:solidFill>
              <a:latin typeface="黑体" pitchFamily="49" charset="-122"/>
              <a:ea typeface="黑体" pitchFamily="49" charset="-122"/>
            </a:endParaRPr>
          </a:p>
          <a:p>
            <a:pPr marL="0" lvl="0" indent="0" eaLnBrk="1" hangingPunct="0">
              <a:lnSpc>
                <a:spcPct val="120000"/>
              </a:lnSpc>
              <a:buNone/>
            </a:pPr>
            <a:r>
              <a:rPr lang="en-US" altLang="zh-CN" sz="1800" spc="0">
                <a:solidFill>
                  <a:srgbClr val="000000"/>
                </a:solidFill>
                <a:latin typeface="黑体" pitchFamily="49" charset="-122"/>
                <a:ea typeface="黑体" pitchFamily="49" charset="-122"/>
              </a:rPr>
              <a:t>    2014</a:t>
            </a:r>
            <a:r>
              <a:rPr lang="zh-CN" altLang="en-US" sz="1800" spc="0">
                <a:solidFill>
                  <a:srgbClr val="000000"/>
                </a:solidFill>
                <a:latin typeface="黑体" pitchFamily="49" charset="-122"/>
                <a:ea typeface="黑体" pitchFamily="49" charset="-122"/>
              </a:rPr>
              <a:t>年</a:t>
            </a:r>
            <a:r>
              <a:rPr lang="en-US" altLang="zh-CN" sz="1800" spc="0">
                <a:solidFill>
                  <a:srgbClr val="000000"/>
                </a:solidFill>
                <a:latin typeface="黑体" pitchFamily="49" charset="-122"/>
                <a:ea typeface="黑体" pitchFamily="49" charset="-122"/>
              </a:rPr>
              <a:t>8</a:t>
            </a:r>
            <a:r>
              <a:rPr lang="zh-CN" altLang="en-US" sz="1800" spc="0">
                <a:solidFill>
                  <a:srgbClr val="000000"/>
                </a:solidFill>
                <a:latin typeface="黑体" pitchFamily="49" charset="-122"/>
                <a:ea typeface="黑体" pitchFamily="49" charset="-122"/>
              </a:rPr>
              <a:t>月</a:t>
            </a:r>
            <a:r>
              <a:rPr lang="en-US" altLang="zh-CN" sz="1800" spc="0">
                <a:solidFill>
                  <a:srgbClr val="000000"/>
                </a:solidFill>
                <a:latin typeface="黑体" pitchFamily="49" charset="-122"/>
                <a:ea typeface="黑体" pitchFamily="49" charset="-122"/>
              </a:rPr>
              <a:t>31</a:t>
            </a:r>
            <a:r>
              <a:rPr lang="zh-CN" altLang="en-US" sz="1800" spc="0">
                <a:solidFill>
                  <a:srgbClr val="000000"/>
                </a:solidFill>
                <a:latin typeface="黑体" pitchFamily="49" charset="-122"/>
                <a:ea typeface="黑体" pitchFamily="49" charset="-122"/>
              </a:rPr>
              <a:t>日，中华人民共和国第十二届全国人民代表大会常务委员会第十次会议研究通过</a:t>
            </a:r>
            <a:r>
              <a:rPr lang="en-US" altLang="zh-CN" sz="1800" spc="0">
                <a:solidFill>
                  <a:srgbClr val="000000"/>
                </a:solidFill>
                <a:latin typeface="黑体" pitchFamily="49" charset="-122"/>
                <a:ea typeface="黑体" pitchFamily="49" charset="-122"/>
              </a:rPr>
              <a:t>《</a:t>
            </a:r>
            <a:r>
              <a:rPr lang="zh-CN" altLang="en-US" sz="1800" spc="0">
                <a:solidFill>
                  <a:srgbClr val="000000"/>
                </a:solidFill>
                <a:latin typeface="黑体" pitchFamily="49" charset="-122"/>
                <a:ea typeface="黑体" pitchFamily="49" charset="-122"/>
              </a:rPr>
              <a:t>全国人民代表大会常务委员会关于修改</a:t>
            </a:r>
            <a:r>
              <a:rPr lang="en-US" altLang="zh-CN" sz="1800" spc="0">
                <a:solidFill>
                  <a:srgbClr val="000000"/>
                </a:solidFill>
                <a:latin typeface="黑体" pitchFamily="49" charset="-122"/>
                <a:ea typeface="黑体" pitchFamily="49" charset="-122"/>
              </a:rPr>
              <a:t>〈</a:t>
            </a:r>
            <a:r>
              <a:rPr lang="zh-CN" altLang="en-US" sz="1800" spc="0">
                <a:solidFill>
                  <a:srgbClr val="000000"/>
                </a:solidFill>
                <a:latin typeface="黑体" pitchFamily="49" charset="-122"/>
                <a:ea typeface="黑体" pitchFamily="49" charset="-122"/>
              </a:rPr>
              <a:t>中华人民共和国安全生产法</a:t>
            </a:r>
            <a:r>
              <a:rPr lang="en-US" altLang="zh-CN" sz="1800" spc="0">
                <a:solidFill>
                  <a:srgbClr val="000000"/>
                </a:solidFill>
                <a:latin typeface="黑体" pitchFamily="49" charset="-122"/>
                <a:ea typeface="黑体" pitchFamily="49" charset="-122"/>
              </a:rPr>
              <a:t>〉</a:t>
            </a:r>
            <a:r>
              <a:rPr lang="zh-CN" altLang="en-US" sz="1800" spc="0">
                <a:solidFill>
                  <a:srgbClr val="000000"/>
                </a:solidFill>
                <a:latin typeface="黑体" pitchFamily="49" charset="-122"/>
                <a:ea typeface="黑体" pitchFamily="49" charset="-122"/>
              </a:rPr>
              <a:t>的决定</a:t>
            </a:r>
            <a:r>
              <a:rPr lang="en-US" altLang="zh-CN" sz="1800" spc="0">
                <a:solidFill>
                  <a:srgbClr val="000000"/>
                </a:solidFill>
                <a:latin typeface="黑体" pitchFamily="49" charset="-122"/>
                <a:ea typeface="黑体" pitchFamily="49" charset="-122"/>
              </a:rPr>
              <a:t>》</a:t>
            </a:r>
            <a:r>
              <a:rPr lang="zh-CN" altLang="en-US" sz="1800" spc="0">
                <a:solidFill>
                  <a:srgbClr val="000000"/>
                </a:solidFill>
                <a:latin typeface="黑体" pitchFamily="49" charset="-122"/>
                <a:ea typeface="黑体" pitchFamily="49" charset="-122"/>
              </a:rPr>
              <a:t>，自</a:t>
            </a:r>
            <a:r>
              <a:rPr lang="en-US" altLang="zh-CN" sz="1800" spc="0">
                <a:solidFill>
                  <a:srgbClr val="000000"/>
                </a:solidFill>
                <a:latin typeface="黑体" pitchFamily="49" charset="-122"/>
                <a:ea typeface="黑体" pitchFamily="49" charset="-122"/>
              </a:rPr>
              <a:t>2014</a:t>
            </a:r>
            <a:r>
              <a:rPr lang="zh-CN" altLang="en-US" sz="1800" spc="0">
                <a:solidFill>
                  <a:srgbClr val="000000"/>
                </a:solidFill>
                <a:latin typeface="黑体" pitchFamily="49" charset="-122"/>
                <a:ea typeface="黑体" pitchFamily="49" charset="-122"/>
              </a:rPr>
              <a:t>年</a:t>
            </a:r>
            <a:r>
              <a:rPr lang="en-US" altLang="zh-CN" sz="1800" spc="0">
                <a:solidFill>
                  <a:srgbClr val="000000"/>
                </a:solidFill>
                <a:latin typeface="黑体" pitchFamily="49" charset="-122"/>
                <a:ea typeface="黑体" pitchFamily="49" charset="-122"/>
              </a:rPr>
              <a:t>12</a:t>
            </a:r>
            <a:r>
              <a:rPr lang="zh-CN" altLang="en-US" sz="1800" spc="0">
                <a:solidFill>
                  <a:srgbClr val="000000"/>
                </a:solidFill>
                <a:latin typeface="黑体" pitchFamily="49" charset="-122"/>
                <a:ea typeface="黑体" pitchFamily="49" charset="-122"/>
              </a:rPr>
              <a:t>月</a:t>
            </a:r>
            <a:r>
              <a:rPr lang="en-US" altLang="zh-CN" sz="1800" spc="0">
                <a:solidFill>
                  <a:srgbClr val="000000"/>
                </a:solidFill>
                <a:latin typeface="黑体" pitchFamily="49" charset="-122"/>
                <a:ea typeface="黑体" pitchFamily="49" charset="-122"/>
              </a:rPr>
              <a:t>1</a:t>
            </a:r>
            <a:r>
              <a:rPr lang="zh-CN" altLang="en-US" sz="1800" spc="0">
                <a:solidFill>
                  <a:srgbClr val="000000"/>
                </a:solidFill>
                <a:latin typeface="黑体" pitchFamily="49" charset="-122"/>
                <a:ea typeface="黑体" pitchFamily="49" charset="-122"/>
              </a:rPr>
              <a:t>日起施行，确定了安全生产的十二字方针。</a:t>
            </a:r>
            <a:endParaRPr lang="en-US" altLang="zh-CN" sz="1800">
              <a:solidFill>
                <a:srgbClr val="000000"/>
              </a:solidFill>
              <a:latin typeface="黑体" pitchFamily="49" charset="-122"/>
              <a:ea typeface="黑体" pitchFamily="49" charset="-122"/>
            </a:endParaRPr>
          </a:p>
          <a:p>
            <a:pPr marL="342900" lvl="0" indent="-342900" eaLnBrk="1" hangingPunct="0">
              <a:lnSpc>
                <a:spcPct val="80000"/>
              </a:lnSpc>
            </a:pPr>
            <a:endParaRPr lang="zh-CN" altLang="en-US" sz="20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animEffect transition="in" filter="fade">
                                      <p:cBhvr>
                                        <p:cTn id="7" dur="1000"/>
                                        <p:tgtEl>
                                          <p:spTgt spid="5123">
                                            <p:txEl>
                                              <p:pRg st="2" end="2"/>
                                            </p:txEl>
                                          </p:spTgt>
                                        </p:tgtEl>
                                      </p:cBhvr>
                                    </p:animEffect>
                                    <p:anim calcmode="lin" valueType="num">
                                      <p:cBhvr>
                                        <p:cTn id="8"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5123">
                                            <p:txEl>
                                              <p:pRg st="3" end="3"/>
                                            </p:txEl>
                                          </p:spTgt>
                                        </p:tgtEl>
                                        <p:attrNameLst>
                                          <p:attrName>style.visibility</p:attrName>
                                        </p:attrNameLst>
                                      </p:cBhvr>
                                      <p:to>
                                        <p:strVal val="visible"/>
                                      </p:to>
                                    </p:set>
                                    <p:animEffect transition="in" filter="fade">
                                      <p:cBhvr>
                                        <p:cTn id="14" dur="1000"/>
                                        <p:tgtEl>
                                          <p:spTgt spid="5123">
                                            <p:txEl>
                                              <p:pRg st="3" end="3"/>
                                            </p:txEl>
                                          </p:spTgt>
                                        </p:tgtEl>
                                      </p:cBhvr>
                                    </p:animEffect>
                                    <p:anim calcmode="lin" valueType="num">
                                      <p:cBhvr>
                                        <p:cTn id="15"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dur="1000" fill="hold" nodeType="clickEffect">
                                  <p:stCondLst>
                                    <p:cond delay="0"/>
                                  </p:stCondLst>
                                  <p:childTnLst>
                                    <p:set>
                                      <p:cBhvr>
                                        <p:cTn id="20" dur="1" fill="hold">
                                          <p:stCondLst>
                                            <p:cond delay="0"/>
                                          </p:stCondLst>
                                        </p:cTn>
                                        <p:tgtEl>
                                          <p:spTgt spid="5123">
                                            <p:txEl>
                                              <p:pRg st="4" end="4"/>
                                            </p:txEl>
                                          </p:spTgt>
                                        </p:tgtEl>
                                        <p:attrNameLst>
                                          <p:attrName>style.visibility</p:attrName>
                                        </p:attrNameLst>
                                      </p:cBhvr>
                                      <p:to>
                                        <p:strVal val="visible"/>
                                      </p:to>
                                    </p:set>
                                    <p:animEffect transition="in" filter="fade">
                                      <p:cBhvr>
                                        <p:cTn id="21" dur="1000"/>
                                        <p:tgtEl>
                                          <p:spTgt spid="5123">
                                            <p:txEl>
                                              <p:pRg st="4" end="4"/>
                                            </p:txEl>
                                          </p:spTgt>
                                        </p:tgtEl>
                                      </p:cBhvr>
                                    </p:animEffect>
                                    <p:anim calcmode="lin" valueType="num">
                                      <p:cBhvr>
                                        <p:cTn id="22"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146" name="Rectangle 2"/>
          <p:cNvSpPr>
            <a:spLocks noGrp="1" noRot="1"/>
          </p:cNvSpPr>
          <p:nvPr>
            <p:ph type="title"/>
          </p:nvPr>
        </p:nvSpPr>
        <p:spPr>
          <a:xfrm>
            <a:off x="323850" y="333375"/>
            <a:ext cx="8540750" cy="94615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cs typeface="+mj-cs"/>
              </a:defRPr>
            </a:lvl1pPr>
          </a:lstStyle>
          <a:p>
            <a:pPr lvl="0" eaLnBrk="1" hangingPunct="1"/>
            <a:r>
              <a:rPr lang="en-US" altLang="zh-CN" sz="3200" b="1">
                <a:solidFill>
                  <a:srgbClr val="700926"/>
                </a:solidFill>
                <a:latin typeface="黑体" pitchFamily="49" charset="-122"/>
                <a:ea typeface="黑体" pitchFamily="49" charset="-122"/>
              </a:rPr>
              <a:t>2.2 </a:t>
            </a:r>
            <a:r>
              <a:rPr lang="zh-CN" altLang="en-US" sz="3200" b="1">
                <a:solidFill>
                  <a:srgbClr val="700926"/>
                </a:solidFill>
                <a:latin typeface="黑体" pitchFamily="49" charset="-122"/>
                <a:ea typeface="黑体" pitchFamily="49" charset="-122"/>
              </a:rPr>
              <a:t>建筑施工安全生产的方针</a:t>
            </a:r>
            <a:endParaRPr lang="en-US" altLang="zh-CN" sz="3200" b="1">
              <a:solidFill>
                <a:srgbClr val="FF0000"/>
              </a:solidFill>
              <a:latin typeface="黑体" pitchFamily="49" charset="-122"/>
              <a:ea typeface="黑体" pitchFamily="49" charset="-122"/>
            </a:endParaRPr>
          </a:p>
        </p:txBody>
      </p:sp>
      <p:sp>
        <p:nvSpPr>
          <p:cNvPr id="6147" name="Rectangle 3"/>
          <p:cNvSpPr>
            <a:spLocks noGrp="1" noRot="1" noChangeArrowheads="1"/>
          </p:cNvSpPr>
          <p:nvPr>
            <p:ph type="body" idx="4294967295"/>
          </p:nvPr>
        </p:nvSpPr>
        <p:spPr>
          <a:xfrm>
            <a:off x="395288" y="1412875"/>
            <a:ext cx="8540750" cy="2447925"/>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342900" lvl="0" indent="-342900" eaLnBrk="1" hangingPunct="0">
              <a:lnSpc>
                <a:spcPct val="120000"/>
              </a:lnSpc>
              <a:buNone/>
            </a:pPr>
            <a:r>
              <a:rPr lang="zh-CN" altLang="en-US" sz="2000" b="1" spc="0">
                <a:solidFill>
                  <a:srgbClr val="700926"/>
                </a:solidFill>
                <a:latin typeface="黑体" pitchFamily="49" charset="-122"/>
                <a:ea typeface="黑体" pitchFamily="49" charset="-122"/>
              </a:rPr>
              <a:t>   </a:t>
            </a:r>
            <a:r>
              <a:rPr lang="en-US" altLang="zh-CN" sz="2400" b="1" spc="0">
                <a:solidFill>
                  <a:srgbClr val="700926"/>
                </a:solidFill>
                <a:latin typeface="宋体" pitchFamily="2" charset="-122"/>
              </a:rPr>
              <a:t>2.2.2</a:t>
            </a:r>
            <a:r>
              <a:rPr lang="zh-CN" altLang="en-US" sz="2400" b="1" spc="0">
                <a:solidFill>
                  <a:srgbClr val="700926"/>
                </a:solidFill>
                <a:latin typeface="宋体" pitchFamily="2" charset="-122"/>
              </a:rPr>
              <a:t>安全生产工作方针有如下含义</a:t>
            </a:r>
            <a:r>
              <a:rPr lang="zh-CN" altLang="en-US" sz="2000" b="1" spc="0">
                <a:solidFill>
                  <a:srgbClr val="700926"/>
                </a:solidFill>
                <a:latin typeface="黑体" pitchFamily="49" charset="-122"/>
                <a:ea typeface="黑体" pitchFamily="49" charset="-122"/>
              </a:rPr>
              <a:t>： </a:t>
            </a:r>
            <a:endParaRPr lang="en-US" altLang="zh-CN" sz="2000" b="1">
              <a:solidFill>
                <a:srgbClr val="700926"/>
              </a:solidFill>
              <a:latin typeface="黑体" pitchFamily="49" charset="-122"/>
              <a:ea typeface="黑体" pitchFamily="49" charset="-122"/>
            </a:endParaRPr>
          </a:p>
          <a:p>
            <a:pPr marL="0" lvl="0" indent="0" eaLnBrk="1" hangingPunct="0">
              <a:lnSpc>
                <a:spcPct val="120000"/>
              </a:lnSpc>
              <a:buNone/>
            </a:pPr>
            <a:r>
              <a:rPr lang="zh-CN" altLang="en-US" sz="2000" spc="0">
                <a:solidFill>
                  <a:srgbClr val="000000"/>
                </a:solidFill>
                <a:latin typeface="黑体" pitchFamily="49" charset="-122"/>
                <a:ea typeface="黑体" pitchFamily="49" charset="-122"/>
              </a:rPr>
              <a:t>  （</a:t>
            </a:r>
            <a:r>
              <a:rPr lang="en-US" altLang="zh-CN" sz="2000" spc="0">
                <a:solidFill>
                  <a:srgbClr val="000000"/>
                </a:solidFill>
                <a:latin typeface="黑体" pitchFamily="49" charset="-122"/>
                <a:ea typeface="黑体" pitchFamily="49" charset="-122"/>
              </a:rPr>
              <a:t>1</a:t>
            </a:r>
            <a:r>
              <a:rPr lang="zh-CN" altLang="en-US" sz="2000" spc="0">
                <a:solidFill>
                  <a:srgbClr val="000000"/>
                </a:solidFill>
                <a:latin typeface="黑体" pitchFamily="49" charset="-122"/>
                <a:ea typeface="黑体" pitchFamily="49" charset="-122"/>
              </a:rPr>
              <a:t>）必须把安全工作放在第一位</a:t>
            </a:r>
            <a:endParaRPr lang="en-US" altLang="zh-CN" sz="2000">
              <a:solidFill>
                <a:srgbClr val="000000"/>
              </a:solidFill>
              <a:latin typeface="黑体" pitchFamily="49" charset="-122"/>
              <a:ea typeface="黑体" pitchFamily="49" charset="-122"/>
            </a:endParaRPr>
          </a:p>
          <a:p>
            <a:pPr marL="0" lvl="0" indent="0" eaLnBrk="1" hangingPunct="0">
              <a:lnSpc>
                <a:spcPct val="120000"/>
              </a:lnSpc>
              <a:buNone/>
            </a:pPr>
            <a:r>
              <a:rPr lang="en-US" altLang="zh-CN" sz="2000" spc="0">
                <a:solidFill>
                  <a:srgbClr val="000000"/>
                </a:solidFill>
                <a:latin typeface="黑体" pitchFamily="49" charset="-122"/>
                <a:ea typeface="黑体" pitchFamily="49" charset="-122"/>
              </a:rPr>
              <a:t>  </a:t>
            </a:r>
            <a:r>
              <a:rPr lang="zh-CN" altLang="en-US" sz="2000" spc="0">
                <a:solidFill>
                  <a:srgbClr val="000000"/>
                </a:solidFill>
                <a:latin typeface="黑体" pitchFamily="49" charset="-122"/>
                <a:ea typeface="黑体" pitchFamily="49" charset="-122"/>
              </a:rPr>
              <a:t>（</a:t>
            </a:r>
            <a:r>
              <a:rPr lang="en-US" altLang="zh-CN" sz="2000" spc="0">
                <a:solidFill>
                  <a:srgbClr val="000000"/>
                </a:solidFill>
                <a:latin typeface="黑体" pitchFamily="49" charset="-122"/>
                <a:ea typeface="黑体" pitchFamily="49" charset="-122"/>
              </a:rPr>
              <a:t>2</a:t>
            </a:r>
            <a:r>
              <a:rPr lang="zh-CN" altLang="en-US" sz="2000" spc="0">
                <a:solidFill>
                  <a:srgbClr val="000000"/>
                </a:solidFill>
                <a:latin typeface="黑体" pitchFamily="49" charset="-122"/>
                <a:ea typeface="黑体" pitchFamily="49" charset="-122"/>
              </a:rPr>
              <a:t>）安全生产要以预防为主</a:t>
            </a:r>
            <a:endParaRPr lang="en-US" altLang="zh-CN" sz="2000">
              <a:solidFill>
                <a:srgbClr val="000000"/>
              </a:solidFill>
              <a:latin typeface="黑体" pitchFamily="49" charset="-122"/>
              <a:ea typeface="黑体" pitchFamily="49" charset="-122"/>
            </a:endParaRPr>
          </a:p>
          <a:p>
            <a:pPr marL="0" lvl="0" indent="0" eaLnBrk="1" hangingPunct="0">
              <a:lnSpc>
                <a:spcPct val="120000"/>
              </a:lnSpc>
              <a:buNone/>
            </a:pPr>
            <a:r>
              <a:rPr lang="zh-CN" altLang="en-US" sz="2000" spc="0">
                <a:solidFill>
                  <a:srgbClr val="000000"/>
                </a:solidFill>
                <a:latin typeface="黑体" pitchFamily="49" charset="-122"/>
                <a:ea typeface="黑体" pitchFamily="49" charset="-122"/>
              </a:rPr>
              <a:t>  （</a:t>
            </a:r>
            <a:r>
              <a:rPr lang="en-US" altLang="zh-CN" sz="2000" spc="0">
                <a:solidFill>
                  <a:srgbClr val="000000"/>
                </a:solidFill>
                <a:latin typeface="黑体" pitchFamily="49" charset="-122"/>
                <a:ea typeface="黑体" pitchFamily="49" charset="-122"/>
              </a:rPr>
              <a:t>3</a:t>
            </a:r>
            <a:r>
              <a:rPr lang="zh-CN" altLang="en-US" sz="2000" spc="0">
                <a:solidFill>
                  <a:srgbClr val="000000"/>
                </a:solidFill>
                <a:latin typeface="黑体" pitchFamily="49" charset="-122"/>
                <a:ea typeface="黑体" pitchFamily="49" charset="-122"/>
              </a:rPr>
              <a:t>）做好安全生产工作必须综合治理</a:t>
            </a:r>
            <a:endParaRPr lang="en-US" altLang="zh-CN" sz="2000">
              <a:solidFill>
                <a:srgbClr val="000000"/>
              </a:solidFill>
              <a:latin typeface="黑体" pitchFamily="49" charset="-122"/>
              <a:ea typeface="黑体" pitchFamily="49" charset="-122"/>
            </a:endParaRPr>
          </a:p>
          <a:p>
            <a:pPr marL="342900" lvl="0" indent="-342900" eaLnBrk="1" hangingPunct="0">
              <a:lnSpc>
                <a:spcPct val="80000"/>
              </a:lnSpc>
            </a:pPr>
            <a:endParaRPr lang="zh-CN" altLang="en-US" sz="20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1000"/>
                                        <p:tgtEl>
                                          <p:spTgt spid="6147">
                                            <p:txEl>
                                              <p:pRg st="0" end="0"/>
                                            </p:txEl>
                                          </p:spTgt>
                                        </p:tgtEl>
                                      </p:cBhvr>
                                    </p:animEffect>
                                    <p:anim calcmode="lin" valueType="num">
                                      <p:cBhvr>
                                        <p:cTn id="8" dur="1000" fill="hold"/>
                                        <p:tgtEl>
                                          <p:spTgt spid="61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1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6147">
                                            <p:txEl>
                                              <p:pRg st="1" end="1"/>
                                            </p:txEl>
                                          </p:spTgt>
                                        </p:tgtEl>
                                        <p:attrNameLst>
                                          <p:attrName>style.visibility</p:attrName>
                                        </p:attrNameLst>
                                      </p:cBhvr>
                                      <p:to>
                                        <p:strVal val="visible"/>
                                      </p:to>
                                    </p:set>
                                    <p:animEffect transition="in" filter="fade">
                                      <p:cBhvr>
                                        <p:cTn id="14" dur="1000"/>
                                        <p:tgtEl>
                                          <p:spTgt spid="6147">
                                            <p:txEl>
                                              <p:pRg st="1" end="1"/>
                                            </p:txEl>
                                          </p:spTgt>
                                        </p:tgtEl>
                                      </p:cBhvr>
                                    </p:animEffect>
                                    <p:anim calcmode="lin" valueType="num">
                                      <p:cBhvr>
                                        <p:cTn id="15" dur="1000" fill="hold"/>
                                        <p:tgtEl>
                                          <p:spTgt spid="614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147">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dur="1000" fill="hold" nodeType="with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Effect transition="in" filter="fade">
                                      <p:cBhvr>
                                        <p:cTn id="19" dur="1000"/>
                                        <p:tgtEl>
                                          <p:spTgt spid="6147">
                                            <p:txEl>
                                              <p:pRg st="2" end="2"/>
                                            </p:txEl>
                                          </p:spTgt>
                                        </p:tgtEl>
                                      </p:cBhvr>
                                    </p:animEffect>
                                    <p:anim calcmode="lin" valueType="num">
                                      <p:cBhvr>
                                        <p:cTn id="20" dur="1000" fill="hold"/>
                                        <p:tgtEl>
                                          <p:spTgt spid="614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147">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dur="1000" fill="hold" nodeType="withEffect">
                                  <p:stCondLst>
                                    <p:cond delay="0"/>
                                  </p:stCondLst>
                                  <p:childTnLst>
                                    <p:set>
                                      <p:cBhvr>
                                        <p:cTn id="23" dur="1" fill="hold">
                                          <p:stCondLst>
                                            <p:cond delay="0"/>
                                          </p:stCondLst>
                                        </p:cTn>
                                        <p:tgtEl>
                                          <p:spTgt spid="6147">
                                            <p:txEl>
                                              <p:pRg st="3" end="3"/>
                                            </p:txEl>
                                          </p:spTgt>
                                        </p:tgtEl>
                                        <p:attrNameLst>
                                          <p:attrName>style.visibility</p:attrName>
                                        </p:attrNameLst>
                                      </p:cBhvr>
                                      <p:to>
                                        <p:strVal val="visible"/>
                                      </p:to>
                                    </p:set>
                                    <p:animEffect transition="in" filter="fade">
                                      <p:cBhvr>
                                        <p:cTn id="24" dur="1000"/>
                                        <p:tgtEl>
                                          <p:spTgt spid="6147">
                                            <p:txEl>
                                              <p:pRg st="3" end="3"/>
                                            </p:txEl>
                                          </p:spTgt>
                                        </p:tgtEl>
                                      </p:cBhvr>
                                    </p:animEffect>
                                    <p:anim calcmode="lin" valueType="num">
                                      <p:cBhvr>
                                        <p:cTn id="25" dur="1000" fill="hold"/>
                                        <p:tgtEl>
                                          <p:spTgt spid="6147">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14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170" name="Rectangle 2"/>
          <p:cNvSpPr>
            <a:spLocks noGrp="1" noRot="1"/>
          </p:cNvSpPr>
          <p:nvPr>
            <p:ph type="title"/>
          </p:nvPr>
        </p:nvSpPr>
        <p:spPr>
          <a:xfrm>
            <a:off x="301625" y="609600"/>
            <a:ext cx="854075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cs typeface="+mj-cs"/>
              </a:defRPr>
            </a:lvl1pPr>
          </a:lstStyle>
          <a:p>
            <a:pPr lvl="0" eaLnBrk="1" hangingPunct="1"/>
            <a:r>
              <a:rPr lang="en-US" altLang="zh-CN" sz="3600" b="1">
                <a:solidFill>
                  <a:srgbClr val="700926"/>
                </a:solidFill>
                <a:latin typeface="黑体" pitchFamily="49" charset="-122"/>
                <a:ea typeface="黑体" pitchFamily="49" charset="-122"/>
              </a:rPr>
              <a:t>2.3 </a:t>
            </a:r>
            <a:r>
              <a:rPr lang="zh-CN" altLang="en-US" sz="3600" b="1">
                <a:solidFill>
                  <a:srgbClr val="700926"/>
                </a:solidFill>
                <a:latin typeface="黑体" pitchFamily="49" charset="-122"/>
                <a:ea typeface="黑体" pitchFamily="49" charset="-122"/>
              </a:rPr>
              <a:t>安全生产的工作原则</a:t>
            </a:r>
            <a:br>
              <a:rPr lang="zh-CN" altLang="en-US" b="1">
                <a:solidFill>
                  <a:srgbClr val="FF0000"/>
                </a:solidFill>
                <a:latin typeface="黑体" pitchFamily="49" charset="-122"/>
                <a:ea typeface="黑体" pitchFamily="49" charset="-122"/>
              </a:rPr>
            </a:br>
            <a:endParaRPr lang="zh-CN" altLang="en-US" b="1">
              <a:solidFill>
                <a:srgbClr val="FF0000"/>
              </a:solidFill>
              <a:latin typeface="黑体" pitchFamily="49" charset="-122"/>
              <a:ea typeface="黑体" pitchFamily="49" charset="-122"/>
            </a:endParaRPr>
          </a:p>
        </p:txBody>
      </p:sp>
      <p:sp>
        <p:nvSpPr>
          <p:cNvPr id="7171" name="Rectangle 3"/>
          <p:cNvSpPr>
            <a:spLocks noGrp="1" noRot="1" noChangeArrowheads="1"/>
          </p:cNvSpPr>
          <p:nvPr>
            <p:ph type="body" idx="4294967295"/>
          </p:nvPr>
        </p:nvSpPr>
        <p:spPr>
          <a:xfrm>
            <a:off x="1403350" y="1341438"/>
            <a:ext cx="5472113" cy="4757737"/>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ct val="120000"/>
              </a:lnSpc>
              <a:buNone/>
            </a:pPr>
            <a:r>
              <a:rPr lang="en-US" altLang="zh-CN" sz="2400" b="1" spc="0">
                <a:solidFill>
                  <a:srgbClr val="000000"/>
                </a:solidFill>
              </a:rPr>
              <a:t>1 “</a:t>
            </a:r>
            <a:r>
              <a:rPr lang="zh-CN" altLang="en-US" sz="2400" b="1" spc="0">
                <a:solidFill>
                  <a:srgbClr val="000000"/>
                </a:solidFill>
              </a:rPr>
              <a:t>管生产必须管安全”的原则</a:t>
            </a:r>
            <a:endParaRPr lang="en-US" altLang="zh-CN" sz="2400" b="1">
              <a:solidFill>
                <a:srgbClr val="000000"/>
              </a:solidFill>
            </a:endParaRPr>
          </a:p>
          <a:p>
            <a:pPr marL="0" lvl="0" indent="0" eaLnBrk="1" hangingPunct="0">
              <a:lnSpc>
                <a:spcPct val="120000"/>
              </a:lnSpc>
              <a:buNone/>
            </a:pPr>
            <a:r>
              <a:rPr lang="en-US" altLang="zh-CN" sz="2400" b="1" spc="0">
                <a:solidFill>
                  <a:srgbClr val="000000"/>
                </a:solidFill>
              </a:rPr>
              <a:t>2</a:t>
            </a:r>
            <a:r>
              <a:rPr lang="zh-CN" altLang="en-US" sz="2400" b="1" spc="0">
                <a:solidFill>
                  <a:srgbClr val="000000"/>
                </a:solidFill>
              </a:rPr>
              <a:t>“谁主管谁负责”的原则</a:t>
            </a:r>
            <a:endParaRPr lang="en-US" altLang="zh-CN" sz="2400" b="1">
              <a:solidFill>
                <a:srgbClr val="000000"/>
              </a:solidFill>
            </a:endParaRPr>
          </a:p>
          <a:p>
            <a:pPr marL="0" lvl="0" indent="0" eaLnBrk="1" hangingPunct="0">
              <a:lnSpc>
                <a:spcPct val="120000"/>
              </a:lnSpc>
              <a:buNone/>
            </a:pPr>
            <a:r>
              <a:rPr lang="en-US" altLang="zh-CN" sz="2400" b="1" spc="0">
                <a:solidFill>
                  <a:srgbClr val="000000"/>
                </a:solidFill>
              </a:rPr>
              <a:t>3</a:t>
            </a:r>
            <a:r>
              <a:rPr lang="zh-CN" altLang="en-US" sz="2400" b="1" spc="0">
                <a:solidFill>
                  <a:srgbClr val="000000"/>
                </a:solidFill>
              </a:rPr>
              <a:t>“安全生产，人人有责”的原则</a:t>
            </a:r>
            <a:endParaRPr lang="zh-CN" altLang="en-US" sz="2400" b="1">
              <a:solidFill>
                <a:srgbClr val="000000"/>
              </a:solidFill>
            </a:endParaRPr>
          </a:p>
          <a:p>
            <a:pPr marL="342900" lvl="0" indent="-342900" eaLnBrk="1" hangingPunct="0">
              <a:lnSpc>
                <a:spcPct val="90000"/>
              </a:lnSpc>
              <a:buNone/>
            </a:pPr>
            <a:r>
              <a:rPr lang="en-US" altLang="zh-CN" sz="2400" b="1" spc="0">
                <a:solidFill>
                  <a:srgbClr val="000000"/>
                </a:solidFill>
              </a:rPr>
              <a:t>4 </a:t>
            </a:r>
            <a:r>
              <a:rPr lang="zh-CN" altLang="en-US" sz="2400" b="1" spc="0">
                <a:solidFill>
                  <a:srgbClr val="000000"/>
                </a:solidFill>
              </a:rPr>
              <a:t> 坚持“四不放过”原则</a:t>
            </a:r>
            <a:endParaRPr lang="zh-CN" altLang="en-US" sz="2400" b="1">
              <a:solidFill>
                <a:srgbClr val="000000"/>
              </a:solidFill>
            </a:endParaRPr>
          </a:p>
          <a:p>
            <a:pPr marL="0" lvl="0" indent="-342900" eaLnBrk="1" hangingPunct="0">
              <a:lnSpc>
                <a:spcPts val="2700"/>
              </a:lnSpc>
              <a:spcBef>
                <a:spcPts val="1800"/>
              </a:spcBef>
              <a:buNone/>
            </a:pPr>
            <a:r>
              <a:rPr lang="en-US" altLang="zh-CN" sz="2400" b="1" spc="0">
                <a:solidFill>
                  <a:srgbClr val="000000"/>
                </a:solidFill>
              </a:rPr>
              <a:t>5 “</a:t>
            </a:r>
            <a:r>
              <a:rPr lang="zh-CN" altLang="en-US" sz="2400" b="1" spc="0">
                <a:solidFill>
                  <a:srgbClr val="000000"/>
                </a:solidFill>
              </a:rPr>
              <a:t>五同时”原则</a:t>
            </a:r>
            <a:endParaRPr lang="zh-CN" altLang="en-US" sz="2400" b="1">
              <a:solidFill>
                <a:srgbClr val="000000"/>
              </a:solidFill>
            </a:endParaRPr>
          </a:p>
          <a:p>
            <a:pPr marL="0" lvl="0" indent="0" eaLnBrk="1" hangingPunct="0">
              <a:lnSpc>
                <a:spcPct val="90000"/>
              </a:lnSpc>
              <a:spcBef>
                <a:spcPts val="1800"/>
              </a:spcBef>
              <a:buNone/>
            </a:pPr>
            <a:r>
              <a:rPr lang="en-US" altLang="zh-CN" sz="2400" b="1" spc="0">
                <a:solidFill>
                  <a:srgbClr val="000000"/>
                </a:solidFill>
              </a:rPr>
              <a:t>6</a:t>
            </a:r>
            <a:r>
              <a:rPr lang="zh-CN" altLang="en-US" sz="2400" b="1" spc="0">
                <a:solidFill>
                  <a:srgbClr val="000000"/>
                </a:solidFill>
              </a:rPr>
              <a:t>“三同时”原则</a:t>
            </a:r>
            <a:endParaRPr lang="zh-CN" altLang="en-US" sz="2400" b="1">
              <a:solidFill>
                <a:srgbClr val="000000"/>
              </a:solidFill>
            </a:endParaRPr>
          </a:p>
          <a:p>
            <a:pPr marL="342900" lvl="0" indent="-342900" eaLnBrk="1" hangingPunct="0">
              <a:lnSpc>
                <a:spcPct val="90000"/>
              </a:lnSpc>
              <a:buNone/>
            </a:pPr>
            <a:r>
              <a:rPr lang="zh-CN" altLang="en-US" sz="2400" b="1" spc="0">
                <a:solidFill>
                  <a:srgbClr val="700926"/>
                </a:solidFill>
              </a:rPr>
              <a:t>    </a:t>
            </a:r>
            <a:endParaRPr lang="zh-CN" altLang="en-US" sz="2400" b="1">
              <a:solidFill>
                <a:srgbClr val="700926"/>
              </a:solidFill>
            </a:endParaRPr>
          </a:p>
          <a:p>
            <a:pPr marL="0" lvl="0" indent="0" eaLnBrk="1" hangingPunct="0">
              <a:lnSpc>
                <a:spcPct val="120000"/>
              </a:lnSpc>
              <a:buNone/>
            </a:pPr>
            <a:endParaRPr lang="en-US" altLang="zh-CN" sz="2400">
              <a:solidFill>
                <a:srgbClr val="700926"/>
              </a:solidFill>
            </a:endParaRPr>
          </a:p>
          <a:p>
            <a:pPr marL="0" lvl="0" indent="0" eaLnBrk="1" hangingPunct="0">
              <a:lnSpc>
                <a:spcPct val="120000"/>
              </a:lnSpc>
              <a:buNone/>
            </a:pPr>
            <a:endParaRPr lang="zh-CN" altLang="zh-CN" sz="2000">
              <a:solidFill>
                <a:srgbClr val="000000"/>
              </a:solidFill>
            </a:endParaRPr>
          </a:p>
          <a:p>
            <a:pPr marL="0" lvl="0" indent="0" eaLnBrk="1" hangingPunct="0">
              <a:lnSpc>
                <a:spcPts val="2700"/>
              </a:lnSpc>
              <a:spcBef>
                <a:spcPct val="0"/>
              </a:spcBef>
              <a:buNone/>
            </a:pPr>
            <a:endParaRPr lang="zh-CN" altLang="en-US" sz="2000">
              <a:solidFill>
                <a:srgbClr val="000000"/>
              </a:solidFill>
              <a:ea typeface="黑体" pitchFamily="49"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8194" name="Rectangle 2"/>
          <p:cNvSpPr>
            <a:spLocks noGrp="1" noRot="1"/>
          </p:cNvSpPr>
          <p:nvPr>
            <p:ph type="title"/>
          </p:nvPr>
        </p:nvSpPr>
        <p:spPr>
          <a:xfrm>
            <a:off x="301625" y="609600"/>
            <a:ext cx="854075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cs typeface="+mj-cs"/>
              </a:defRPr>
            </a:lvl1pPr>
          </a:lstStyle>
          <a:p>
            <a:pPr lvl="0" eaLnBrk="1" hangingPunct="1"/>
            <a:r>
              <a:rPr lang="en-US" altLang="zh-CN" sz="3600" b="1">
                <a:solidFill>
                  <a:srgbClr val="700926"/>
                </a:solidFill>
                <a:latin typeface="黑体" pitchFamily="49" charset="-122"/>
                <a:ea typeface="黑体" pitchFamily="49" charset="-122"/>
              </a:rPr>
              <a:t>2.3 </a:t>
            </a:r>
            <a:r>
              <a:rPr lang="zh-CN" altLang="en-US" sz="3600" b="1">
                <a:solidFill>
                  <a:srgbClr val="700926"/>
                </a:solidFill>
                <a:latin typeface="黑体" pitchFamily="49" charset="-122"/>
                <a:ea typeface="黑体" pitchFamily="49" charset="-122"/>
              </a:rPr>
              <a:t>安全生产的工作原则</a:t>
            </a:r>
            <a:br>
              <a:rPr lang="zh-CN" altLang="en-US" b="1">
                <a:solidFill>
                  <a:srgbClr val="FF0000"/>
                </a:solidFill>
                <a:latin typeface="黑体" pitchFamily="49" charset="-122"/>
                <a:ea typeface="黑体" pitchFamily="49" charset="-122"/>
              </a:rPr>
            </a:br>
            <a:endParaRPr lang="zh-CN" altLang="en-US" b="1">
              <a:solidFill>
                <a:srgbClr val="FF0000"/>
              </a:solidFill>
              <a:latin typeface="黑体" pitchFamily="49" charset="-122"/>
              <a:ea typeface="黑体" pitchFamily="49" charset="-122"/>
            </a:endParaRPr>
          </a:p>
        </p:txBody>
      </p:sp>
      <p:sp>
        <p:nvSpPr>
          <p:cNvPr id="8195" name="Rectangle 3"/>
          <p:cNvSpPr>
            <a:spLocks noGrp="1" noRot="1"/>
          </p:cNvSpPr>
          <p:nvPr>
            <p:ph type="body" idx="4294967295"/>
          </p:nvPr>
        </p:nvSpPr>
        <p:spPr>
          <a:xfrm>
            <a:off x="301625" y="1341438"/>
            <a:ext cx="8540750" cy="4757737"/>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1">
              <a:lnSpc>
                <a:spcPct val="120000"/>
              </a:lnSpc>
              <a:buNone/>
            </a:pPr>
            <a:r>
              <a:rPr lang="en-US" altLang="zh-CN" sz="2400" b="1">
                <a:solidFill>
                  <a:srgbClr val="700926"/>
                </a:solidFill>
                <a:latin typeface="黑体" pitchFamily="49" charset="-122"/>
                <a:ea typeface="黑体" pitchFamily="49" charset="-122"/>
              </a:rPr>
              <a:t>2.3.1 </a:t>
            </a:r>
            <a:r>
              <a:rPr lang="en-US" altLang="zh-CN" sz="2400" b="1">
                <a:solidFill>
                  <a:srgbClr val="700926"/>
                </a:solidFill>
              </a:rPr>
              <a:t>“</a:t>
            </a:r>
            <a:r>
              <a:rPr lang="zh-CN" altLang="en-US" sz="2400" b="1">
                <a:solidFill>
                  <a:srgbClr val="700926"/>
                </a:solidFill>
              </a:rPr>
              <a:t>管生产必须管安全”的原则</a:t>
            </a:r>
            <a:r>
              <a:rPr lang="zh-CN" altLang="en-US" sz="2400">
                <a:solidFill>
                  <a:srgbClr val="700926"/>
                </a:solidFill>
              </a:rPr>
              <a:t> </a:t>
            </a:r>
            <a:endParaRPr lang="zh-CN" altLang="en-US" sz="2400" b="1">
              <a:solidFill>
                <a:srgbClr val="700926"/>
              </a:solidFill>
              <a:latin typeface="黑体" pitchFamily="49" charset="-122"/>
              <a:ea typeface="黑体" pitchFamily="49" charset="-122"/>
            </a:endParaRPr>
          </a:p>
          <a:p>
            <a:pPr marL="0" lvl="0" indent="0" eaLnBrk="1" hangingPunct="1">
              <a:lnSpc>
                <a:spcPts val="2700"/>
              </a:lnSpc>
              <a:spcBef>
                <a:spcPts val="1200"/>
              </a:spcBef>
              <a:buNone/>
            </a:pPr>
            <a:r>
              <a:rPr lang="zh-CN" altLang="zh-CN" sz="2000">
                <a:solidFill>
                  <a:srgbClr val="000000"/>
                </a:solidFill>
              </a:rPr>
              <a:t>安全生产是确保企业提高经济效益和促进企业健康发展的重要前提，直接关系到职工的切身利益</a:t>
            </a:r>
            <a:r>
              <a:rPr lang="zh-CN" altLang="zh-CN" sz="2000" u="sng">
                <a:solidFill>
                  <a:srgbClr val="000000"/>
                </a:solidFill>
              </a:rPr>
              <a:t>“管生产必须管安全”是安全生产管理的一项基本原则。</a:t>
            </a:r>
            <a:endParaRPr lang="en-US" altLang="zh-CN" sz="2000" u="sng">
              <a:solidFill>
                <a:srgbClr val="000000"/>
              </a:solidFill>
            </a:endParaRPr>
          </a:p>
          <a:p>
            <a:pPr marL="0" lvl="0" indent="0" eaLnBrk="1" hangingPunct="1">
              <a:lnSpc>
                <a:spcPts val="2700"/>
              </a:lnSpc>
              <a:spcBef>
                <a:spcPct val="0"/>
              </a:spcBef>
              <a:buNone/>
            </a:pPr>
            <a:r>
              <a:rPr lang="zh-CN" altLang="en-US" sz="2000">
                <a:solidFill>
                  <a:srgbClr val="000000"/>
                </a:solidFill>
              </a:rPr>
              <a:t>（</a:t>
            </a:r>
            <a:r>
              <a:rPr lang="en-US" altLang="zh-CN" sz="2000">
                <a:solidFill>
                  <a:srgbClr val="000000"/>
                </a:solidFill>
              </a:rPr>
              <a:t>1</a:t>
            </a:r>
            <a:r>
              <a:rPr lang="zh-CN" altLang="en-US" sz="2000">
                <a:solidFill>
                  <a:srgbClr val="000000"/>
                </a:solidFill>
              </a:rPr>
              <a:t>）</a:t>
            </a:r>
            <a:r>
              <a:rPr lang="zh-CN" altLang="zh-CN" sz="2000">
                <a:solidFill>
                  <a:srgbClr val="000000"/>
                </a:solidFill>
              </a:rPr>
              <a:t>“管生产必须管安全”原则的核心是必须牢固树立“安全第一”的思想。</a:t>
            </a:r>
            <a:endParaRPr lang="en-US" altLang="zh-CN" sz="2000">
              <a:solidFill>
                <a:srgbClr val="000000"/>
              </a:solidFill>
            </a:endParaRPr>
          </a:p>
          <a:p>
            <a:pPr marL="0" lvl="0" indent="0" eaLnBrk="1" hangingPunct="1">
              <a:lnSpc>
                <a:spcPts val="2700"/>
              </a:lnSpc>
              <a:spcBef>
                <a:spcPct val="0"/>
              </a:spcBef>
              <a:buNone/>
            </a:pPr>
            <a:r>
              <a:rPr lang="zh-CN" altLang="en-US" sz="2000">
                <a:solidFill>
                  <a:srgbClr val="000000"/>
                </a:solidFill>
              </a:rPr>
              <a:t>（</a:t>
            </a:r>
            <a:r>
              <a:rPr lang="en-US" altLang="zh-CN" sz="2000">
                <a:solidFill>
                  <a:srgbClr val="000000"/>
                </a:solidFill>
              </a:rPr>
              <a:t>2</a:t>
            </a:r>
            <a:r>
              <a:rPr lang="zh-CN" altLang="en-US" sz="2000">
                <a:solidFill>
                  <a:srgbClr val="000000"/>
                </a:solidFill>
              </a:rPr>
              <a:t>）</a:t>
            </a:r>
            <a:r>
              <a:rPr lang="zh-CN" altLang="zh-CN" sz="2000">
                <a:solidFill>
                  <a:srgbClr val="000000"/>
                </a:solidFill>
              </a:rPr>
              <a:t>正确处理好生产与安全的关系，把安全生产放在首位。</a:t>
            </a:r>
            <a:endParaRPr lang="en-US" altLang="zh-CN" sz="2000">
              <a:solidFill>
                <a:srgbClr val="000000"/>
              </a:solidFill>
            </a:endParaRPr>
          </a:p>
          <a:p>
            <a:pPr marL="0" lvl="0" indent="0" eaLnBrk="1" hangingPunct="1">
              <a:lnSpc>
                <a:spcPts val="2700"/>
              </a:lnSpc>
              <a:spcBef>
                <a:spcPct val="0"/>
              </a:spcBef>
              <a:buNone/>
            </a:pPr>
            <a:r>
              <a:rPr lang="zh-CN" altLang="en-US" sz="2000">
                <a:solidFill>
                  <a:srgbClr val="000000"/>
                </a:solidFill>
              </a:rPr>
              <a:t>（</a:t>
            </a:r>
            <a:r>
              <a:rPr lang="en-US" altLang="zh-CN" sz="2000">
                <a:solidFill>
                  <a:srgbClr val="000000"/>
                </a:solidFill>
              </a:rPr>
              <a:t>3</a:t>
            </a:r>
            <a:r>
              <a:rPr lang="zh-CN" altLang="en-US" sz="2000">
                <a:solidFill>
                  <a:srgbClr val="000000"/>
                </a:solidFill>
              </a:rPr>
              <a:t>）</a:t>
            </a:r>
            <a:r>
              <a:rPr lang="zh-CN" altLang="zh-CN" sz="2000">
                <a:solidFill>
                  <a:srgbClr val="000000"/>
                </a:solidFill>
              </a:rPr>
              <a:t>贯彻“管生产必须管安全”的原则，就是要各级企业管理人员，特别是企业领导，要重视安全生产，把安全生产渗透到生产管理的各个环节。</a:t>
            </a:r>
          </a:p>
          <a:p>
            <a:pPr marL="0" lvl="0" indent="0" eaLnBrk="1" hangingPunct="1">
              <a:lnSpc>
                <a:spcPts val="2700"/>
              </a:lnSpc>
              <a:spcBef>
                <a:spcPct val="0"/>
              </a:spcBef>
              <a:buNone/>
            </a:pPr>
            <a:endParaRPr lang="zh-CN" altLang="en-US" sz="2000">
              <a:solidFill>
                <a:srgbClr val="000000"/>
              </a:solidFill>
              <a:ea typeface="黑体"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195">
                                            <p:txEl>
                                              <p:pRg st="2" end="2"/>
                                            </p:txEl>
                                          </p:spTgt>
                                        </p:tgtEl>
                                        <p:attrNameLst>
                                          <p:attrName>style.visibility</p:attrName>
                                        </p:attrNameLst>
                                      </p:cBhvr>
                                      <p:to>
                                        <p:strVal val="visible"/>
                                      </p:to>
                                    </p:set>
                                    <p:animEffect transition="in" filter="fade">
                                      <p:cBhvr>
                                        <p:cTn id="7" dur="500"/>
                                        <p:tgtEl>
                                          <p:spTgt spid="8195">
                                            <p:txEl>
                                              <p:pRg st="2" end="2"/>
                                            </p:txEl>
                                          </p:spTgt>
                                        </p:tgtEl>
                                      </p:cBhvr>
                                    </p:animEffect>
                                  </p:childTnLst>
                                </p:cTn>
                              </p:par>
                              <p:par>
                                <p:cTn id="8" presetID="10" presetClass="entr" presetSubtype="0" dur="500" fill="hold" nodeType="withEffect">
                                  <p:stCondLst>
                                    <p:cond delay="0"/>
                                  </p:stCondLst>
                                  <p:childTnLst>
                                    <p:set>
                                      <p:cBhvr>
                                        <p:cTn id="9" dur="1" fill="hold">
                                          <p:stCondLst>
                                            <p:cond delay="0"/>
                                          </p:stCondLst>
                                        </p:cTn>
                                        <p:tgtEl>
                                          <p:spTgt spid="8195">
                                            <p:txEl>
                                              <p:pRg st="3" end="3"/>
                                            </p:txEl>
                                          </p:spTgt>
                                        </p:tgtEl>
                                        <p:attrNameLst>
                                          <p:attrName>style.visibility</p:attrName>
                                        </p:attrNameLst>
                                      </p:cBhvr>
                                      <p:to>
                                        <p:strVal val="visible"/>
                                      </p:to>
                                    </p:set>
                                    <p:animEffect transition="in" filter="fade">
                                      <p:cBhvr>
                                        <p:cTn id="10" dur="500"/>
                                        <p:tgtEl>
                                          <p:spTgt spid="8195">
                                            <p:txEl>
                                              <p:pRg st="3" end="3"/>
                                            </p:txEl>
                                          </p:spTgt>
                                        </p:tgtEl>
                                      </p:cBhvr>
                                    </p:animEffect>
                                  </p:childTnLst>
                                </p:cTn>
                              </p:par>
                              <p:par>
                                <p:cTn id="11" presetID="10" presetClass="entr" presetSubtype="0" dur="500" fill="hold" nodeType="withEffect">
                                  <p:stCondLst>
                                    <p:cond delay="0"/>
                                  </p:stCondLst>
                                  <p:childTnLst>
                                    <p:set>
                                      <p:cBhvr>
                                        <p:cTn id="12" dur="1" fill="hold">
                                          <p:stCondLst>
                                            <p:cond delay="0"/>
                                          </p:stCondLst>
                                        </p:cTn>
                                        <p:tgtEl>
                                          <p:spTgt spid="8195">
                                            <p:txEl>
                                              <p:pRg st="4" end="4"/>
                                            </p:txEl>
                                          </p:spTgt>
                                        </p:tgtEl>
                                        <p:attrNameLst>
                                          <p:attrName>style.visibility</p:attrName>
                                        </p:attrNameLst>
                                      </p:cBhvr>
                                      <p:to>
                                        <p:strVal val="visible"/>
                                      </p:to>
                                    </p:set>
                                    <p:animEffect transition="in" filter="fade">
                                      <p:cBhvr>
                                        <p:cTn id="13" dur="500"/>
                                        <p:tgtEl>
                                          <p:spTgt spid="819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9218" name="Rectangle 3"/>
          <p:cNvSpPr>
            <a:spLocks noGrp="1" noRot="1" noChangeArrowheads="1"/>
          </p:cNvSpPr>
          <p:nvPr>
            <p:ph type="body" idx="4294967295"/>
          </p:nvPr>
        </p:nvSpPr>
        <p:spPr>
          <a:xfrm>
            <a:off x="323850" y="981075"/>
            <a:ext cx="8540750" cy="4398963"/>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342900" lvl="0" indent="-342900" eaLnBrk="1" hangingPunct="0">
              <a:buNone/>
            </a:pPr>
            <a:r>
              <a:rPr lang="zh-CN" altLang="en-US" sz="2600" b="1" spc="0">
                <a:solidFill>
                  <a:srgbClr val="700926"/>
                </a:solidFill>
                <a:latin typeface="黑体" pitchFamily="49" charset="-122"/>
                <a:ea typeface="黑体" pitchFamily="49" charset="-122"/>
              </a:rPr>
              <a:t>  </a:t>
            </a:r>
            <a:r>
              <a:rPr lang="en-US" altLang="zh-CN" sz="2600" b="1" spc="0">
                <a:solidFill>
                  <a:srgbClr val="700926"/>
                </a:solidFill>
                <a:latin typeface="黑体" pitchFamily="49" charset="-122"/>
                <a:ea typeface="黑体" pitchFamily="49" charset="-122"/>
              </a:rPr>
              <a:t>2.3.2</a:t>
            </a:r>
            <a:r>
              <a:rPr lang="zh-CN" altLang="en-US" sz="2600" b="1" spc="0">
                <a:solidFill>
                  <a:srgbClr val="700926"/>
                </a:solidFill>
                <a:latin typeface="宋体" pitchFamily="2" charset="-122"/>
                <a:ea typeface="黑体" pitchFamily="49" charset="-122"/>
              </a:rPr>
              <a:t>“</a:t>
            </a:r>
            <a:r>
              <a:rPr lang="zh-CN" altLang="en-US" sz="2600" b="1" spc="0">
                <a:solidFill>
                  <a:srgbClr val="700926"/>
                </a:solidFill>
                <a:latin typeface="黑体" pitchFamily="49" charset="-122"/>
                <a:ea typeface="黑体" pitchFamily="49" charset="-122"/>
              </a:rPr>
              <a:t>谁主管谁负责</a:t>
            </a:r>
            <a:r>
              <a:rPr lang="zh-CN" altLang="en-US" sz="2600" b="1" spc="0">
                <a:solidFill>
                  <a:srgbClr val="700926"/>
                </a:solidFill>
                <a:latin typeface="宋体" pitchFamily="2" charset="-122"/>
                <a:ea typeface="黑体" pitchFamily="49" charset="-122"/>
              </a:rPr>
              <a:t>”</a:t>
            </a:r>
            <a:r>
              <a:rPr lang="zh-CN" altLang="en-US" sz="2600" b="1" spc="0">
                <a:solidFill>
                  <a:srgbClr val="700926"/>
                </a:solidFill>
                <a:latin typeface="黑体" pitchFamily="49" charset="-122"/>
                <a:ea typeface="黑体" pitchFamily="49" charset="-122"/>
              </a:rPr>
              <a:t>的原则</a:t>
            </a:r>
            <a:endParaRPr lang="zh-CN" altLang="en-US" sz="2600" b="1">
              <a:solidFill>
                <a:srgbClr val="700926"/>
              </a:solidFill>
              <a:latin typeface="黑体" pitchFamily="49" charset="-122"/>
              <a:ea typeface="黑体" pitchFamily="49" charset="-122"/>
            </a:endParaRPr>
          </a:p>
          <a:p>
            <a:pPr marL="0" lvl="0" indent="0" eaLnBrk="1" hangingPunct="0">
              <a:lnSpc>
                <a:spcPts val="2700"/>
              </a:lnSpc>
              <a:spcBef>
                <a:spcPts val="1800"/>
              </a:spcBef>
              <a:buNone/>
            </a:pPr>
            <a:r>
              <a:rPr lang="zh-CN" altLang="zh-CN" sz="2000" spc="0">
                <a:solidFill>
                  <a:srgbClr val="000000"/>
                </a:solidFill>
                <a:latin typeface="宋体" pitchFamily="2" charset="-122"/>
              </a:rPr>
              <a:t>“谁主管、谁负责</a:t>
            </a:r>
            <a:r>
              <a:rPr lang="zh-CN" altLang="zh-CN" sz="2000">
                <a:solidFill>
                  <a:srgbClr val="000000"/>
                </a:solidFill>
                <a:latin typeface="宋体" pitchFamily="2" charset="-122"/>
              </a:rPr>
              <a:t>”，就是各级领导对所管辖的范围，负有安全管理主体责任</a:t>
            </a:r>
            <a:r>
              <a:rPr lang="zh-CN" altLang="en-US" sz="2000">
                <a:solidFill>
                  <a:srgbClr val="000000"/>
                </a:solidFill>
                <a:latin typeface="宋体" pitchFamily="2" charset="-122"/>
              </a:rPr>
              <a:t>，这是落实“安全生产责任制”的一项重要原则。企业的各个部门都必须按照“谁主管谁负责”的原则，制定本单位、本部门的安全生产责任制，并严格执行，发生事故同样要追究主管人员的责任。</a:t>
            </a:r>
          </a:p>
          <a:p>
            <a:pPr marL="0" lvl="0" indent="0" eaLnBrk="1" hangingPunct="0">
              <a:spcBef>
                <a:spcPts val="1200"/>
              </a:spcBef>
              <a:buNone/>
            </a:pPr>
            <a:r>
              <a:rPr lang="en-US" altLang="zh-CN" sz="2600" b="1" spc="0">
                <a:solidFill>
                  <a:srgbClr val="700926"/>
                </a:solidFill>
                <a:latin typeface="黑体" pitchFamily="49" charset="-122"/>
                <a:ea typeface="黑体" pitchFamily="49" charset="-122"/>
              </a:rPr>
              <a:t>  2.3.3</a:t>
            </a:r>
            <a:r>
              <a:rPr lang="zh-CN" altLang="en-US" sz="2600" b="1" spc="0">
                <a:solidFill>
                  <a:srgbClr val="700926"/>
                </a:solidFill>
                <a:latin typeface="宋体" pitchFamily="2" charset="-122"/>
                <a:ea typeface="黑体" pitchFamily="49" charset="-122"/>
              </a:rPr>
              <a:t>“</a:t>
            </a:r>
            <a:r>
              <a:rPr lang="zh-CN" altLang="en-US" sz="2600" b="1" spc="0">
                <a:solidFill>
                  <a:srgbClr val="700926"/>
                </a:solidFill>
                <a:latin typeface="黑体" pitchFamily="49" charset="-122"/>
                <a:ea typeface="黑体" pitchFamily="49" charset="-122"/>
              </a:rPr>
              <a:t>安全生产，人人有责</a:t>
            </a:r>
            <a:r>
              <a:rPr lang="zh-CN" altLang="en-US" sz="2600" b="1" spc="0">
                <a:solidFill>
                  <a:srgbClr val="700926"/>
                </a:solidFill>
                <a:latin typeface="宋体" pitchFamily="2" charset="-122"/>
                <a:ea typeface="黑体" pitchFamily="49" charset="-122"/>
              </a:rPr>
              <a:t>”</a:t>
            </a:r>
            <a:r>
              <a:rPr lang="zh-CN" altLang="en-US" sz="2600" b="1" spc="0">
                <a:solidFill>
                  <a:srgbClr val="700926"/>
                </a:solidFill>
                <a:latin typeface="黑体" pitchFamily="49" charset="-122"/>
                <a:ea typeface="黑体" pitchFamily="49" charset="-122"/>
              </a:rPr>
              <a:t>的原则</a:t>
            </a:r>
            <a:endParaRPr lang="zh-CN" altLang="en-US" sz="2600" b="1">
              <a:solidFill>
                <a:srgbClr val="700926"/>
              </a:solidFill>
              <a:latin typeface="黑体" pitchFamily="49" charset="-122"/>
              <a:ea typeface="黑体" pitchFamily="49" charset="-122"/>
            </a:endParaRPr>
          </a:p>
          <a:p>
            <a:pPr marL="0" lvl="0" indent="0" eaLnBrk="1" hangingPunct="0">
              <a:lnSpc>
                <a:spcPts val="2700"/>
              </a:lnSpc>
              <a:spcBef>
                <a:spcPts val="1200"/>
              </a:spcBef>
              <a:buNone/>
            </a:pPr>
            <a:r>
              <a:rPr lang="zh-CN" altLang="en-US" sz="2000" spc="0">
                <a:solidFill>
                  <a:srgbClr val="000000"/>
                </a:solidFill>
                <a:latin typeface="宋体" pitchFamily="2" charset="-122"/>
              </a:rPr>
              <a:t>  建筑施工安全生产是一项综合性工作，领导者的指挥、决策稍有失误，操作者在工作中稍有疏忽，都可能酿成重大事故，所以必须强调“安全生产，人人有责”。</a:t>
            </a:r>
            <a:r>
              <a:rPr lang="zh-CN" altLang="zh-CN" sz="2000">
                <a:solidFill>
                  <a:srgbClr val="000000"/>
                </a:solidFill>
                <a:latin typeface="宋体" pitchFamily="2" charset="-122"/>
              </a:rPr>
              <a:t>以实现“</a:t>
            </a:r>
            <a:r>
              <a:rPr lang="zh-CN" altLang="zh-CN" sz="2000" u="sng">
                <a:solidFill>
                  <a:srgbClr val="000000"/>
                </a:solidFill>
                <a:latin typeface="宋体" pitchFamily="2" charset="-122"/>
              </a:rPr>
              <a:t>全员、全过程、全方位、全天候</a:t>
            </a:r>
            <a:r>
              <a:rPr lang="zh-CN" altLang="zh-CN" sz="2000">
                <a:solidFill>
                  <a:srgbClr val="000000"/>
                </a:solidFill>
                <a:latin typeface="宋体" pitchFamily="2" charset="-122"/>
              </a:rPr>
              <a:t>”的安全管理和监督</a:t>
            </a:r>
            <a:r>
              <a:rPr lang="zh-CN" altLang="en-US" sz="2000">
                <a:solidFill>
                  <a:srgbClr val="000000"/>
                </a:solidFill>
                <a:latin typeface="宋体" pitchFamily="2" charset="-122"/>
              </a:rPr>
              <a:t>。</a:t>
            </a: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0242" name="Rectangle 3"/>
          <p:cNvSpPr>
            <a:spLocks noGrp="1" noRot="1" noChangeArrowheads="1"/>
          </p:cNvSpPr>
          <p:nvPr>
            <p:ph type="body" idx="4294967295"/>
          </p:nvPr>
        </p:nvSpPr>
        <p:spPr>
          <a:xfrm>
            <a:off x="395288" y="1125538"/>
            <a:ext cx="8540750" cy="4194175"/>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342900" lvl="0" indent="-342900" eaLnBrk="1" hangingPunct="0">
              <a:lnSpc>
                <a:spcPct val="90000"/>
              </a:lnSpc>
              <a:buNone/>
            </a:pPr>
            <a:r>
              <a:rPr lang="en-US" altLang="zh-CN" sz="2600" b="1" spc="0">
                <a:solidFill>
                  <a:srgbClr val="700926"/>
                </a:solidFill>
                <a:latin typeface="黑体" pitchFamily="49" charset="-122"/>
                <a:ea typeface="黑体" pitchFamily="49" charset="-122"/>
              </a:rPr>
              <a:t>  2.3.4 </a:t>
            </a:r>
            <a:r>
              <a:rPr lang="zh-CN" altLang="en-US" sz="2600" b="1" spc="0">
                <a:solidFill>
                  <a:srgbClr val="700926"/>
                </a:solidFill>
                <a:latin typeface="黑体" pitchFamily="49" charset="-122"/>
                <a:ea typeface="黑体" pitchFamily="49" charset="-122"/>
              </a:rPr>
              <a:t> 坚持</a:t>
            </a:r>
            <a:r>
              <a:rPr lang="zh-CN" altLang="en-US" sz="2600" b="1" spc="0">
                <a:solidFill>
                  <a:srgbClr val="700926"/>
                </a:solidFill>
                <a:latin typeface="宋体" pitchFamily="2" charset="-122"/>
                <a:ea typeface="黑体" pitchFamily="49" charset="-122"/>
              </a:rPr>
              <a:t>“</a:t>
            </a:r>
            <a:r>
              <a:rPr lang="zh-CN" altLang="en-US" sz="2600" b="1" spc="0">
                <a:solidFill>
                  <a:srgbClr val="700926"/>
                </a:solidFill>
                <a:latin typeface="黑体" pitchFamily="49" charset="-122"/>
                <a:ea typeface="黑体" pitchFamily="49" charset="-122"/>
              </a:rPr>
              <a:t>四不放过</a:t>
            </a:r>
            <a:r>
              <a:rPr lang="zh-CN" altLang="en-US" sz="2600" b="1" spc="0">
                <a:solidFill>
                  <a:srgbClr val="700926"/>
                </a:solidFill>
                <a:latin typeface="宋体" pitchFamily="2" charset="-122"/>
                <a:ea typeface="黑体" pitchFamily="49" charset="-122"/>
              </a:rPr>
              <a:t>”</a:t>
            </a:r>
            <a:r>
              <a:rPr lang="zh-CN" altLang="en-US" sz="2600" b="1" spc="0">
                <a:solidFill>
                  <a:srgbClr val="700926"/>
                </a:solidFill>
                <a:latin typeface="黑体" pitchFamily="49" charset="-122"/>
                <a:ea typeface="黑体" pitchFamily="49" charset="-122"/>
              </a:rPr>
              <a:t>原则</a:t>
            </a:r>
            <a:endParaRPr lang="zh-CN" altLang="en-US" sz="2600" b="1">
              <a:solidFill>
                <a:srgbClr val="700926"/>
              </a:solidFill>
              <a:latin typeface="黑体" pitchFamily="49" charset="-122"/>
              <a:ea typeface="黑体" pitchFamily="49" charset="-122"/>
            </a:endParaRPr>
          </a:p>
          <a:p>
            <a:pPr marL="0" lvl="0" indent="-342900" eaLnBrk="1" hangingPunct="0">
              <a:lnSpc>
                <a:spcPts val="2700"/>
              </a:lnSpc>
              <a:spcBef>
                <a:spcPts val="1800"/>
              </a:spcBef>
              <a:buNone/>
            </a:pPr>
            <a:r>
              <a:rPr lang="zh-CN" altLang="en-US" sz="2000" spc="0">
                <a:solidFill>
                  <a:srgbClr val="000000"/>
                </a:solidFill>
                <a:latin typeface="宋体" pitchFamily="2" charset="-122"/>
              </a:rPr>
              <a:t>    对发生的事故原因分析不清不放过；事故责任者没有严肃处理不放过；广大职工没有受到教育不放过；没有落实防范措施不放过。 </a:t>
            </a:r>
            <a:endParaRPr lang="zh-CN" altLang="en-US" sz="2000">
              <a:solidFill>
                <a:srgbClr val="000000"/>
              </a:solidFill>
              <a:latin typeface="宋体" pitchFamily="2" charset="-122"/>
            </a:endParaRPr>
          </a:p>
          <a:p>
            <a:pPr marL="342900" lvl="0" indent="-342900" eaLnBrk="1" hangingPunct="0">
              <a:lnSpc>
                <a:spcPct val="90000"/>
              </a:lnSpc>
              <a:spcBef>
                <a:spcPts val="1800"/>
              </a:spcBef>
              <a:buNone/>
            </a:pPr>
            <a:r>
              <a:rPr lang="zh-CN" altLang="en-US" sz="2600" b="1" spc="0">
                <a:solidFill>
                  <a:srgbClr val="700926"/>
                </a:solidFill>
                <a:latin typeface="黑体" pitchFamily="49" charset="-122"/>
                <a:ea typeface="黑体" pitchFamily="49" charset="-122"/>
              </a:rPr>
              <a:t>  </a:t>
            </a:r>
            <a:r>
              <a:rPr lang="en-US" altLang="zh-CN" sz="2600" b="1" spc="0">
                <a:solidFill>
                  <a:srgbClr val="700926"/>
                </a:solidFill>
                <a:latin typeface="黑体" pitchFamily="49" charset="-122"/>
                <a:ea typeface="黑体" pitchFamily="49" charset="-122"/>
              </a:rPr>
              <a:t>2.3.5 </a:t>
            </a:r>
            <a:r>
              <a:rPr lang="en-US" altLang="zh-CN" sz="2600" b="1" spc="0">
                <a:solidFill>
                  <a:srgbClr val="700926"/>
                </a:solidFill>
                <a:latin typeface="宋体" pitchFamily="2" charset="-122"/>
                <a:ea typeface="黑体" pitchFamily="49" charset="-122"/>
              </a:rPr>
              <a:t>“</a:t>
            </a:r>
            <a:r>
              <a:rPr lang="zh-CN" altLang="en-US" sz="2600" b="1" spc="0">
                <a:solidFill>
                  <a:srgbClr val="700926"/>
                </a:solidFill>
                <a:latin typeface="黑体" pitchFamily="49" charset="-122"/>
                <a:ea typeface="黑体" pitchFamily="49" charset="-122"/>
              </a:rPr>
              <a:t>五同时</a:t>
            </a:r>
            <a:r>
              <a:rPr lang="zh-CN" altLang="en-US" sz="2600" b="1" spc="0">
                <a:solidFill>
                  <a:srgbClr val="700926"/>
                </a:solidFill>
                <a:latin typeface="宋体" pitchFamily="2" charset="-122"/>
                <a:ea typeface="黑体" pitchFamily="49" charset="-122"/>
              </a:rPr>
              <a:t>”</a:t>
            </a:r>
            <a:r>
              <a:rPr lang="zh-CN" altLang="en-US" sz="2600" b="1" spc="0">
                <a:solidFill>
                  <a:srgbClr val="700926"/>
                </a:solidFill>
                <a:latin typeface="黑体" pitchFamily="49" charset="-122"/>
                <a:ea typeface="黑体" pitchFamily="49" charset="-122"/>
              </a:rPr>
              <a:t>原则</a:t>
            </a:r>
            <a:endParaRPr lang="zh-CN" altLang="en-US" sz="2600" b="1">
              <a:solidFill>
                <a:srgbClr val="700926"/>
              </a:solidFill>
              <a:latin typeface="黑体" pitchFamily="49" charset="-122"/>
              <a:ea typeface="黑体" pitchFamily="49" charset="-122"/>
            </a:endParaRPr>
          </a:p>
          <a:p>
            <a:pPr marL="0" lvl="0" indent="0" eaLnBrk="1" hangingPunct="0">
              <a:lnSpc>
                <a:spcPct val="90000"/>
              </a:lnSpc>
              <a:spcBef>
                <a:spcPts val="1800"/>
              </a:spcBef>
              <a:buNone/>
            </a:pPr>
            <a:r>
              <a:rPr lang="zh-CN" altLang="en-US" sz="2400" spc="0">
                <a:ea typeface="黑体" pitchFamily="49" charset="-122"/>
              </a:rPr>
              <a:t> </a:t>
            </a:r>
            <a:r>
              <a:rPr lang="zh-CN" altLang="en-US" sz="2000" spc="0">
                <a:solidFill>
                  <a:srgbClr val="000000"/>
                </a:solidFill>
                <a:latin typeface="宋体" pitchFamily="2" charset="-122"/>
              </a:rPr>
              <a:t>企业领导在计划、布置、检查、总结、评比生产的同时，要计划、布置、检查、总结、评比安全生产工作。</a:t>
            </a:r>
            <a:endParaRPr lang="zh-CN" altLang="en-US" sz="2000">
              <a:solidFill>
                <a:srgbClr val="000000"/>
              </a:solidFill>
              <a:latin typeface="宋体" pitchFamily="2" charset="-122"/>
            </a:endParaRPr>
          </a:p>
          <a:p>
            <a:pPr marL="0" lvl="0" indent="0" eaLnBrk="1" hangingPunct="0">
              <a:lnSpc>
                <a:spcPct val="90000"/>
              </a:lnSpc>
              <a:spcBef>
                <a:spcPts val="1800"/>
              </a:spcBef>
              <a:buNone/>
            </a:pPr>
            <a:r>
              <a:rPr lang="en-US" altLang="zh-CN" sz="2600" b="1" spc="0">
                <a:solidFill>
                  <a:srgbClr val="700926"/>
                </a:solidFill>
                <a:latin typeface="黑体" pitchFamily="49" charset="-122"/>
                <a:ea typeface="黑体" pitchFamily="49" charset="-122"/>
              </a:rPr>
              <a:t>  2.3.6</a:t>
            </a:r>
            <a:r>
              <a:rPr lang="zh-CN" altLang="en-US" sz="2600" b="1" spc="0">
                <a:solidFill>
                  <a:srgbClr val="700926"/>
                </a:solidFill>
                <a:latin typeface="宋体" pitchFamily="2" charset="-122"/>
                <a:ea typeface="黑体" pitchFamily="49" charset="-122"/>
              </a:rPr>
              <a:t>“</a:t>
            </a:r>
            <a:r>
              <a:rPr lang="zh-CN" altLang="en-US" sz="2600" b="1" spc="0">
                <a:solidFill>
                  <a:srgbClr val="700926"/>
                </a:solidFill>
                <a:latin typeface="黑体" pitchFamily="49" charset="-122"/>
                <a:ea typeface="黑体" pitchFamily="49" charset="-122"/>
              </a:rPr>
              <a:t>三同时</a:t>
            </a:r>
            <a:r>
              <a:rPr lang="zh-CN" altLang="en-US" sz="2600" b="1" spc="0">
                <a:solidFill>
                  <a:srgbClr val="700926"/>
                </a:solidFill>
                <a:latin typeface="宋体" pitchFamily="2" charset="-122"/>
                <a:ea typeface="黑体" pitchFamily="49" charset="-122"/>
              </a:rPr>
              <a:t>”</a:t>
            </a:r>
            <a:r>
              <a:rPr lang="zh-CN" altLang="en-US" sz="2600" b="1" spc="0">
                <a:solidFill>
                  <a:srgbClr val="700926"/>
                </a:solidFill>
                <a:latin typeface="黑体" pitchFamily="49" charset="-122"/>
                <a:ea typeface="黑体" pitchFamily="49" charset="-122"/>
              </a:rPr>
              <a:t>原则。（补充）</a:t>
            </a:r>
            <a:endParaRPr lang="zh-CN" altLang="en-US" sz="2600" b="1">
              <a:solidFill>
                <a:srgbClr val="700926"/>
              </a:solidFill>
              <a:latin typeface="黑体" pitchFamily="49" charset="-122"/>
              <a:ea typeface="黑体" pitchFamily="49" charset="-122"/>
            </a:endParaRPr>
          </a:p>
          <a:p>
            <a:pPr marL="342900" lvl="0" indent="-342900" eaLnBrk="1" hangingPunct="0">
              <a:lnSpc>
                <a:spcPct val="90000"/>
              </a:lnSpc>
              <a:buNone/>
            </a:pPr>
            <a:r>
              <a:rPr lang="zh-CN" altLang="en-US" sz="2400" spc="0">
                <a:ea typeface="黑体" pitchFamily="49" charset="-122"/>
              </a:rPr>
              <a:t>    </a:t>
            </a:r>
            <a:r>
              <a:rPr lang="zh-CN" altLang="en-US" sz="2000" spc="0">
                <a:solidFill>
                  <a:srgbClr val="000000"/>
                </a:solidFill>
                <a:latin typeface="宋体" pitchFamily="2" charset="-122"/>
              </a:rPr>
              <a:t>生产经营单位新建、改建、扩建工程项目的安全设施，必须与主体工程</a:t>
            </a:r>
            <a:r>
              <a:rPr lang="zh-CN" altLang="en-US" sz="2000" u="sng" spc="0">
                <a:solidFill>
                  <a:srgbClr val="000000"/>
                </a:solidFill>
                <a:latin typeface="宋体" pitchFamily="2" charset="-122"/>
              </a:rPr>
              <a:t>同时设计、同时施工、同时投入生产和使用</a:t>
            </a:r>
            <a:r>
              <a:rPr lang="zh-CN" altLang="en-US" sz="2000" spc="0">
                <a:solidFill>
                  <a:srgbClr val="000000"/>
                </a:solidFill>
                <a:latin typeface="宋体" pitchFamily="2" charset="-122"/>
              </a:rPr>
              <a:t>。</a:t>
            </a:r>
            <a:endParaRPr lang="zh-CN" altLang="en-US" sz="2000">
              <a:solidFill>
                <a:srgbClr val="000000"/>
              </a:solidFill>
              <a:latin typeface="宋体" pitchFamily="2" charset="-122"/>
            </a:endParaRPr>
          </a:p>
          <a:p>
            <a:pPr marL="342900" lvl="0" indent="-342900" eaLnBrk="1" hangingPunct="0">
              <a:lnSpc>
                <a:spcPct val="90000"/>
              </a:lnSpc>
            </a:pPr>
            <a:endParaRPr lang="zh-CN" altLang="en-US" sz="2400">
              <a:ea typeface="黑体" pitchFamily="49" charset="-122"/>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1266" name="Rectangle 2"/>
          <p:cNvSpPr>
            <a:spLocks noGrp="1" noRot="1"/>
          </p:cNvSpPr>
          <p:nvPr>
            <p:ph type="title"/>
          </p:nvPr>
        </p:nvSpPr>
        <p:spPr>
          <a:xfrm>
            <a:off x="250825" y="692150"/>
            <a:ext cx="8540750" cy="865188"/>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cs typeface="+mj-cs"/>
              </a:defRPr>
            </a:lvl1pPr>
          </a:lstStyle>
          <a:p>
            <a:pPr lvl="0" eaLnBrk="1" hangingPunct="1"/>
            <a:r>
              <a:rPr lang="en-US" altLang="zh-CN" sz="3600" b="1">
                <a:solidFill>
                  <a:srgbClr val="700926"/>
                </a:solidFill>
                <a:latin typeface="黑体" pitchFamily="49" charset="-122"/>
                <a:ea typeface="黑体" pitchFamily="49" charset="-122"/>
              </a:rPr>
              <a:t>2.4 </a:t>
            </a:r>
            <a:r>
              <a:rPr lang="zh-CN" altLang="en-US" sz="3600" b="1">
                <a:solidFill>
                  <a:srgbClr val="700926"/>
                </a:solidFill>
                <a:latin typeface="黑体" pitchFamily="49" charset="-122"/>
                <a:ea typeface="黑体" pitchFamily="49" charset="-122"/>
              </a:rPr>
              <a:t>安全生产的要素</a:t>
            </a:r>
            <a:br>
              <a:rPr lang="zh-CN" altLang="en-US" sz="3600" b="1">
                <a:solidFill>
                  <a:srgbClr val="0033CC"/>
                </a:solidFill>
                <a:latin typeface="黑体" pitchFamily="49" charset="-122"/>
                <a:ea typeface="黑体" pitchFamily="49" charset="-122"/>
              </a:rPr>
            </a:br>
            <a:endParaRPr lang="zh-CN" altLang="en-US" sz="3600" b="1">
              <a:solidFill>
                <a:srgbClr val="0033CC"/>
              </a:solidFill>
              <a:latin typeface="黑体" pitchFamily="49" charset="-122"/>
              <a:ea typeface="黑体" pitchFamily="49" charset="-122"/>
            </a:endParaRPr>
          </a:p>
        </p:txBody>
      </p:sp>
      <p:sp>
        <p:nvSpPr>
          <p:cNvPr id="11267" name="Rectangle 3"/>
          <p:cNvSpPr>
            <a:spLocks noGrp="1" noRot="1" noChangeArrowheads="1"/>
          </p:cNvSpPr>
          <p:nvPr>
            <p:ph type="body" idx="4294967295"/>
          </p:nvPr>
        </p:nvSpPr>
        <p:spPr>
          <a:xfrm>
            <a:off x="603250" y="1412875"/>
            <a:ext cx="8540750" cy="3168650"/>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buNone/>
            </a:pPr>
            <a:r>
              <a:rPr lang="en-US" altLang="zh-CN" sz="2400" b="1" spc="0">
                <a:solidFill>
                  <a:srgbClr val="700926"/>
                </a:solidFill>
                <a:latin typeface="宋体" pitchFamily="2" charset="-122"/>
              </a:rPr>
              <a:t>1</a:t>
            </a:r>
            <a:r>
              <a:rPr lang="zh-CN" altLang="en-US" sz="2400" b="1" spc="0">
                <a:solidFill>
                  <a:srgbClr val="700926"/>
                </a:solidFill>
                <a:latin typeface="宋体" pitchFamily="2" charset="-122"/>
              </a:rPr>
              <a:t>、安全文化（安全意识）</a:t>
            </a:r>
            <a:endParaRPr lang="en-US" altLang="zh-CN" sz="2400" b="1">
              <a:solidFill>
                <a:srgbClr val="700926"/>
              </a:solidFill>
              <a:latin typeface="宋体" pitchFamily="2" charset="-122"/>
            </a:endParaRPr>
          </a:p>
          <a:p>
            <a:pPr marL="0" lvl="0" indent="0" eaLnBrk="1" hangingPunct="0">
              <a:buNone/>
            </a:pPr>
            <a:r>
              <a:rPr lang="en-US" altLang="zh-CN" sz="2400" b="1" spc="0">
                <a:solidFill>
                  <a:srgbClr val="700926"/>
                </a:solidFill>
                <a:latin typeface="宋体" pitchFamily="2" charset="-122"/>
              </a:rPr>
              <a:t>2</a:t>
            </a:r>
            <a:r>
              <a:rPr lang="zh-CN" altLang="en-US" sz="2400" b="1" spc="0">
                <a:solidFill>
                  <a:srgbClr val="700926"/>
                </a:solidFill>
                <a:latin typeface="宋体" pitchFamily="2" charset="-122"/>
              </a:rPr>
              <a:t>、安全法制（法律、法规依据）</a:t>
            </a:r>
            <a:endParaRPr lang="en-US" altLang="zh-CN" sz="2400" b="1">
              <a:solidFill>
                <a:srgbClr val="700926"/>
              </a:solidFill>
              <a:latin typeface="宋体" pitchFamily="2" charset="-122"/>
            </a:endParaRPr>
          </a:p>
          <a:p>
            <a:pPr marL="0" lvl="0" indent="0" eaLnBrk="1" hangingPunct="0">
              <a:buNone/>
            </a:pPr>
            <a:r>
              <a:rPr lang="en-US" altLang="zh-CN" sz="2400" b="1" spc="0">
                <a:solidFill>
                  <a:srgbClr val="700926"/>
                </a:solidFill>
                <a:latin typeface="宋体" pitchFamily="2" charset="-122"/>
              </a:rPr>
              <a:t>3</a:t>
            </a:r>
            <a:r>
              <a:rPr lang="zh-CN" altLang="en-US" sz="2400" b="1" spc="0">
                <a:solidFill>
                  <a:srgbClr val="700926"/>
                </a:solidFill>
                <a:latin typeface="宋体" pitchFamily="2" charset="-122"/>
              </a:rPr>
              <a:t>、安全责任（建立责任制）</a:t>
            </a:r>
            <a:endParaRPr lang="en-US" altLang="zh-CN" sz="2400" b="1">
              <a:solidFill>
                <a:srgbClr val="700926"/>
              </a:solidFill>
              <a:latin typeface="宋体" pitchFamily="2" charset="-122"/>
            </a:endParaRPr>
          </a:p>
          <a:p>
            <a:pPr marL="0" lvl="0" indent="0" eaLnBrk="1" hangingPunct="0">
              <a:buNone/>
            </a:pPr>
            <a:r>
              <a:rPr lang="en-US" altLang="zh-CN" sz="2400" b="1" spc="0">
                <a:solidFill>
                  <a:srgbClr val="700926"/>
                </a:solidFill>
                <a:latin typeface="宋体" pitchFamily="2" charset="-122"/>
              </a:rPr>
              <a:t>4</a:t>
            </a:r>
            <a:r>
              <a:rPr lang="zh-CN" altLang="en-US" sz="2400" b="1" spc="0">
                <a:solidFill>
                  <a:srgbClr val="700926"/>
                </a:solidFill>
                <a:latin typeface="宋体" pitchFamily="2" charset="-122"/>
              </a:rPr>
              <a:t>、安全投入（安全经费）</a:t>
            </a:r>
            <a:endParaRPr lang="en-US" altLang="zh-CN" sz="2400" b="1">
              <a:solidFill>
                <a:srgbClr val="700926"/>
              </a:solidFill>
              <a:latin typeface="宋体" pitchFamily="2" charset="-122"/>
            </a:endParaRPr>
          </a:p>
          <a:p>
            <a:pPr marL="0" lvl="0" indent="0" eaLnBrk="1" hangingPunct="0">
              <a:buNone/>
            </a:pPr>
            <a:r>
              <a:rPr lang="en-US" altLang="zh-CN" sz="2400" b="1" spc="0">
                <a:solidFill>
                  <a:srgbClr val="700926"/>
                </a:solidFill>
                <a:latin typeface="宋体" pitchFamily="2" charset="-122"/>
              </a:rPr>
              <a:t>5</a:t>
            </a:r>
            <a:r>
              <a:rPr lang="zh-CN" altLang="en-US" sz="2400" b="1" spc="0">
                <a:solidFill>
                  <a:srgbClr val="700926"/>
                </a:solidFill>
                <a:latin typeface="宋体" pitchFamily="2" charset="-122"/>
              </a:rPr>
              <a:t>、安全科技（依靠科技）</a:t>
            </a:r>
            <a:endParaRPr lang="en-US" altLang="zh-CN" sz="2400" b="1">
              <a:solidFill>
                <a:srgbClr val="700926"/>
              </a:solidFill>
              <a:latin typeface="宋体" pitchFamily="2" charset="-122"/>
            </a:endParaRPr>
          </a:p>
          <a:p>
            <a:pPr marL="0" lvl="0" indent="0" eaLnBrk="1" hangingPunct="0">
              <a:buNone/>
            </a:pPr>
            <a:endParaRPr lang="zh-CN" altLang="en-US" sz="2600" b="1">
              <a:solidFill>
                <a:srgbClr val="700926"/>
              </a:solidFill>
              <a:latin typeface="黑体" pitchFamily="49" charset="-122"/>
              <a:ea typeface="黑体" pitchFamily="49" charset="-122"/>
            </a:endParaRPr>
          </a:p>
          <a:p>
            <a:pPr marL="0" lvl="0" indent="0" eaLnBrk="1" hangingPunct="0">
              <a:lnSpc>
                <a:spcPts val="2600"/>
              </a:lnSpc>
              <a:spcBef>
                <a:spcPts val="1800"/>
              </a:spcBef>
              <a:buNone/>
            </a:pPr>
            <a:r>
              <a:rPr lang="en-US" altLang="zh-CN" sz="1800" b="1" spc="0">
                <a:latin typeface="宋体" pitchFamily="2" charset="-122"/>
              </a:rPr>
              <a:t> </a:t>
            </a:r>
            <a:endParaRPr lang="zh-CN" altLang="en-US" sz="2400">
              <a:ea typeface="黑体" pitchFamily="49"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2290" name="Rectangle 2"/>
          <p:cNvSpPr>
            <a:spLocks noGrp="1" noRot="1"/>
          </p:cNvSpPr>
          <p:nvPr>
            <p:ph type="title"/>
          </p:nvPr>
        </p:nvSpPr>
        <p:spPr>
          <a:xfrm>
            <a:off x="323850" y="692150"/>
            <a:ext cx="8540750" cy="649288"/>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cs typeface="+mj-cs"/>
              </a:defRPr>
            </a:lvl1pPr>
          </a:lstStyle>
          <a:p>
            <a:pPr lvl="0" eaLnBrk="1" hangingPunct="1"/>
            <a:r>
              <a:rPr lang="en-US" altLang="zh-CN" sz="3600" b="1">
                <a:solidFill>
                  <a:srgbClr val="700926"/>
                </a:solidFill>
                <a:latin typeface="黑体" pitchFamily="49" charset="-122"/>
                <a:ea typeface="黑体" pitchFamily="49" charset="-122"/>
              </a:rPr>
              <a:t>2.4 </a:t>
            </a:r>
            <a:r>
              <a:rPr lang="zh-CN" altLang="en-US" sz="3600" b="1">
                <a:solidFill>
                  <a:srgbClr val="700926"/>
                </a:solidFill>
                <a:latin typeface="黑体" pitchFamily="49" charset="-122"/>
                <a:ea typeface="黑体" pitchFamily="49" charset="-122"/>
              </a:rPr>
              <a:t>安全生产的要素</a:t>
            </a:r>
            <a:br>
              <a:rPr lang="zh-CN" altLang="en-US" sz="3600" b="1">
                <a:solidFill>
                  <a:srgbClr val="0033CC"/>
                </a:solidFill>
                <a:latin typeface="黑体" pitchFamily="49" charset="-122"/>
                <a:ea typeface="黑体" pitchFamily="49" charset="-122"/>
              </a:rPr>
            </a:br>
            <a:endParaRPr lang="zh-CN" altLang="en-US" sz="3600" b="1">
              <a:solidFill>
                <a:srgbClr val="0033CC"/>
              </a:solidFill>
              <a:latin typeface="黑体" pitchFamily="49" charset="-122"/>
              <a:ea typeface="黑体" pitchFamily="49" charset="-122"/>
            </a:endParaRPr>
          </a:p>
        </p:txBody>
      </p:sp>
      <p:sp>
        <p:nvSpPr>
          <p:cNvPr id="12291" name="Rectangle 3"/>
          <p:cNvSpPr>
            <a:spLocks noGrp="1" noRot="1" noChangeArrowheads="1"/>
          </p:cNvSpPr>
          <p:nvPr>
            <p:ph type="body" idx="4294967295"/>
          </p:nvPr>
        </p:nvSpPr>
        <p:spPr>
          <a:xfrm>
            <a:off x="323850" y="981075"/>
            <a:ext cx="8540750" cy="5327650"/>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buNone/>
            </a:pPr>
            <a:r>
              <a:rPr lang="en-US" altLang="zh-CN" sz="2600" b="1" spc="0">
                <a:solidFill>
                  <a:srgbClr val="700926"/>
                </a:solidFill>
                <a:latin typeface="黑体" pitchFamily="49" charset="-122"/>
                <a:ea typeface="黑体" pitchFamily="49" charset="-122"/>
              </a:rPr>
              <a:t>2.4.1</a:t>
            </a:r>
            <a:r>
              <a:rPr lang="zh-CN" altLang="en-US" sz="2600" b="1" spc="0">
                <a:solidFill>
                  <a:srgbClr val="700926"/>
                </a:solidFill>
                <a:latin typeface="黑体" pitchFamily="49" charset="-122"/>
                <a:ea typeface="黑体" pitchFamily="49" charset="-122"/>
              </a:rPr>
              <a:t> 安全文化</a:t>
            </a:r>
            <a:endParaRPr lang="zh-CN" altLang="en-US" sz="2600" b="1">
              <a:solidFill>
                <a:srgbClr val="700926"/>
              </a:solidFill>
              <a:latin typeface="黑体" pitchFamily="49" charset="-122"/>
              <a:ea typeface="黑体" pitchFamily="49" charset="-122"/>
            </a:endParaRPr>
          </a:p>
          <a:p>
            <a:pPr marL="0" lvl="0" indent="0" eaLnBrk="1" hangingPunct="0">
              <a:lnSpc>
                <a:spcPts val="2600"/>
              </a:lnSpc>
              <a:spcBef>
                <a:spcPts val="1800"/>
              </a:spcBef>
              <a:buNone/>
            </a:pPr>
            <a:r>
              <a:rPr lang="en-US" altLang="zh-CN" sz="1800" b="1" spc="0">
                <a:latin typeface="宋体" pitchFamily="2" charset="-122"/>
              </a:rPr>
              <a:t> </a:t>
            </a:r>
            <a:r>
              <a:rPr lang="zh-CN" altLang="zh-CN" sz="2000" b="1" spc="0">
                <a:latin typeface="宋体" pitchFamily="2" charset="-122"/>
              </a:rPr>
              <a:t>是指企业</a:t>
            </a:r>
            <a:r>
              <a:rPr lang="en-US" altLang="zh-CN" sz="2000" b="1" spc="0">
                <a:latin typeface="宋体" pitchFamily="2" charset="-122"/>
              </a:rPr>
              <a:t>(</a:t>
            </a:r>
            <a:r>
              <a:rPr lang="zh-CN" altLang="zh-CN" sz="2000" b="1" spc="0">
                <a:latin typeface="宋体" pitchFamily="2" charset="-122"/>
              </a:rPr>
              <a:t>或行业</a:t>
            </a:r>
            <a:r>
              <a:rPr lang="en-US" altLang="zh-CN" sz="2000" b="1" spc="0">
                <a:latin typeface="宋体" pitchFamily="2" charset="-122"/>
              </a:rPr>
              <a:t>)</a:t>
            </a:r>
            <a:r>
              <a:rPr lang="zh-CN" altLang="zh-CN" sz="2000" b="1" spc="0">
                <a:latin typeface="宋体" pitchFamily="2" charset="-122"/>
              </a:rPr>
              <a:t>在长期安全生产和经营活动中，逐步形成的具有企业特色的企业安全物质因素和安全精神因素之总和</a:t>
            </a:r>
            <a:r>
              <a:rPr lang="zh-CN" altLang="en-US" sz="2000" b="1" spc="0">
                <a:latin typeface="宋体" pitchFamily="2" charset="-122"/>
              </a:rPr>
              <a:t>，包括：</a:t>
            </a:r>
            <a:endParaRPr lang="en-US" altLang="zh-CN" sz="2000" b="1">
              <a:latin typeface="宋体" pitchFamily="2" charset="-122"/>
            </a:endParaRPr>
          </a:p>
          <a:p>
            <a:pPr marL="0" lvl="0" indent="0" eaLnBrk="1" hangingPunct="0">
              <a:lnSpc>
                <a:spcPts val="2600"/>
              </a:lnSpc>
              <a:spcBef>
                <a:spcPts val="600"/>
              </a:spcBef>
              <a:buNone/>
            </a:pPr>
            <a:r>
              <a:rPr lang="en-US" altLang="zh-CN" sz="2000" b="1" u="sng" spc="0">
                <a:latin typeface="宋体" pitchFamily="2" charset="-122"/>
              </a:rPr>
              <a:t> </a:t>
            </a:r>
            <a:r>
              <a:rPr lang="en-US" altLang="zh-CN" sz="2000" b="1" u="sng" spc="0">
                <a:latin typeface="宋体" pitchFamily="2" charset="-122"/>
                <a:sym typeface="Wingdings" pitchFamily="2" charset="2"/>
              </a:rPr>
              <a:t></a:t>
            </a:r>
            <a:r>
              <a:rPr lang="zh-CN" altLang="zh-CN" sz="2000" b="1" u="sng" spc="0">
                <a:latin typeface="宋体" pitchFamily="2" charset="-122"/>
              </a:rPr>
              <a:t>安全思想和意识</a:t>
            </a:r>
            <a:r>
              <a:rPr lang="zh-CN" altLang="en-US" sz="2000" b="1" u="sng" spc="0">
                <a:latin typeface="宋体" pitchFamily="2" charset="-122"/>
              </a:rPr>
              <a:t>、</a:t>
            </a:r>
            <a:r>
              <a:rPr lang="zh-CN" altLang="zh-CN" sz="2000" b="1" u="sng" spc="0">
                <a:latin typeface="宋体" pitchFamily="2" charset="-122"/>
              </a:rPr>
              <a:t>安全作风和态度、安全管理机制及行为规范</a:t>
            </a:r>
            <a:r>
              <a:rPr lang="zh-CN" altLang="zh-CN" sz="2000" b="1" spc="0">
                <a:latin typeface="宋体" pitchFamily="2" charset="-122"/>
              </a:rPr>
              <a:t>；</a:t>
            </a:r>
            <a:endParaRPr lang="en-US" altLang="zh-CN" sz="2000" b="1">
              <a:latin typeface="宋体" pitchFamily="2" charset="-122"/>
            </a:endParaRPr>
          </a:p>
          <a:p>
            <a:pPr marL="0" lvl="0" indent="0" eaLnBrk="1" hangingPunct="0">
              <a:lnSpc>
                <a:spcPts val="2600"/>
              </a:lnSpc>
              <a:spcBef>
                <a:spcPts val="600"/>
              </a:spcBef>
              <a:buNone/>
            </a:pPr>
            <a:r>
              <a:rPr lang="en-US" altLang="zh-CN" sz="2000" b="1" spc="0">
                <a:latin typeface="宋体" pitchFamily="2" charset="-122"/>
              </a:rPr>
              <a:t> </a:t>
            </a:r>
            <a:r>
              <a:rPr lang="en-US" altLang="zh-CN" sz="2000" b="1" u="sng" spc="0">
                <a:latin typeface="宋体" pitchFamily="2" charset="-122"/>
                <a:sym typeface="Wingdings" pitchFamily="2" charset="2"/>
              </a:rPr>
              <a:t></a:t>
            </a:r>
            <a:r>
              <a:rPr lang="zh-CN" altLang="zh-CN" sz="2000" b="1" spc="0">
                <a:latin typeface="宋体" pitchFamily="2" charset="-122"/>
              </a:rPr>
              <a:t>企业的安全生产奋斗目标、企业安全</a:t>
            </a:r>
            <a:r>
              <a:rPr lang="en-US" altLang="zh-CN" sz="2000" b="1" spc="0">
                <a:latin typeface="宋体" pitchFamily="2" charset="-122"/>
                <a:hlinkClick r:id="rId2"/>
              </a:rPr>
              <a:t>进取精神</a:t>
            </a:r>
            <a:r>
              <a:rPr lang="zh-CN" altLang="zh-CN" sz="2000" b="1" spc="0">
                <a:latin typeface="宋体" pitchFamily="2" charset="-122"/>
              </a:rPr>
              <a:t>；</a:t>
            </a:r>
            <a:endParaRPr lang="en-US" altLang="zh-CN" sz="2000" b="1">
              <a:latin typeface="宋体" pitchFamily="2" charset="-122"/>
            </a:endParaRPr>
          </a:p>
          <a:p>
            <a:pPr marL="0" lvl="0" indent="0" eaLnBrk="1" hangingPunct="0">
              <a:lnSpc>
                <a:spcPts val="2600"/>
              </a:lnSpc>
              <a:spcBef>
                <a:spcPts val="600"/>
              </a:spcBef>
              <a:buNone/>
            </a:pPr>
            <a:r>
              <a:rPr lang="en-US" altLang="zh-CN" sz="2000" b="1" spc="0">
                <a:latin typeface="宋体" pitchFamily="2" charset="-122"/>
              </a:rPr>
              <a:t> </a:t>
            </a:r>
            <a:r>
              <a:rPr lang="en-US" altLang="zh-CN" sz="2000" b="1" u="sng" spc="0">
                <a:latin typeface="宋体" pitchFamily="2" charset="-122"/>
                <a:sym typeface="Wingdings" pitchFamily="2" charset="2"/>
              </a:rPr>
              <a:t></a:t>
            </a:r>
            <a:r>
              <a:rPr lang="en-US" altLang="zh-CN" sz="2000" b="1" spc="0">
                <a:latin typeface="宋体" pitchFamily="2" charset="-122"/>
              </a:rPr>
              <a:t> </a:t>
            </a:r>
            <a:r>
              <a:rPr lang="zh-CN" altLang="zh-CN" sz="2000" b="1" spc="0">
                <a:latin typeface="宋体" pitchFamily="2" charset="-122"/>
              </a:rPr>
              <a:t>企业安全生产的形象；</a:t>
            </a:r>
            <a:endParaRPr lang="en-US" altLang="zh-CN" sz="2000" b="1">
              <a:latin typeface="宋体" pitchFamily="2" charset="-122"/>
            </a:endParaRPr>
          </a:p>
          <a:p>
            <a:pPr marL="0" lvl="0" indent="0" eaLnBrk="1" hangingPunct="0">
              <a:lnSpc>
                <a:spcPts val="2600"/>
              </a:lnSpc>
              <a:spcBef>
                <a:spcPts val="600"/>
              </a:spcBef>
              <a:buNone/>
            </a:pPr>
            <a:r>
              <a:rPr lang="en-US" altLang="zh-CN" sz="2000" b="1" spc="0">
                <a:latin typeface="宋体" pitchFamily="2" charset="-122"/>
              </a:rPr>
              <a:t> </a:t>
            </a:r>
            <a:r>
              <a:rPr lang="en-US" altLang="zh-CN" sz="2000" b="1" u="sng" spc="0">
                <a:latin typeface="宋体" pitchFamily="2" charset="-122"/>
                <a:sym typeface="Wingdings" pitchFamily="2" charset="2"/>
              </a:rPr>
              <a:t></a:t>
            </a:r>
            <a:r>
              <a:rPr lang="en-US" altLang="zh-CN" sz="2000" b="1" spc="0">
                <a:latin typeface="宋体" pitchFamily="2" charset="-122"/>
              </a:rPr>
              <a:t> </a:t>
            </a:r>
            <a:r>
              <a:rPr lang="zh-CN" altLang="zh-CN" sz="2000" b="1" spc="0">
                <a:latin typeface="宋体" pitchFamily="2" charset="-122"/>
              </a:rPr>
              <a:t>安全的价值观、安全的审美观、安全的心理素质和企业的安全风貌等种种。</a:t>
            </a:r>
            <a:endParaRPr lang="en-US" altLang="zh-CN" sz="2000" b="1">
              <a:latin typeface="宋体" pitchFamily="2" charset="-122"/>
            </a:endParaRPr>
          </a:p>
          <a:p>
            <a:pPr marL="0" lvl="0" indent="0" eaLnBrk="1" hangingPunct="0">
              <a:lnSpc>
                <a:spcPts val="2600"/>
              </a:lnSpc>
              <a:spcBef>
                <a:spcPts val="600"/>
              </a:spcBef>
              <a:buNone/>
            </a:pPr>
            <a:r>
              <a:rPr lang="zh-CN" altLang="zh-CN" sz="2000" spc="0"/>
              <a:t> </a:t>
            </a:r>
            <a:r>
              <a:rPr lang="en-US" altLang="zh-CN" sz="2000" spc="0"/>
              <a:t>   </a:t>
            </a:r>
            <a:r>
              <a:rPr lang="zh-CN" altLang="zh-CN" sz="2000" b="1" spc="0">
                <a:latin typeface="宋体" pitchFamily="2" charset="-122"/>
              </a:rPr>
              <a:t>安全生产工作要紧紧围绕“</a:t>
            </a:r>
            <a:r>
              <a:rPr lang="zh-CN" altLang="zh-CN" sz="2000" b="1" u="sng" spc="0">
                <a:solidFill>
                  <a:srgbClr val="700926"/>
                </a:solidFill>
                <a:latin typeface="宋体" pitchFamily="2" charset="-122"/>
              </a:rPr>
              <a:t>以人为本，坚持安全发展</a:t>
            </a:r>
            <a:r>
              <a:rPr lang="zh-CN" altLang="zh-CN" sz="2000" b="1" u="sng" spc="0">
                <a:latin typeface="宋体" pitchFamily="2" charset="-122"/>
              </a:rPr>
              <a:t>”</a:t>
            </a:r>
            <a:r>
              <a:rPr lang="zh-CN" altLang="zh-CN" sz="2000" b="1" spc="0">
                <a:latin typeface="宋体" pitchFamily="2" charset="-122"/>
              </a:rPr>
              <a:t>这个</a:t>
            </a:r>
            <a:r>
              <a:rPr lang="zh-CN" altLang="en-US" sz="2000" b="1" spc="0">
                <a:latin typeface="宋体" pitchFamily="2" charset="-122"/>
              </a:rPr>
              <a:t>理念</a:t>
            </a:r>
            <a:r>
              <a:rPr lang="zh-CN" altLang="zh-CN" sz="2000" b="1" spc="0">
                <a:latin typeface="宋体" pitchFamily="2" charset="-122"/>
              </a:rPr>
              <a:t>，</a:t>
            </a:r>
            <a:r>
              <a:rPr lang="zh-CN" altLang="en-US" sz="2000" b="1" spc="0">
                <a:latin typeface="宋体" pitchFamily="2" charset="-122"/>
              </a:rPr>
              <a:t>加强安全文化建设，</a:t>
            </a:r>
            <a:r>
              <a:rPr lang="zh-CN" altLang="zh-CN" sz="2000" b="1">
                <a:latin typeface="宋体" pitchFamily="2" charset="-122"/>
              </a:rPr>
              <a:t>强化安全意识。</a:t>
            </a:r>
            <a:endParaRPr lang="en-US" altLang="zh-CN" sz="2000" b="1">
              <a:latin typeface="宋体" pitchFamily="2" charset="-122"/>
            </a:endParaRPr>
          </a:p>
          <a:p>
            <a:pPr marL="342900" lvl="0" indent="-342900" eaLnBrk="1" hangingPunct="0"/>
            <a:endParaRPr lang="zh-CN" altLang="en-US" sz="2400">
              <a:ea typeface="黑体" pitchFamily="49"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3314" name="Rectangle 2"/>
          <p:cNvSpPr>
            <a:spLocks noGrp="1" noRot="1"/>
          </p:cNvSpPr>
          <p:nvPr>
            <p:ph type="title"/>
          </p:nvPr>
        </p:nvSpPr>
        <p:spPr>
          <a:xfrm>
            <a:off x="323850" y="692150"/>
            <a:ext cx="8540750" cy="649288"/>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cs typeface="+mj-cs"/>
              </a:defRPr>
            </a:lvl1pPr>
          </a:lstStyle>
          <a:p>
            <a:pPr lvl="0" eaLnBrk="1" hangingPunct="1"/>
            <a:r>
              <a:rPr lang="en-US" altLang="zh-CN" sz="3600" b="1">
                <a:solidFill>
                  <a:srgbClr val="700926"/>
                </a:solidFill>
                <a:latin typeface="黑体" pitchFamily="49" charset="-122"/>
                <a:ea typeface="黑体" pitchFamily="49" charset="-122"/>
              </a:rPr>
              <a:t>2.4 </a:t>
            </a:r>
            <a:r>
              <a:rPr lang="zh-CN" altLang="en-US" sz="3600" b="1">
                <a:solidFill>
                  <a:srgbClr val="700926"/>
                </a:solidFill>
                <a:latin typeface="黑体" pitchFamily="49" charset="-122"/>
                <a:ea typeface="黑体" pitchFamily="49" charset="-122"/>
              </a:rPr>
              <a:t>安全生产的要素</a:t>
            </a:r>
            <a:br>
              <a:rPr lang="zh-CN" altLang="en-US" sz="3600" b="1">
                <a:solidFill>
                  <a:srgbClr val="0033CC"/>
                </a:solidFill>
                <a:latin typeface="黑体" pitchFamily="49" charset="-122"/>
                <a:ea typeface="黑体" pitchFamily="49" charset="-122"/>
              </a:rPr>
            </a:br>
            <a:endParaRPr lang="zh-CN" altLang="en-US" sz="3600" b="1">
              <a:solidFill>
                <a:srgbClr val="0033CC"/>
              </a:solidFill>
              <a:latin typeface="黑体" pitchFamily="49" charset="-122"/>
              <a:ea typeface="黑体" pitchFamily="49" charset="-122"/>
            </a:endParaRPr>
          </a:p>
        </p:txBody>
      </p:sp>
      <p:sp>
        <p:nvSpPr>
          <p:cNvPr id="13315" name="Rectangle 3"/>
          <p:cNvSpPr>
            <a:spLocks noGrp="1" noRot="1" noChangeArrowheads="1"/>
          </p:cNvSpPr>
          <p:nvPr>
            <p:ph type="body" idx="4294967295"/>
          </p:nvPr>
        </p:nvSpPr>
        <p:spPr>
          <a:xfrm>
            <a:off x="603250" y="1268413"/>
            <a:ext cx="8540750" cy="5327650"/>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ts val="2400"/>
              </a:lnSpc>
              <a:spcBef>
                <a:spcPts val="600"/>
              </a:spcBef>
              <a:buNone/>
            </a:pPr>
            <a:r>
              <a:rPr lang="en-US" altLang="zh-CN" sz="2600" b="1" spc="0">
                <a:solidFill>
                  <a:srgbClr val="700926"/>
                </a:solidFill>
                <a:latin typeface="黑体" pitchFamily="49" charset="-122"/>
                <a:ea typeface="黑体" pitchFamily="49" charset="-122"/>
              </a:rPr>
              <a:t>2.4.2 </a:t>
            </a:r>
            <a:r>
              <a:rPr lang="zh-CN" altLang="en-US" sz="2600" b="1" spc="0">
                <a:solidFill>
                  <a:srgbClr val="700926"/>
                </a:solidFill>
                <a:latin typeface="黑体" pitchFamily="49" charset="-122"/>
                <a:ea typeface="黑体" pitchFamily="49" charset="-122"/>
              </a:rPr>
              <a:t>安全法制</a:t>
            </a:r>
            <a:endParaRPr lang="zh-CN" altLang="en-US" sz="2600" b="1">
              <a:solidFill>
                <a:srgbClr val="700926"/>
              </a:solidFill>
              <a:latin typeface="黑体" pitchFamily="49" charset="-122"/>
              <a:ea typeface="黑体" pitchFamily="49" charset="-122"/>
            </a:endParaRPr>
          </a:p>
          <a:p>
            <a:pPr marL="0" lvl="0" indent="0" eaLnBrk="1" hangingPunct="0">
              <a:lnSpc>
                <a:spcPct val="150000"/>
              </a:lnSpc>
              <a:spcBef>
                <a:spcPts val="600"/>
              </a:spcBef>
              <a:buNone/>
            </a:pPr>
            <a:r>
              <a:rPr lang="zh-CN" altLang="en-US" sz="2000" b="1" spc="0">
                <a:solidFill>
                  <a:srgbClr val="700926"/>
                </a:solidFill>
                <a:latin typeface="宋体" pitchFamily="2" charset="-122"/>
              </a:rPr>
              <a:t>用法律法规来规范企业和员工的安全行为。</a:t>
            </a:r>
            <a:endParaRPr lang="en-US" altLang="zh-CN" sz="2000" b="1">
              <a:solidFill>
                <a:srgbClr val="700926"/>
              </a:solidFill>
              <a:latin typeface="宋体" pitchFamily="2" charset="-122"/>
            </a:endParaRPr>
          </a:p>
          <a:p>
            <a:pPr marL="0" lvl="0" indent="0" eaLnBrk="1" hangingPunct="0">
              <a:lnSpc>
                <a:spcPct val="150000"/>
              </a:lnSpc>
              <a:spcBef>
                <a:spcPct val="0"/>
              </a:spcBef>
              <a:buNone/>
            </a:pPr>
            <a:r>
              <a:rPr lang="en-US" altLang="zh-CN" sz="2000" b="1" u="sng" spc="0">
                <a:latin typeface="宋体" pitchFamily="2" charset="-122"/>
                <a:sym typeface="Wingdings" pitchFamily="2" charset="2"/>
              </a:rPr>
              <a:t></a:t>
            </a:r>
            <a:r>
              <a:rPr lang="zh-CN" altLang="en-US" sz="2000" b="1" spc="0">
                <a:latin typeface="宋体" pitchFamily="2" charset="-122"/>
              </a:rPr>
              <a:t>包括国家的立法（法律、法规、技术规范等）、监督执法；</a:t>
            </a:r>
            <a:endParaRPr lang="en-US" altLang="zh-CN" sz="2000" b="1">
              <a:latin typeface="宋体" pitchFamily="2" charset="-122"/>
            </a:endParaRPr>
          </a:p>
          <a:p>
            <a:pPr marL="0" lvl="0" indent="0" eaLnBrk="1" hangingPunct="0">
              <a:lnSpc>
                <a:spcPct val="150000"/>
              </a:lnSpc>
              <a:spcBef>
                <a:spcPct val="0"/>
              </a:spcBef>
              <a:buNone/>
            </a:pPr>
            <a:r>
              <a:rPr lang="zh-CN" altLang="en-US" sz="2000" b="1" spc="0">
                <a:latin typeface="宋体" pitchFamily="2" charset="-122"/>
              </a:rPr>
              <a:t>企业的建章立制、检查考核、经济奖罚、职位升级等。</a:t>
            </a:r>
            <a:endParaRPr lang="en-US" altLang="zh-CN" sz="2000" b="1">
              <a:latin typeface="宋体" pitchFamily="2" charset="-122"/>
            </a:endParaRPr>
          </a:p>
          <a:p>
            <a:pPr marL="0" lvl="0" indent="0" eaLnBrk="1" hangingPunct="0">
              <a:lnSpc>
                <a:spcPct val="150000"/>
              </a:lnSpc>
              <a:spcBef>
                <a:spcPct val="0"/>
              </a:spcBef>
              <a:buNone/>
            </a:pPr>
            <a:r>
              <a:rPr lang="en-US" altLang="zh-CN" sz="2000" b="1" u="sng" spc="0">
                <a:latin typeface="宋体" pitchFamily="2" charset="-122"/>
                <a:sym typeface="Wingdings" pitchFamily="2" charset="2"/>
              </a:rPr>
              <a:t></a:t>
            </a:r>
            <a:r>
              <a:rPr lang="zh-CN" altLang="en-US" sz="2000" b="1" u="sng" spc="0">
                <a:latin typeface="宋体" pitchFamily="2" charset="-122"/>
                <a:sym typeface="Wingdings" pitchFamily="2" charset="2"/>
              </a:rPr>
              <a:t>法律法规是安全生产管理、处罚、监督的依据。有法可依。</a:t>
            </a:r>
            <a:endParaRPr lang="en-US" altLang="zh-CN" sz="2000" b="1" u="sng">
              <a:latin typeface="宋体" pitchFamily="2" charset="-122"/>
              <a:sym typeface="Wingdings" pitchFamily="2" charset="2"/>
            </a:endParaRPr>
          </a:p>
          <a:p>
            <a:pPr marL="0" lvl="0" indent="0" eaLnBrk="1" hangingPunct="0">
              <a:lnSpc>
                <a:spcPct val="150000"/>
              </a:lnSpc>
              <a:spcBef>
                <a:spcPct val="0"/>
              </a:spcBef>
              <a:buNone/>
            </a:pPr>
            <a:r>
              <a:rPr lang="zh-CN" altLang="zh-CN" sz="2000" b="1" spc="0">
                <a:solidFill>
                  <a:srgbClr val="0070C0"/>
                </a:solidFill>
                <a:latin typeface="宋体" pitchFamily="2" charset="-122"/>
              </a:rPr>
              <a:t>加强安全生产立法，对强化安全生产监督管理，规范生产经营单位和从业人员的安全生产行为，遏制重、特大事故，维护人民群众的生命安全，保障生产经营活动顺利进行，促进经济发展和保持社会稳定，具有重大而深远的意义</a:t>
            </a:r>
            <a:endParaRPr lang="zh-CN" altLang="en-US" sz="2000" b="1">
              <a:solidFill>
                <a:srgbClr val="0070C0"/>
              </a:solidFill>
              <a:latin typeface="宋体" pitchFamily="2" charset="-122"/>
            </a:endParaRPr>
          </a:p>
          <a:p>
            <a:pPr marL="342900" lvl="0" indent="-342900" eaLnBrk="1" hangingPunct="0"/>
            <a:endParaRPr lang="zh-CN" altLang="en-US" sz="2400">
              <a:ea typeface="黑体" pitchFamily="49"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4338" name="Rectangle 3"/>
          <p:cNvSpPr>
            <a:spLocks noGrp="1" noRot="1" noChangeArrowheads="1"/>
          </p:cNvSpPr>
          <p:nvPr>
            <p:ph type="body" idx="4294967295"/>
          </p:nvPr>
        </p:nvSpPr>
        <p:spPr>
          <a:xfrm>
            <a:off x="395288" y="836613"/>
            <a:ext cx="8540750" cy="4686300"/>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ct val="120000"/>
              </a:lnSpc>
              <a:buNone/>
            </a:pPr>
            <a:r>
              <a:rPr lang="en-US" altLang="zh-CN" sz="2600" b="1" spc="0">
                <a:solidFill>
                  <a:srgbClr val="700926"/>
                </a:solidFill>
                <a:latin typeface="黑体" pitchFamily="49" charset="-122"/>
                <a:ea typeface="黑体" pitchFamily="49" charset="-122"/>
              </a:rPr>
              <a:t>3</a:t>
            </a:r>
            <a:r>
              <a:rPr lang="zh-CN" altLang="en-US" sz="2600" b="1" spc="0">
                <a:solidFill>
                  <a:srgbClr val="700926"/>
                </a:solidFill>
                <a:latin typeface="黑体" pitchFamily="49" charset="-122"/>
                <a:ea typeface="黑体" pitchFamily="49" charset="-122"/>
              </a:rPr>
              <a:t>、安全责任</a:t>
            </a:r>
            <a:endParaRPr lang="zh-CN" altLang="en-US" sz="2600" b="1">
              <a:solidFill>
                <a:srgbClr val="700926"/>
              </a:solidFill>
              <a:latin typeface="黑体" pitchFamily="49" charset="-122"/>
              <a:ea typeface="黑体" pitchFamily="49" charset="-122"/>
            </a:endParaRPr>
          </a:p>
          <a:p>
            <a:pPr marL="342900" lvl="0" indent="-342900" eaLnBrk="1" hangingPunct="0">
              <a:lnSpc>
                <a:spcPct val="150000"/>
              </a:lnSpc>
              <a:spcBef>
                <a:spcPct val="0"/>
              </a:spcBef>
              <a:buNone/>
            </a:pPr>
            <a:r>
              <a:rPr lang="zh-CN" altLang="en-US" sz="2000" spc="0">
                <a:ea typeface="黑体" pitchFamily="49" charset="-122"/>
              </a:rPr>
              <a:t>（</a:t>
            </a:r>
            <a:r>
              <a:rPr lang="en-US" altLang="zh-CN" sz="2000" spc="0">
                <a:ea typeface="黑体" pitchFamily="49" charset="-122"/>
              </a:rPr>
              <a:t>1</a:t>
            </a:r>
            <a:r>
              <a:rPr lang="zh-CN" altLang="en-US" sz="2000" spc="0">
                <a:ea typeface="黑体" pitchFamily="49" charset="-122"/>
              </a:rPr>
              <a:t>）</a:t>
            </a:r>
            <a:r>
              <a:rPr lang="zh-CN" altLang="en-US" sz="2000" u="sng" spc="0">
                <a:ea typeface="黑体" pitchFamily="49" charset="-122"/>
              </a:rPr>
              <a:t>安全生产责任制是企业中最基本的一项安全制度，也是企业安全生产、劳动保护制度的核心</a:t>
            </a:r>
            <a:r>
              <a:rPr lang="zh-CN" altLang="en-US" sz="2000" spc="0">
                <a:ea typeface="黑体" pitchFamily="49" charset="-122"/>
              </a:rPr>
              <a:t>。对企业建立以法定代表人为第一责任人的安全生产责任制，对工程项目，建立以项目负责人为第一责任人的安全生产责任制。</a:t>
            </a:r>
            <a:endParaRPr lang="en-US" altLang="zh-CN" sz="2000">
              <a:ea typeface="黑体" pitchFamily="49" charset="-122"/>
            </a:endParaRPr>
          </a:p>
          <a:p>
            <a:pPr marL="342900" lvl="0" indent="-342900" eaLnBrk="1" hangingPunct="0">
              <a:lnSpc>
                <a:spcPct val="150000"/>
              </a:lnSpc>
              <a:spcBef>
                <a:spcPct val="0"/>
              </a:spcBef>
              <a:buNone/>
            </a:pPr>
            <a:r>
              <a:rPr lang="zh-CN" altLang="en-US" sz="2000" spc="0">
                <a:ea typeface="黑体" pitchFamily="49" charset="-122"/>
              </a:rPr>
              <a:t>（</a:t>
            </a:r>
            <a:r>
              <a:rPr lang="en-US" altLang="zh-CN" sz="2000" spc="0">
                <a:ea typeface="黑体" pitchFamily="49" charset="-122"/>
              </a:rPr>
              <a:t>2</a:t>
            </a:r>
            <a:r>
              <a:rPr lang="zh-CN" altLang="en-US" sz="2000" spc="0">
                <a:ea typeface="黑体" pitchFamily="49" charset="-122"/>
              </a:rPr>
              <a:t>）建立安全生产责任制，明确企业、部门、政府的安全生产责任，建立一套行之有效的考核、奖罚制度。</a:t>
            </a:r>
            <a:endParaRPr lang="zh-CN" altLang="en-US" sz="2000">
              <a:ea typeface="黑体" pitchFamily="49" charset="-122"/>
            </a:endParaRPr>
          </a:p>
          <a:p>
            <a:pPr marL="342900" lvl="0" indent="-342900" eaLnBrk="1" hangingPunct="0">
              <a:lnSpc>
                <a:spcPct val="150000"/>
              </a:lnSpc>
              <a:spcBef>
                <a:spcPct val="0"/>
              </a:spcBef>
              <a:buNone/>
            </a:pPr>
            <a:r>
              <a:rPr lang="zh-CN" altLang="en-US" sz="2000" spc="0">
                <a:ea typeface="黑体" pitchFamily="49" charset="-122"/>
              </a:rPr>
              <a:t> （</a:t>
            </a:r>
            <a:r>
              <a:rPr lang="en-US" altLang="zh-CN" sz="2000" spc="0">
                <a:ea typeface="黑体" pitchFamily="49" charset="-122"/>
              </a:rPr>
              <a:t>3</a:t>
            </a:r>
            <a:r>
              <a:rPr lang="zh-CN" altLang="en-US" sz="2000" spc="0">
                <a:ea typeface="黑体" pitchFamily="49" charset="-122"/>
              </a:rPr>
              <a:t>）层层分解安全生产目标，明确部门、班组、岗位的安全生产职责。完善考核机制，奖罚分明，促进安全生产工作的落实</a:t>
            </a:r>
            <a:endParaRPr lang="zh-CN" altLang="en-US" sz="2000">
              <a:ea typeface="黑体" pitchFamily="49"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15362" name="Rectangle 3"/>
          <p:cNvSpPr>
            <a:spLocks noGrp="1" noRot="1" noChangeArrowheads="1"/>
          </p:cNvSpPr>
          <p:nvPr>
            <p:ph type="body" idx="4294967295"/>
          </p:nvPr>
        </p:nvSpPr>
        <p:spPr>
          <a:xfrm>
            <a:off x="323850" y="908050"/>
            <a:ext cx="8540750" cy="5113338"/>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ct val="130000"/>
              </a:lnSpc>
              <a:buNone/>
            </a:pPr>
            <a:r>
              <a:rPr lang="en-US" altLang="zh-CN" sz="2600" b="1" spc="0">
                <a:solidFill>
                  <a:srgbClr val="700926"/>
                </a:solidFill>
                <a:latin typeface="黑体" pitchFamily="49" charset="-122"/>
                <a:ea typeface="黑体" pitchFamily="49" charset="-122"/>
              </a:rPr>
              <a:t>2.4.4</a:t>
            </a:r>
            <a:r>
              <a:rPr lang="zh-CN" altLang="en-US" sz="2600" b="1" spc="0">
                <a:solidFill>
                  <a:srgbClr val="700926"/>
                </a:solidFill>
                <a:latin typeface="黑体" pitchFamily="49" charset="-122"/>
                <a:ea typeface="黑体" pitchFamily="49" charset="-122"/>
              </a:rPr>
              <a:t> 安全投人</a:t>
            </a:r>
            <a:endParaRPr lang="zh-CN" altLang="en-US" sz="2600" b="1">
              <a:solidFill>
                <a:srgbClr val="700926"/>
              </a:solidFill>
              <a:latin typeface="黑体" pitchFamily="49" charset="-122"/>
              <a:ea typeface="黑体" pitchFamily="49" charset="-122"/>
            </a:endParaRPr>
          </a:p>
          <a:p>
            <a:pPr marL="0" lvl="0" indent="0" eaLnBrk="1" hangingPunct="0">
              <a:lnSpc>
                <a:spcPct val="130000"/>
              </a:lnSpc>
              <a:buNone/>
            </a:pPr>
            <a:r>
              <a:rPr lang="zh-CN" altLang="en-US" sz="2000" spc="0">
                <a:ea typeface="黑体" pitchFamily="49" charset="-122"/>
              </a:rPr>
              <a:t>    </a:t>
            </a:r>
            <a:r>
              <a:rPr lang="zh-CN" altLang="en-US" sz="2000" spc="0">
                <a:solidFill>
                  <a:srgbClr val="700926"/>
                </a:solidFill>
                <a:ea typeface="黑体" pitchFamily="49" charset="-122"/>
              </a:rPr>
              <a:t>安全投入是安全生产的基本保障，它包括人力，财力和物力的投人。安全生产最大的问题之一，是安全生产投人不足。</a:t>
            </a:r>
            <a:endParaRPr lang="zh-CN" altLang="en-US" sz="2000">
              <a:solidFill>
                <a:srgbClr val="700926"/>
              </a:solidFill>
              <a:ea typeface="黑体" pitchFamily="49" charset="-122"/>
            </a:endParaRPr>
          </a:p>
          <a:p>
            <a:pPr marL="0" lvl="0" indent="0" hangingPunct="0">
              <a:buNone/>
            </a:pPr>
            <a:r>
              <a:rPr lang="zh-CN" altLang="en-US" sz="1800" spc="0"/>
              <a:t>（</a:t>
            </a:r>
            <a:r>
              <a:rPr lang="en-US" altLang="zh-CN" sz="1800" spc="0"/>
              <a:t>1</a:t>
            </a:r>
            <a:r>
              <a:rPr lang="zh-CN" altLang="en-US" sz="1800" spc="0"/>
              <a:t>）</a:t>
            </a:r>
            <a:r>
              <a:rPr lang="zh-CN" altLang="zh-CN" sz="1800" spc="0"/>
              <a:t>项目安全生产管理部门的办公、差旅等项管理费用；</a:t>
            </a:r>
            <a:endParaRPr lang="zh-CN" altLang="zh-CN" sz="1800"/>
          </a:p>
          <a:p>
            <a:pPr marL="0" lvl="0" indent="0" hangingPunct="0">
              <a:buNone/>
            </a:pPr>
            <a:r>
              <a:rPr lang="zh-CN" altLang="en-US" sz="1800" spc="0"/>
              <a:t>（</a:t>
            </a:r>
            <a:r>
              <a:rPr lang="en-US" altLang="zh-CN" sz="1800" spc="0"/>
              <a:t>2</a:t>
            </a:r>
            <a:r>
              <a:rPr lang="zh-CN" altLang="en-US" sz="1800" spc="0"/>
              <a:t>）</a:t>
            </a:r>
            <a:r>
              <a:rPr lang="zh-CN" altLang="zh-CN" sz="1800" spc="0"/>
              <a:t>专职安全管理人员工资、奖金、福利等个人安全防护用品、用具；</a:t>
            </a:r>
            <a:endParaRPr lang="zh-CN" altLang="zh-CN" sz="1800"/>
          </a:p>
          <a:p>
            <a:pPr marL="0" lvl="0" indent="0" hangingPunct="0">
              <a:buNone/>
            </a:pPr>
            <a:r>
              <a:rPr lang="zh-CN" altLang="en-US" sz="1800" spc="0"/>
              <a:t>（</a:t>
            </a:r>
            <a:r>
              <a:rPr lang="en-US" altLang="zh-CN" sz="1800" spc="0"/>
              <a:t>3</a:t>
            </a:r>
            <a:r>
              <a:rPr lang="zh-CN" altLang="en-US" sz="1800" spc="0"/>
              <a:t>）</a:t>
            </a:r>
            <a:r>
              <a:rPr lang="zh-CN" altLang="zh-CN" sz="1800" spc="0"/>
              <a:t>临边、洞口安全防护设施、</a:t>
            </a:r>
            <a:r>
              <a:rPr lang="en-US" altLang="zh-CN" sz="1800" spc="0">
                <a:hlinkClick r:id="rId2"/>
              </a:rPr>
              <a:t>临时用电</a:t>
            </a:r>
            <a:r>
              <a:rPr lang="zh-CN" altLang="zh-CN" sz="1800" spc="0"/>
              <a:t>安全防护、脚手架安全防护、机械设备安全防护设施；</a:t>
            </a:r>
            <a:endParaRPr lang="zh-CN" altLang="zh-CN" sz="1800"/>
          </a:p>
          <a:p>
            <a:pPr marL="0" lvl="0" indent="0" hangingPunct="0">
              <a:buNone/>
            </a:pPr>
            <a:r>
              <a:rPr lang="zh-CN" altLang="en-US" sz="1800" spc="0">
                <a:hlinkClick r:id="rId3"/>
              </a:rPr>
              <a:t>（</a:t>
            </a:r>
            <a:r>
              <a:rPr lang="en-US" altLang="zh-CN" sz="1800" spc="0">
                <a:hlinkClick r:id="rId3"/>
              </a:rPr>
              <a:t>4</a:t>
            </a:r>
            <a:r>
              <a:rPr lang="zh-CN" altLang="en-US" sz="1800" spc="0">
                <a:hlinkClick r:id="rId3"/>
              </a:rPr>
              <a:t>）</a:t>
            </a:r>
            <a:r>
              <a:rPr lang="en-US" altLang="zh-CN" sz="1800" spc="0">
                <a:hlinkClick r:id="rId3"/>
              </a:rPr>
              <a:t>消防设施</a:t>
            </a:r>
            <a:r>
              <a:rPr lang="zh-CN" altLang="zh-CN" sz="1800" spc="0"/>
              <a:t>、器材；施工现场文明施工措施费；</a:t>
            </a:r>
            <a:endParaRPr lang="zh-CN" altLang="zh-CN" sz="1800"/>
          </a:p>
          <a:p>
            <a:pPr marL="0" lvl="0" indent="0" hangingPunct="0">
              <a:buNone/>
            </a:pPr>
            <a:r>
              <a:rPr lang="zh-CN" altLang="en-US" sz="1800" spc="0"/>
              <a:t>（</a:t>
            </a:r>
            <a:r>
              <a:rPr lang="en-US" altLang="zh-CN" sz="1800" spc="0"/>
              <a:t>5</a:t>
            </a:r>
            <a:r>
              <a:rPr lang="zh-CN" altLang="en-US" sz="1800" spc="0"/>
              <a:t>）</a:t>
            </a:r>
            <a:r>
              <a:rPr lang="zh-CN" altLang="zh-CN" sz="1800" spc="0"/>
              <a:t>安全培训教育费用；</a:t>
            </a:r>
            <a:endParaRPr lang="zh-CN" altLang="zh-CN" sz="1800"/>
          </a:p>
          <a:p>
            <a:pPr marL="0" lvl="0" indent="0" hangingPunct="0">
              <a:buNone/>
            </a:pPr>
            <a:r>
              <a:rPr lang="zh-CN" altLang="en-US" sz="1800" spc="0"/>
              <a:t>（</a:t>
            </a:r>
            <a:r>
              <a:rPr lang="en-US" altLang="zh-CN" sz="1800" spc="0"/>
              <a:t>6</a:t>
            </a:r>
            <a:r>
              <a:rPr lang="zh-CN" altLang="en-US" sz="1800" spc="0"/>
              <a:t>）</a:t>
            </a:r>
            <a:r>
              <a:rPr lang="zh-CN" altLang="zh-CN" sz="1800" spc="0"/>
              <a:t>安全标志、标语及安全操作规程牌等购置、制作及安装费用；</a:t>
            </a:r>
            <a:endParaRPr lang="zh-CN" altLang="zh-CN" sz="1800"/>
          </a:p>
          <a:p>
            <a:pPr marL="0" lvl="0" indent="0" hangingPunct="0">
              <a:buNone/>
            </a:pPr>
            <a:r>
              <a:rPr lang="zh-CN" altLang="en-US" sz="1800" spc="0"/>
              <a:t>（</a:t>
            </a:r>
            <a:r>
              <a:rPr lang="en-US" altLang="zh-CN" sz="1800" spc="0"/>
              <a:t>7</a:t>
            </a:r>
            <a:r>
              <a:rPr lang="zh-CN" altLang="en-US" sz="1800" spc="0"/>
              <a:t>）</a:t>
            </a:r>
            <a:r>
              <a:rPr lang="zh-CN" altLang="zh-CN" sz="1800" spc="0"/>
              <a:t>安全评优费用；</a:t>
            </a:r>
            <a:endParaRPr lang="zh-CN" altLang="zh-CN" sz="1800"/>
          </a:p>
          <a:p>
            <a:pPr marL="0" lvl="0" indent="0" hangingPunct="0">
              <a:buNone/>
            </a:pPr>
            <a:r>
              <a:rPr lang="zh-CN" altLang="en-US" sz="1800" spc="0"/>
              <a:t>（</a:t>
            </a:r>
            <a:r>
              <a:rPr lang="en-US" altLang="zh-CN" sz="1800" spc="0"/>
              <a:t>8</a:t>
            </a:r>
            <a:r>
              <a:rPr lang="zh-CN" altLang="en-US" sz="1800" spc="0"/>
              <a:t>）</a:t>
            </a:r>
            <a:r>
              <a:rPr lang="zh-CN" altLang="zh-CN" sz="1800" spc="0"/>
              <a:t>季节性安全费用（夏季防暑降温药品、饮料；冬季防滑、防冻措施费用）；</a:t>
            </a:r>
            <a:endParaRPr lang="zh-CN" altLang="zh-CN" sz="1800"/>
          </a:p>
          <a:p>
            <a:pPr marL="0" lvl="0" indent="0" hangingPunct="0">
              <a:buNone/>
            </a:pPr>
            <a:r>
              <a:rPr lang="zh-CN" altLang="en-US" sz="1800" spc="0"/>
              <a:t>（</a:t>
            </a:r>
            <a:r>
              <a:rPr lang="en-US" altLang="zh-CN" sz="1800" spc="0"/>
              <a:t>9</a:t>
            </a:r>
            <a:r>
              <a:rPr lang="zh-CN" altLang="en-US" sz="1800" spc="0"/>
              <a:t>）</a:t>
            </a:r>
            <a:r>
              <a:rPr lang="zh-CN" altLang="zh-CN" sz="1800" spc="0"/>
              <a:t>施工现场应急器材及药品；</a:t>
            </a:r>
            <a:endParaRPr lang="zh-CN" altLang="zh-CN" sz="1800"/>
          </a:p>
          <a:p>
            <a:pPr marL="0" lvl="0" indent="0" hangingPunct="0">
              <a:buNone/>
            </a:pPr>
            <a:endParaRPr lang="zh-CN" altLang="zh-CN" sz="1800"/>
          </a:p>
          <a:p>
            <a:pPr marL="342900" lvl="0" indent="-342900" eaLnBrk="1" hangingPunct="0">
              <a:lnSpc>
                <a:spcPct val="90000"/>
              </a:lnSpc>
            </a:pPr>
            <a:endParaRPr lang="zh-CN" altLang="en-US" sz="1800">
              <a:ea typeface="黑体" pitchFamily="49"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6386" name="Rectangle 3"/>
          <p:cNvSpPr>
            <a:spLocks noGrp="1" noRot="1" noChangeArrowheads="1"/>
          </p:cNvSpPr>
          <p:nvPr>
            <p:ph type="body" idx="4294967295"/>
          </p:nvPr>
        </p:nvSpPr>
        <p:spPr>
          <a:xfrm>
            <a:off x="323850" y="908050"/>
            <a:ext cx="8540750" cy="5113338"/>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hangingPunct="0">
              <a:lnSpc>
                <a:spcPts val="2400"/>
              </a:lnSpc>
              <a:buNone/>
            </a:pPr>
            <a:r>
              <a:rPr lang="zh-CN" altLang="en-US" sz="2400" b="1" spc="0">
                <a:solidFill>
                  <a:srgbClr val="700926"/>
                </a:solidFill>
              </a:rPr>
              <a:t>“</a:t>
            </a:r>
            <a:r>
              <a:rPr lang="zh-CN" altLang="zh-CN" sz="2400" b="1" spc="0">
                <a:solidFill>
                  <a:srgbClr val="700926"/>
                </a:solidFill>
              </a:rPr>
              <a:t>安全生产费用</a:t>
            </a:r>
            <a:r>
              <a:rPr lang="zh-CN" altLang="en-US" sz="2400" b="1" spc="0">
                <a:solidFill>
                  <a:srgbClr val="700926"/>
                </a:solidFill>
              </a:rPr>
              <a:t>解释”</a:t>
            </a:r>
            <a:endParaRPr lang="en-US" altLang="zh-CN" sz="2400" b="1">
              <a:solidFill>
                <a:srgbClr val="700926"/>
              </a:solidFill>
            </a:endParaRPr>
          </a:p>
          <a:p>
            <a:pPr marL="0" lvl="0" indent="0" hangingPunct="0">
              <a:lnSpc>
                <a:spcPts val="2400"/>
              </a:lnSpc>
              <a:buNone/>
            </a:pPr>
            <a:r>
              <a:rPr lang="en-US" altLang="zh-CN" sz="2400" b="1" spc="0">
                <a:solidFill>
                  <a:srgbClr val="700926"/>
                </a:solidFill>
              </a:rPr>
              <a:t>  </a:t>
            </a:r>
            <a:r>
              <a:rPr lang="en-US" altLang="zh-CN" sz="2000" spc="0"/>
              <a:t>  </a:t>
            </a:r>
            <a:r>
              <a:rPr lang="zh-CN" altLang="zh-CN" sz="2000" spc="0"/>
              <a:t>是指企业按照规定标准提取，在成本中列支，专门用于完善和改进企业安全生产条件的资金。根据《企业安全生产费用提取和使用管理办法》财企〔</a:t>
            </a:r>
            <a:r>
              <a:rPr lang="en-US" altLang="zh-CN" sz="2000" spc="0"/>
              <a:t>2012</a:t>
            </a:r>
            <a:r>
              <a:rPr lang="zh-CN" altLang="zh-CN" sz="2000" spc="0"/>
              <a:t>〕</a:t>
            </a:r>
            <a:r>
              <a:rPr lang="en-US" altLang="zh-CN" sz="2000" spc="0"/>
              <a:t>16</a:t>
            </a:r>
            <a:r>
              <a:rPr lang="zh-CN" altLang="zh-CN" sz="2000" spc="0"/>
              <a:t>号。安全费用按照</a:t>
            </a:r>
            <a:r>
              <a:rPr lang="zh-CN" altLang="zh-CN" sz="2000" b="1" spc="0">
                <a:solidFill>
                  <a:srgbClr val="700926"/>
                </a:solidFill>
              </a:rPr>
              <a:t>“</a:t>
            </a:r>
            <a:r>
              <a:rPr lang="zh-CN" altLang="zh-CN" sz="2000" b="1" u="sng" spc="0">
                <a:solidFill>
                  <a:srgbClr val="700926"/>
                </a:solidFill>
              </a:rPr>
              <a:t>企业提取、政府监管、确保需要、规范使用</a:t>
            </a:r>
            <a:r>
              <a:rPr lang="zh-CN" altLang="zh-CN" sz="2000" b="1" spc="0">
                <a:solidFill>
                  <a:srgbClr val="700926"/>
                </a:solidFill>
              </a:rPr>
              <a:t>”</a:t>
            </a:r>
            <a:r>
              <a:rPr lang="zh-CN" altLang="zh-CN" sz="2000" spc="0"/>
              <a:t>的原则进行财务管理。各建设工程类别安全费用提取标准如下：</a:t>
            </a:r>
            <a:endParaRPr lang="zh-CN" altLang="zh-CN" sz="2000"/>
          </a:p>
          <a:p>
            <a:pPr marL="0" lvl="0" indent="0" hangingPunct="0">
              <a:lnSpc>
                <a:spcPts val="2800"/>
              </a:lnSpc>
              <a:spcBef>
                <a:spcPct val="0"/>
              </a:spcBef>
              <a:buNone/>
            </a:pPr>
            <a:r>
              <a:rPr lang="en-US" altLang="zh-CN" sz="2000" spc="0">
                <a:solidFill>
                  <a:srgbClr val="0070C0"/>
                </a:solidFill>
              </a:rPr>
              <a:t>(1)</a:t>
            </a:r>
            <a:r>
              <a:rPr lang="zh-CN" altLang="zh-CN" sz="2000" spc="0">
                <a:solidFill>
                  <a:srgbClr val="0070C0"/>
                </a:solidFill>
              </a:rPr>
              <a:t>矿山工程为</a:t>
            </a:r>
            <a:r>
              <a:rPr lang="en-US" altLang="zh-CN" sz="2000" spc="0">
                <a:solidFill>
                  <a:srgbClr val="0070C0"/>
                </a:solidFill>
              </a:rPr>
              <a:t>2.5%</a:t>
            </a:r>
            <a:r>
              <a:rPr lang="zh-CN" altLang="zh-CN" sz="2000" spc="0">
                <a:solidFill>
                  <a:srgbClr val="0070C0"/>
                </a:solidFill>
              </a:rPr>
              <a:t>；</a:t>
            </a:r>
            <a:endParaRPr lang="zh-CN" altLang="zh-CN" sz="2000">
              <a:solidFill>
                <a:srgbClr val="0070C0"/>
              </a:solidFill>
            </a:endParaRPr>
          </a:p>
          <a:p>
            <a:pPr marL="0" lvl="0" indent="0" hangingPunct="0">
              <a:lnSpc>
                <a:spcPts val="2800"/>
              </a:lnSpc>
              <a:spcBef>
                <a:spcPct val="0"/>
              </a:spcBef>
              <a:buNone/>
            </a:pPr>
            <a:r>
              <a:rPr lang="en-US" altLang="zh-CN" sz="2000" spc="0">
                <a:solidFill>
                  <a:srgbClr val="0070C0"/>
                </a:solidFill>
              </a:rPr>
              <a:t>(2)</a:t>
            </a:r>
            <a:r>
              <a:rPr lang="zh-CN" altLang="zh-CN" sz="2000" spc="0">
                <a:solidFill>
                  <a:srgbClr val="0070C0"/>
                </a:solidFill>
              </a:rPr>
              <a:t>房屋建筑工程、水利水电工程、电力工程、铁路工程、城市轨道交通工程为</a:t>
            </a:r>
            <a:r>
              <a:rPr lang="en-US" altLang="zh-CN" sz="2000" spc="0">
                <a:solidFill>
                  <a:srgbClr val="0070C0"/>
                </a:solidFill>
              </a:rPr>
              <a:t>2.0%</a:t>
            </a:r>
            <a:r>
              <a:rPr lang="zh-CN" altLang="zh-CN" sz="2000" spc="0">
                <a:solidFill>
                  <a:srgbClr val="0070C0"/>
                </a:solidFill>
              </a:rPr>
              <a:t>；</a:t>
            </a:r>
            <a:endParaRPr lang="zh-CN" altLang="zh-CN" sz="2000">
              <a:solidFill>
                <a:srgbClr val="0070C0"/>
              </a:solidFill>
            </a:endParaRPr>
          </a:p>
          <a:p>
            <a:pPr marL="0" lvl="0" indent="0" hangingPunct="0">
              <a:lnSpc>
                <a:spcPts val="2800"/>
              </a:lnSpc>
              <a:spcBef>
                <a:spcPct val="0"/>
              </a:spcBef>
              <a:buNone/>
            </a:pPr>
            <a:r>
              <a:rPr lang="en-US" altLang="zh-CN" sz="2000" spc="0">
                <a:solidFill>
                  <a:srgbClr val="0070C0"/>
                </a:solidFill>
              </a:rPr>
              <a:t>(3)</a:t>
            </a:r>
            <a:r>
              <a:rPr lang="zh-CN" altLang="zh-CN" sz="2000" spc="0">
                <a:solidFill>
                  <a:srgbClr val="0070C0"/>
                </a:solidFill>
              </a:rPr>
              <a:t>市政公用工程、冶炼工程、机电安装工程、化工石油工程、港口与航道工程、公路工程、通信工程为</a:t>
            </a:r>
            <a:r>
              <a:rPr lang="en-US" altLang="zh-CN" sz="2000" spc="0">
                <a:solidFill>
                  <a:srgbClr val="0070C0"/>
                </a:solidFill>
              </a:rPr>
              <a:t>1.5%</a:t>
            </a:r>
            <a:r>
              <a:rPr lang="zh-CN" altLang="zh-CN" sz="2000" spc="0">
                <a:solidFill>
                  <a:srgbClr val="0070C0"/>
                </a:solidFill>
              </a:rPr>
              <a:t>。</a:t>
            </a:r>
            <a:endParaRPr lang="zh-CN" altLang="zh-CN" sz="2000">
              <a:solidFill>
                <a:srgbClr val="0070C0"/>
              </a:solidFill>
            </a:endParaRPr>
          </a:p>
          <a:p>
            <a:pPr marL="0" lvl="0" indent="0" hangingPunct="0">
              <a:lnSpc>
                <a:spcPts val="2800"/>
              </a:lnSpc>
              <a:spcBef>
                <a:spcPct val="0"/>
              </a:spcBef>
              <a:buNone/>
            </a:pPr>
            <a:r>
              <a:rPr lang="zh-CN" altLang="zh-CN" sz="2000" b="1" u="sng" spc="0">
                <a:solidFill>
                  <a:srgbClr val="700926"/>
                </a:solidFill>
              </a:rPr>
              <a:t>建设工程施工企业提取的安全费用列入工程造价，在竞标时，不得删减，列入标外管理。</a:t>
            </a:r>
            <a:endParaRPr lang="zh-CN" altLang="zh-CN" sz="2000" b="1">
              <a:solidFill>
                <a:srgbClr val="700926"/>
              </a:solidFill>
            </a:endParaRPr>
          </a:p>
          <a:p>
            <a:pPr marL="342900" lvl="0" indent="-342900" eaLnBrk="1" hangingPunct="0">
              <a:lnSpc>
                <a:spcPts val="2400"/>
              </a:lnSpc>
            </a:pPr>
            <a:endParaRPr lang="zh-CN" altLang="en-US" sz="1800">
              <a:ea typeface="黑体" pitchFamily="49"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7410" name="Rectangle 3"/>
          <p:cNvSpPr>
            <a:spLocks noGrp="1" noRot="1" noChangeArrowheads="1"/>
          </p:cNvSpPr>
          <p:nvPr>
            <p:ph type="body" idx="4294967295"/>
          </p:nvPr>
        </p:nvSpPr>
        <p:spPr>
          <a:xfrm>
            <a:off x="323850" y="908050"/>
            <a:ext cx="8540750" cy="4194175"/>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ct val="130000"/>
              </a:lnSpc>
              <a:buNone/>
            </a:pPr>
            <a:r>
              <a:rPr lang="en-US" altLang="zh-CN" sz="2600" b="1" spc="0">
                <a:solidFill>
                  <a:srgbClr val="700926"/>
                </a:solidFill>
                <a:latin typeface="黑体" pitchFamily="49" charset="-122"/>
                <a:ea typeface="黑体" pitchFamily="49" charset="-122"/>
              </a:rPr>
              <a:t>  2.4.5 </a:t>
            </a:r>
            <a:r>
              <a:rPr lang="zh-CN" altLang="en-US" sz="2600" b="1" spc="0">
                <a:solidFill>
                  <a:srgbClr val="700926"/>
                </a:solidFill>
                <a:latin typeface="黑体" pitchFamily="49" charset="-122"/>
                <a:ea typeface="黑体" pitchFamily="49" charset="-122"/>
              </a:rPr>
              <a:t>安全科技</a:t>
            </a:r>
            <a:endParaRPr lang="zh-CN" altLang="en-US" sz="2600" b="1">
              <a:solidFill>
                <a:srgbClr val="700926"/>
              </a:solidFill>
              <a:latin typeface="黑体" pitchFamily="49" charset="-122"/>
              <a:ea typeface="黑体" pitchFamily="49" charset="-122"/>
            </a:endParaRPr>
          </a:p>
          <a:p>
            <a:pPr marL="0" lvl="0" indent="0" eaLnBrk="1" hangingPunct="0">
              <a:lnSpc>
                <a:spcPct val="130000"/>
              </a:lnSpc>
              <a:buNone/>
            </a:pPr>
            <a:r>
              <a:rPr lang="zh-CN" altLang="en-US" sz="2000" spc="0">
                <a:ea typeface="黑体" pitchFamily="49" charset="-122"/>
              </a:rPr>
              <a:t>    运用先进的科技手段提高安全生产监控和防护水平。</a:t>
            </a:r>
            <a:endParaRPr lang="en-US" altLang="zh-CN" sz="2000">
              <a:ea typeface="黑体" pitchFamily="49" charset="-122"/>
            </a:endParaRPr>
          </a:p>
          <a:p>
            <a:pPr marL="0" lvl="0" indent="0" eaLnBrk="1" hangingPunct="0">
              <a:lnSpc>
                <a:spcPct val="130000"/>
              </a:lnSpc>
              <a:buNone/>
            </a:pPr>
            <a:r>
              <a:rPr lang="zh-CN" altLang="en-US" sz="2000" spc="0">
                <a:ea typeface="黑体" pitchFamily="49" charset="-122"/>
              </a:rPr>
              <a:t>     如施工现场安装的远程视频监控系统；</a:t>
            </a:r>
            <a:endParaRPr lang="en-US" altLang="zh-CN" sz="2000">
              <a:ea typeface="黑体" pitchFamily="49" charset="-122"/>
            </a:endParaRPr>
          </a:p>
          <a:p>
            <a:pPr marL="0" lvl="0" indent="0" eaLnBrk="1" hangingPunct="0">
              <a:lnSpc>
                <a:spcPct val="130000"/>
              </a:lnSpc>
              <a:buNone/>
            </a:pPr>
            <a:r>
              <a:rPr lang="zh-CN" altLang="en-US" sz="2000" spc="0">
                <a:ea typeface="黑体" pitchFamily="49" charset="-122"/>
              </a:rPr>
              <a:t>     消防烟雾探测自动喷淋系统；</a:t>
            </a:r>
            <a:endParaRPr lang="en-US" altLang="zh-CN" sz="2000">
              <a:ea typeface="黑体" pitchFamily="49" charset="-122"/>
            </a:endParaRPr>
          </a:p>
          <a:p>
            <a:pPr marL="0" lvl="0" indent="0" eaLnBrk="1" hangingPunct="0">
              <a:lnSpc>
                <a:spcPct val="130000"/>
              </a:lnSpc>
              <a:buNone/>
            </a:pPr>
            <a:r>
              <a:rPr lang="en-US" altLang="zh-CN" sz="2000" spc="0">
                <a:ea typeface="黑体" pitchFamily="49" charset="-122"/>
              </a:rPr>
              <a:t>     </a:t>
            </a:r>
            <a:r>
              <a:rPr lang="zh-CN" altLang="en-US" sz="2000" spc="0">
                <a:ea typeface="黑体" pitchFamily="49" charset="-122"/>
              </a:rPr>
              <a:t>计算机网络管理系统等。</a:t>
            </a:r>
            <a:endParaRPr lang="zh-CN" altLang="en-US" sz="2000">
              <a:ea typeface="黑体" pitchFamily="49" charset="-122"/>
            </a:endParaRPr>
          </a:p>
          <a:p>
            <a:pPr marL="342900" lvl="0" indent="-342900" eaLnBrk="1" hangingPunct="0">
              <a:lnSpc>
                <a:spcPct val="90000"/>
              </a:lnSpc>
            </a:pPr>
            <a:endParaRPr lang="zh-CN" altLang="en-US" sz="2400">
              <a:ea typeface="黑体" pitchFamily="49"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8434" name="Rectangle 2"/>
          <p:cNvSpPr>
            <a:spLocks noGrp="1" noRot="1"/>
          </p:cNvSpPr>
          <p:nvPr>
            <p:ph type="title"/>
          </p:nvPr>
        </p:nvSpPr>
        <p:spPr>
          <a:xfrm>
            <a:off x="250825" y="404813"/>
            <a:ext cx="8540750" cy="792162"/>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cs typeface="+mj-cs"/>
              </a:defRPr>
            </a:lvl1pPr>
          </a:lstStyle>
          <a:p>
            <a:pPr lvl="0" eaLnBrk="1" hangingPunct="1"/>
            <a:r>
              <a:rPr lang="zh-CN" altLang="en-US" sz="2800" b="1"/>
              <a:t>第三次作业</a:t>
            </a:r>
          </a:p>
        </p:txBody>
      </p:sp>
      <p:sp>
        <p:nvSpPr>
          <p:cNvPr id="18435" name="Rectangle 3"/>
          <p:cNvSpPr>
            <a:spLocks noGrp="1" noRot="1" noChangeArrowheads="1"/>
          </p:cNvSpPr>
          <p:nvPr>
            <p:ph type="body" idx="4294967295"/>
          </p:nvPr>
        </p:nvSpPr>
        <p:spPr>
          <a:xfrm>
            <a:off x="468313" y="1268413"/>
            <a:ext cx="8540750" cy="5040312"/>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hangingPunct="0">
              <a:lnSpc>
                <a:spcPts val="2600"/>
              </a:lnSpc>
              <a:buNone/>
            </a:pPr>
            <a:r>
              <a:rPr lang="zh-CN" altLang="zh-CN" sz="2000" b="1" spc="0"/>
              <a:t>一、回答题</a:t>
            </a:r>
            <a:endParaRPr lang="zh-CN" altLang="zh-CN" sz="2000"/>
          </a:p>
          <a:p>
            <a:pPr marL="0" lvl="0" indent="0" hangingPunct="0">
              <a:lnSpc>
                <a:spcPts val="2600"/>
              </a:lnSpc>
              <a:buNone/>
            </a:pPr>
            <a:r>
              <a:rPr lang="en-US" altLang="zh-CN" sz="2000" spc="0"/>
              <a:t>1</a:t>
            </a:r>
            <a:r>
              <a:rPr lang="zh-CN" altLang="zh-CN" sz="2000" spc="0"/>
              <a:t>、</a:t>
            </a:r>
            <a:r>
              <a:rPr lang="zh-CN" altLang="en-US" sz="2000" spc="0"/>
              <a:t>我国安全生产的十二字方针是什么？</a:t>
            </a:r>
            <a:endParaRPr lang="en-US" altLang="zh-CN" sz="2000"/>
          </a:p>
          <a:p>
            <a:pPr marL="0" lvl="0" indent="0" hangingPunct="0">
              <a:lnSpc>
                <a:spcPts val="2600"/>
              </a:lnSpc>
              <a:buNone/>
            </a:pPr>
            <a:r>
              <a:rPr lang="en-US" altLang="zh-CN" sz="2000" spc="0"/>
              <a:t>2</a:t>
            </a:r>
            <a:r>
              <a:rPr lang="zh-CN" altLang="en-US" sz="2000" spc="0"/>
              <a:t>、安全管理的原则有哪些？</a:t>
            </a:r>
            <a:endParaRPr lang="en-US" altLang="zh-CN" sz="2000"/>
          </a:p>
          <a:p>
            <a:pPr marL="0" lvl="0" indent="0" hangingPunct="0">
              <a:lnSpc>
                <a:spcPts val="2600"/>
              </a:lnSpc>
              <a:buNone/>
            </a:pPr>
            <a:r>
              <a:rPr lang="en-US" altLang="zh-CN" sz="2000" spc="0"/>
              <a:t>3</a:t>
            </a:r>
            <a:r>
              <a:rPr lang="zh-CN" altLang="en-US" sz="2000" spc="0"/>
              <a:t>、安全管理的要素有哪些？</a:t>
            </a:r>
            <a:endParaRPr lang="zh-CN" altLang="zh-CN" sz="2000"/>
          </a:p>
          <a:p>
            <a:pPr marL="0" lvl="0" indent="0" hangingPunct="0">
              <a:lnSpc>
                <a:spcPts val="2600"/>
              </a:lnSpc>
              <a:buNone/>
            </a:pPr>
            <a:r>
              <a:rPr lang="en-US" altLang="zh-CN" sz="2000" spc="0"/>
              <a:t>4</a:t>
            </a:r>
            <a:r>
              <a:rPr lang="zh-CN" altLang="zh-CN" sz="2000" spc="0"/>
              <a:t>、什么是安全文化？</a:t>
            </a:r>
            <a:endParaRPr lang="zh-CN" altLang="zh-CN" sz="2000"/>
          </a:p>
          <a:p>
            <a:pPr marL="0" lvl="0" indent="0" hangingPunct="0">
              <a:lnSpc>
                <a:spcPts val="2600"/>
              </a:lnSpc>
              <a:buNone/>
            </a:pPr>
            <a:r>
              <a:rPr lang="zh-CN" altLang="zh-CN" sz="2000" b="1" spc="0"/>
              <a:t>二、</a:t>
            </a:r>
            <a:r>
              <a:rPr lang="zh-CN" altLang="en-US" sz="2000" b="1" spc="0"/>
              <a:t>论述题</a:t>
            </a:r>
            <a:endParaRPr lang="en-US" altLang="zh-CN" sz="2000" b="1"/>
          </a:p>
          <a:p>
            <a:pPr marL="0" lvl="0" indent="0" hangingPunct="0">
              <a:lnSpc>
                <a:spcPts val="2600"/>
              </a:lnSpc>
              <a:buNone/>
            </a:pPr>
            <a:r>
              <a:rPr lang="en-US" altLang="zh-CN" sz="2000" b="1" spc="0"/>
              <a:t> </a:t>
            </a:r>
            <a:r>
              <a:rPr lang="zh-CN" altLang="en-US" sz="2000" spc="0"/>
              <a:t>谈一下你读你对“安全第一、预防针为主、综合治理”安全管理原则的理解？</a:t>
            </a:r>
            <a:endParaRPr lang="en-US" altLang="zh-CN" sz="2000"/>
          </a:p>
          <a:p>
            <a:pPr marL="342900" lvl="0" indent="-342900" eaLnBrk="1" hangingPunct="0">
              <a:buNone/>
            </a:pPr>
            <a:endParaRPr lang="zh-CN" altLang="en-US" sz="2400" b="1"/>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9458" name="矩形 10"/>
          <p:cNvSpPr/>
          <p:nvPr/>
        </p:nvSpPr>
        <p:spPr>
          <a:xfrm>
            <a:off x="159" y="-8255"/>
            <a:ext cx="9144000" cy="1357313"/>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19459" name="TextBox 14"/>
          <p:cNvSpPr txBox="1"/>
          <p:nvPr/>
        </p:nvSpPr>
        <p:spPr>
          <a:xfrm>
            <a:off x="1073150" y="396875"/>
            <a:ext cx="6997700" cy="768350"/>
          </a:xfrm>
          <a:prstGeom prst="rect">
            <a:avLst/>
          </a:prstGeom>
          <a:noFill/>
          <a:ln>
            <a:noFill/>
            <a:miter lim="800000"/>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ctr"/>
            <a:r>
              <a:rPr lang="zh-CN" altLang="en-US" sz="4400" b="1">
                <a:solidFill>
                  <a:schemeClr val="bg1"/>
                </a:solidFill>
                <a:latin typeface="微软雅黑" pitchFamily="34" charset="-122"/>
                <a:ea typeface="微软雅黑" pitchFamily="34" charset="-122"/>
              </a:rPr>
              <a:t>建筑工程安全管理</a:t>
            </a:r>
          </a:p>
        </p:txBody>
      </p:sp>
      <p:sp>
        <p:nvSpPr>
          <p:cNvPr id="19460" name="矩形 11"/>
          <p:cNvSpPr/>
          <p:nvPr/>
        </p:nvSpPr>
        <p:spPr>
          <a:xfrm>
            <a:off x="159" y="5374958"/>
            <a:ext cx="9144000" cy="1500188"/>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19461" name="Rectangle 35"/>
          <p:cNvSpPr/>
          <p:nvPr/>
        </p:nvSpPr>
        <p:spPr>
          <a:xfrm>
            <a:off x="2994025" y="2484438"/>
            <a:ext cx="3155950" cy="522287"/>
          </a:xfrm>
          <a:prstGeom prst="rect">
            <a:avLst/>
          </a:prstGeom>
          <a:noFill/>
          <a:ln>
            <a:noFill/>
            <a:miter lim="800000"/>
          </a:ln>
        </p:spPr>
        <p:txBody>
          <a:bodyPr wrap="none">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ctr"/>
            <a:r>
              <a:rPr lang="zh-CN" altLang="en-US" sz="2800">
                <a:solidFill>
                  <a:srgbClr val="339933"/>
                </a:solidFill>
              </a:rPr>
              <a:t> 安全生产管理概述</a:t>
            </a:r>
          </a:p>
        </p:txBody>
      </p:sp>
      <p:sp>
        <p:nvSpPr>
          <p:cNvPr id="19462" name="Rectangle 37"/>
          <p:cNvSpPr/>
          <p:nvPr/>
        </p:nvSpPr>
        <p:spPr>
          <a:xfrm>
            <a:off x="1547813" y="3708400"/>
            <a:ext cx="6192837" cy="460375"/>
          </a:xfrm>
          <a:prstGeom prst="rect">
            <a:avLst/>
          </a:prstGeom>
          <a:noFill/>
          <a:ln>
            <a:noFill/>
            <a:miter lim="800000"/>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ctr"/>
            <a:r>
              <a:rPr lang="zh-CN" altLang="en-US" sz="2400" b="1">
                <a:solidFill>
                  <a:srgbClr val="330088"/>
                </a:solidFill>
                <a:latin typeface="FZHTJW--GB1-0"/>
                <a:ea typeface="FZHTJW--GB1-0"/>
              </a:rPr>
              <a:t>任务三　安全生产管理中的不安全因素</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0482"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0483"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0484" name="Rectangle 23"/>
          <p:cNvSpPr/>
          <p:nvPr/>
        </p:nvSpPr>
        <p:spPr>
          <a:xfrm>
            <a:off x="1474788" y="260350"/>
            <a:ext cx="6194425" cy="460375"/>
          </a:xfrm>
          <a:prstGeom prst="rect">
            <a:avLst/>
          </a:prstGeom>
          <a:noFill/>
          <a:ln>
            <a:noFill/>
            <a:miter lim="800000"/>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ctr"/>
            <a:r>
              <a:rPr lang="zh-CN" altLang="en-US" sz="2400" b="1">
                <a:solidFill>
                  <a:srgbClr val="330088"/>
                </a:solidFill>
                <a:latin typeface="FZHTJW--GB1-0"/>
                <a:ea typeface="FZHTJW--GB1-0"/>
                <a:sym typeface="+mn-ea"/>
              </a:rPr>
              <a:t>任务三　安全生产管理中的不安全因素</a:t>
            </a:r>
          </a:p>
        </p:txBody>
      </p:sp>
      <p:sp>
        <p:nvSpPr>
          <p:cNvPr id="20485" name="Rectangle 26"/>
          <p:cNvSpPr/>
          <p:nvPr/>
        </p:nvSpPr>
        <p:spPr>
          <a:xfrm>
            <a:off x="468313" y="1269048"/>
            <a:ext cx="8064500" cy="5015865"/>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hangingPunct="0"/>
            <a:r>
              <a:rPr lang="zh-CN" altLang="en-US" sz="1600" spc="0">
                <a:ea typeface="微软雅黑" pitchFamily="34" charset="-122"/>
                <a:sym typeface="+mn-ea"/>
              </a:rPr>
              <a:t>　　</a:t>
            </a:r>
            <a:r>
              <a:rPr lang="zh-CN" altLang="en-US" sz="1600" b="1" spc="0">
                <a:ea typeface="微软雅黑" pitchFamily="34" charset="-122"/>
                <a:sym typeface="+mn-ea"/>
              </a:rPr>
              <a:t>一、人的不安全因素</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人的不安全因素是指对安全产生影响的人方面的因素，即能够使系统发生故障或发生性能不良事件的人员、个人的不安全因素以及违背设计和安全要求的错误行为。人的不安全因素可分为个人的不安全因素和人的不安全行为两个大类。</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a:t>
            </a:r>
            <a:r>
              <a:rPr lang="en-US" altLang="zh-CN" sz="1600">
                <a:ea typeface="微软雅黑" pitchFamily="34" charset="-122"/>
                <a:sym typeface="+mn-ea"/>
              </a:rPr>
              <a:t>(1)</a:t>
            </a:r>
            <a:r>
              <a:rPr lang="zh-CN" altLang="en-US" sz="1600">
                <a:ea typeface="微软雅黑" pitchFamily="34" charset="-122"/>
                <a:sym typeface="+mn-ea"/>
              </a:rPr>
              <a:t>个人的不安全因素</a:t>
            </a:r>
          </a:p>
          <a:p>
            <a:pPr marL="0" lvl="0" indent="0" algn="just" hangingPunct="0"/>
            <a:r>
              <a:rPr lang="zh-CN" altLang="en-US" sz="1600" spc="0">
                <a:ea typeface="微软雅黑" pitchFamily="34" charset="-122"/>
                <a:sym typeface="+mn-ea"/>
              </a:rPr>
              <a:t>　　个人的不安全因素是指人员的心理、生理、能力中所具有的不能适应工作或作业岗位要求的影响安全的因素。个人的不安全因素主要包括：</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①心理上的不安全因素，是指人在心理上具有影响安全的性格、气质和情绪，如急躁、懒散、粗心等。</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②生理上的不安全因素，包括视觉、听觉等感觉器官，体能、年龄、疾病等不适合工作或作业岗位要求的影响因素。</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③能力上的不安全因素，包括知识技能、应变能力、资格等不能适应工作或作业岗位要求的影响因素。</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a:t>
            </a:r>
            <a:r>
              <a:rPr lang="en-US" altLang="zh-CN" sz="1600">
                <a:ea typeface="微软雅黑" pitchFamily="34" charset="-122"/>
                <a:sym typeface="+mn-ea"/>
              </a:rPr>
              <a:t>(2)</a:t>
            </a:r>
            <a:r>
              <a:rPr lang="zh-CN" altLang="en-US" sz="1600">
                <a:ea typeface="微软雅黑" pitchFamily="34" charset="-122"/>
                <a:sym typeface="+mn-ea"/>
              </a:rPr>
              <a:t>人的不安全行为</a:t>
            </a:r>
          </a:p>
          <a:p>
            <a:pPr marL="0" lvl="0" indent="0" algn="just" hangingPunct="0"/>
            <a:r>
              <a:rPr lang="zh-CN" altLang="en-US" sz="1600" spc="0">
                <a:ea typeface="微软雅黑" pitchFamily="34" charset="-122"/>
                <a:sym typeface="+mn-ea"/>
              </a:rPr>
              <a:t>　　人的不安全行为是指造成事故的人为错误，是人为地使系统发生故障或发生性能不良事件，是违背设计和操作规程的错误行为。</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在施工现场，不安全行为按</a:t>
            </a:r>
            <a:r>
              <a:rPr lang="en-US" altLang="zh-CN" sz="1600">
                <a:ea typeface="微软雅黑" pitchFamily="34" charset="-122"/>
                <a:sym typeface="+mn-ea"/>
              </a:rPr>
              <a:t>《</a:t>
            </a:r>
            <a:r>
              <a:rPr lang="zh-CN" altLang="en-US" sz="1600">
                <a:ea typeface="微软雅黑" pitchFamily="34" charset="-122"/>
                <a:sym typeface="+mn-ea"/>
              </a:rPr>
              <a:t>企业职工伤亡事故分类标准</a:t>
            </a:r>
            <a:r>
              <a:rPr lang="en-US" altLang="zh-CN" sz="1600">
                <a:ea typeface="微软雅黑" pitchFamily="34" charset="-122"/>
                <a:sym typeface="+mn-ea"/>
              </a:rPr>
              <a:t>》(GB 6441—1986)</a:t>
            </a:r>
            <a:r>
              <a:rPr lang="zh-CN" altLang="en-US" sz="1600">
                <a:ea typeface="微软雅黑" pitchFamily="34" charset="-122"/>
                <a:sym typeface="+mn-ea"/>
              </a:rPr>
              <a:t>可分为以下几类：</a:t>
            </a:r>
          </a:p>
          <a:p>
            <a:pPr marL="0" lvl="0" indent="0" algn="just" hangingPunct="0"/>
            <a:r>
              <a:rPr lang="zh-CN" altLang="en-US" sz="1600" spc="0">
                <a:ea typeface="微软雅黑" pitchFamily="34" charset="-122"/>
                <a:sym typeface="+mn-ea"/>
              </a:rPr>
              <a:t>　　①操作失误，忽视安全，忽视警告</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a:t>
            </a:r>
            <a:endParaRPr lang="zh-CN" altLang="en-US" sz="1600">
              <a:ea typeface="微软雅黑" pitchFamily="34" charset="-122"/>
              <a:sym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2530"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2531"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2532" name="Rectangle 23"/>
          <p:cNvSpPr/>
          <p:nvPr/>
        </p:nvSpPr>
        <p:spPr>
          <a:xfrm>
            <a:off x="1474788" y="260350"/>
            <a:ext cx="6194425" cy="460375"/>
          </a:xfrm>
          <a:prstGeom prst="rect">
            <a:avLst/>
          </a:prstGeom>
          <a:noFill/>
          <a:ln>
            <a:noFill/>
            <a:miter lim="800000"/>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ctr"/>
            <a:r>
              <a:rPr lang="zh-CN" altLang="en-US" sz="2400" b="1">
                <a:solidFill>
                  <a:srgbClr val="330088"/>
                </a:solidFill>
                <a:latin typeface="FZHTJW--GB1-0"/>
                <a:ea typeface="FZHTJW--GB1-0"/>
                <a:sym typeface="+mn-ea"/>
              </a:rPr>
              <a:t>任务三　安全生产管理中的不安全因素</a:t>
            </a:r>
          </a:p>
        </p:txBody>
      </p:sp>
      <p:sp>
        <p:nvSpPr>
          <p:cNvPr id="22533" name="Rectangle 26"/>
          <p:cNvSpPr/>
          <p:nvPr/>
        </p:nvSpPr>
        <p:spPr>
          <a:xfrm>
            <a:off x="468313" y="1269048"/>
            <a:ext cx="8064500" cy="4769485"/>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hangingPunct="0"/>
            <a:r>
              <a:rPr lang="en-US" altLang="zh-CN" sz="1600" spc="0">
                <a:ea typeface="微软雅黑" pitchFamily="34" charset="-122"/>
                <a:sym typeface="+mn-ea"/>
              </a:rPr>
              <a:t>         ②</a:t>
            </a:r>
            <a:r>
              <a:rPr lang="zh-CN" altLang="en-US" sz="1600">
                <a:ea typeface="微软雅黑" pitchFamily="34" charset="-122"/>
                <a:sym typeface="+mn-ea"/>
              </a:rPr>
              <a:t>造成安全装置失效</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③使用不安全设备</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④手工代替工具操作</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⑤物体存放不当</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⑥冒险进入危险场所</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⑦攀坐不安全位置</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⑧在起吊物下作业、停留</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⑨在机器运转时进行检查、维修、保养等工作</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⑩有分散注意力的行为</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a:t>
            </a:r>
            <a:r>
              <a:rPr lang="en-US" altLang="zh-CN" sz="1600">
                <a:ea typeface="微软雅黑" pitchFamily="34" charset="-122"/>
                <a:sym typeface="+mn-ea"/>
              </a:rPr>
              <a:t>11</a:t>
            </a:r>
            <a:r>
              <a:rPr lang="zh-CN" altLang="en-US" sz="1600">
                <a:ea typeface="微软雅黑" pitchFamily="34" charset="-122"/>
                <a:sym typeface="+mn-ea"/>
              </a:rPr>
              <a:t>没有正确使用个人防护用品、用具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a:t>
            </a:r>
            <a:r>
              <a:rPr lang="en-US" altLang="zh-CN" sz="1600">
                <a:ea typeface="微软雅黑" pitchFamily="34" charset="-122"/>
                <a:sym typeface="+mn-ea"/>
              </a:rPr>
              <a:t>12</a:t>
            </a:r>
            <a:r>
              <a:rPr lang="zh-CN" altLang="en-US" sz="1600">
                <a:ea typeface="微软雅黑" pitchFamily="34" charset="-122"/>
                <a:sym typeface="+mn-ea"/>
              </a:rPr>
              <a:t>不安全装束</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a:t>
            </a:r>
            <a:r>
              <a:rPr lang="en-US" altLang="zh-CN" sz="1600">
                <a:ea typeface="微软雅黑" pitchFamily="34" charset="-122"/>
                <a:sym typeface="+mn-ea"/>
              </a:rPr>
              <a:t>13</a:t>
            </a:r>
            <a:r>
              <a:rPr lang="zh-CN" altLang="en-US" sz="1600">
                <a:ea typeface="微软雅黑" pitchFamily="34" charset="-122"/>
                <a:sym typeface="+mn-ea"/>
              </a:rPr>
              <a:t>对易燃易爆等危险物品处理错误。</a:t>
            </a:r>
          </a:p>
          <a:p>
            <a:pPr marL="0" lvl="0" indent="0" algn="just" hangingPunct="0"/>
            <a:r>
              <a:rPr lang="zh-CN" altLang="en-US" sz="1600" spc="0">
                <a:ea typeface="微软雅黑" pitchFamily="34" charset="-122"/>
                <a:sym typeface="+mn-ea"/>
              </a:rPr>
              <a:t>　　不安全行为产生的主要原因有系统、组织的原因，思想、责任心的原因，工作的原因。诸多事故分析表明，绝大多数事故不是因技术解决不了所造成，而是违规、违章所致，是由于安全上降低标准、减少投入，安全组织措施不落实，不建立安全生产责任制，缺乏安全技术措施，没有安全教育、安全检查制度，不做安全技术交底，违章指挥、违章作业、违反劳动纪律等人为因素造成的，因此必须重视和防止产生人的不安全行为。</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a:t>
            </a:r>
            <a:r>
              <a:rPr lang="zh-CN" altLang="en-US" sz="1600" b="1" spc="0">
                <a:ea typeface="微软雅黑" pitchFamily="34" charset="-122"/>
                <a:sym typeface="+mn-ea"/>
              </a:rPr>
              <a:t>　二、施工现场物的不安全状态</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物的不安全状态是指能导致事故发生的物质条件，包括机械设备等物质或环境所存</a:t>
            </a:r>
            <a:endParaRPr lang="zh-CN" altLang="en-US" sz="1600">
              <a:ea typeface="微软雅黑" pitchFamily="34" charset="-122"/>
              <a:sym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4578"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4579"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4580" name="Rectangle 23"/>
          <p:cNvSpPr/>
          <p:nvPr/>
        </p:nvSpPr>
        <p:spPr>
          <a:xfrm>
            <a:off x="1474788" y="260350"/>
            <a:ext cx="6194425" cy="460375"/>
          </a:xfrm>
          <a:prstGeom prst="rect">
            <a:avLst/>
          </a:prstGeom>
          <a:noFill/>
          <a:ln>
            <a:noFill/>
            <a:miter lim="800000"/>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ctr"/>
            <a:r>
              <a:rPr lang="zh-CN" altLang="en-US" sz="2400" b="1">
                <a:solidFill>
                  <a:srgbClr val="330088"/>
                </a:solidFill>
                <a:latin typeface="FZHTJW--GB1-0"/>
                <a:ea typeface="FZHTJW--GB1-0"/>
                <a:sym typeface="+mn-ea"/>
              </a:rPr>
              <a:t>任务三　安全生产管理中的不安全因素</a:t>
            </a:r>
          </a:p>
        </p:txBody>
      </p:sp>
      <p:sp>
        <p:nvSpPr>
          <p:cNvPr id="24581" name="Rectangle 26"/>
          <p:cNvSpPr/>
          <p:nvPr/>
        </p:nvSpPr>
        <p:spPr>
          <a:xfrm>
            <a:off x="468313" y="1269048"/>
            <a:ext cx="8064500" cy="5015865"/>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hangingPunct="0"/>
            <a:r>
              <a:rPr lang="zh-CN" altLang="en-US" sz="1600" spc="0">
                <a:ea typeface="微软雅黑" pitchFamily="34" charset="-122"/>
                <a:sym typeface="+mn-ea"/>
              </a:rPr>
              <a:t>在的不安全因素。</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a:t>
            </a:r>
            <a:r>
              <a:rPr lang="en-US" altLang="zh-CN" sz="1600">
                <a:ea typeface="微软雅黑" pitchFamily="34" charset="-122"/>
                <a:sym typeface="+mn-ea"/>
              </a:rPr>
              <a:t>(1)</a:t>
            </a:r>
            <a:r>
              <a:rPr lang="zh-CN" altLang="en-US" sz="1600">
                <a:ea typeface="微软雅黑" pitchFamily="34" charset="-122"/>
                <a:sym typeface="+mn-ea"/>
              </a:rPr>
              <a:t>物的不安全状态的内容</a:t>
            </a:r>
          </a:p>
          <a:p>
            <a:pPr marL="0" lvl="0" indent="0" algn="just" hangingPunct="0"/>
            <a:r>
              <a:rPr lang="zh-CN" altLang="en-US" sz="1600" spc="0">
                <a:ea typeface="微软雅黑" pitchFamily="34" charset="-122"/>
                <a:sym typeface="+mn-ea"/>
              </a:rPr>
              <a:t>　　物的不安全状态的内容包括：</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①物</a:t>
            </a:r>
            <a:r>
              <a:rPr lang="en-US" altLang="zh-CN" sz="1600">
                <a:ea typeface="微软雅黑" pitchFamily="34" charset="-122"/>
                <a:sym typeface="+mn-ea"/>
              </a:rPr>
              <a:t>(</a:t>
            </a:r>
            <a:r>
              <a:rPr lang="zh-CN" altLang="en-US" sz="1600">
                <a:ea typeface="微软雅黑" pitchFamily="34" charset="-122"/>
                <a:sym typeface="+mn-ea"/>
              </a:rPr>
              <a:t>包括机器、设备、工具等</a:t>
            </a:r>
            <a:r>
              <a:rPr lang="en-US" altLang="zh-CN" sz="1600">
                <a:ea typeface="微软雅黑" pitchFamily="34" charset="-122"/>
                <a:sym typeface="+mn-ea"/>
              </a:rPr>
              <a:t>)</a:t>
            </a:r>
            <a:r>
              <a:rPr lang="zh-CN" altLang="en-US" sz="1600">
                <a:ea typeface="微软雅黑" pitchFamily="34" charset="-122"/>
                <a:sym typeface="+mn-ea"/>
              </a:rPr>
              <a:t>本身存在的缺陷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②防护保险方面的缺陷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③物的放置方法的缺陷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④作业环境场所的缺陷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⑤外部的和自然界的不安全状态</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⑥作业方法导致的物的不安全状态</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⑦保护器具信号、标志和个体防护用品的缺陷。</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a:t>
            </a:r>
            <a:r>
              <a:rPr lang="en-US" altLang="zh-CN" sz="1600">
                <a:ea typeface="微软雅黑" pitchFamily="34" charset="-122"/>
                <a:sym typeface="+mn-ea"/>
              </a:rPr>
              <a:t>(2)</a:t>
            </a:r>
            <a:r>
              <a:rPr lang="zh-CN" altLang="en-US" sz="1600">
                <a:ea typeface="微软雅黑" pitchFamily="34" charset="-122"/>
                <a:sym typeface="+mn-ea"/>
              </a:rPr>
              <a:t>物的不安全状态的类型物的不安全状态的类型包括：</a:t>
            </a:r>
          </a:p>
          <a:p>
            <a:pPr marL="0" lvl="0" indent="0" algn="just" hangingPunct="0"/>
            <a:r>
              <a:rPr lang="en-US" altLang="zh-CN" sz="1600" spc="0">
                <a:ea typeface="微软雅黑" pitchFamily="34" charset="-122"/>
                <a:sym typeface="+mn-ea"/>
              </a:rPr>
              <a:t>         ①</a:t>
            </a:r>
            <a:r>
              <a:rPr lang="zh-CN" altLang="en-US" sz="1600">
                <a:ea typeface="微软雅黑" pitchFamily="34" charset="-122"/>
                <a:sym typeface="+mn-ea"/>
              </a:rPr>
              <a:t>防护等装置缺乏或有缺陷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②设备、设施、工具、附件等有缺陷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③人防护用品、用具缺少或有缺陷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④施工生产场地环境不良。</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a:t>
            </a:r>
            <a:r>
              <a:rPr lang="zh-CN" altLang="en-US" sz="1600" b="1" spc="0">
                <a:ea typeface="微软雅黑" pitchFamily="34" charset="-122"/>
                <a:sym typeface="+mn-ea"/>
              </a:rPr>
              <a:t>　三、管理上的不安全因素</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管理上的不安全因素，通常也称为管理上的缺陷，是事故潜在的不安全因素，作为间接原因有以下几个方面：</a:t>
            </a:r>
            <a:endParaRPr lang="zh-CN" altLang="en-US" sz="1600">
              <a:ea typeface="微软雅黑" pitchFamily="34" charset="-122"/>
              <a:sym typeface="+mn-ea"/>
            </a:endParaRPr>
          </a:p>
          <a:p>
            <a:pPr marL="0" lvl="0" indent="0" algn="just" hangingPunct="0"/>
            <a:r>
              <a:rPr lang="zh-CN" altLang="en-US" sz="1600" spc="0">
                <a:ea typeface="微软雅黑" pitchFamily="34" charset="-122"/>
                <a:sym typeface="+mn-ea"/>
              </a:rPr>
              <a:t>　　①技术上的缺陷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a:t>
            </a:r>
            <a:endParaRPr lang="zh-CN" altLang="en-US" sz="1600">
              <a:ea typeface="微软雅黑" pitchFamily="34" charset="-122"/>
              <a:sym typeface="+mn-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6626"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6627"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6628" name="Rectangle 23"/>
          <p:cNvSpPr/>
          <p:nvPr/>
        </p:nvSpPr>
        <p:spPr>
          <a:xfrm>
            <a:off x="1474788" y="260350"/>
            <a:ext cx="6194425" cy="460375"/>
          </a:xfrm>
          <a:prstGeom prst="rect">
            <a:avLst/>
          </a:prstGeom>
          <a:noFill/>
          <a:ln>
            <a:noFill/>
            <a:miter lim="800000"/>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ctr"/>
            <a:r>
              <a:rPr lang="zh-CN" altLang="en-US" sz="2400" b="1">
                <a:solidFill>
                  <a:srgbClr val="330088"/>
                </a:solidFill>
                <a:latin typeface="FZHTJW--GB1-0"/>
                <a:ea typeface="FZHTJW--GB1-0"/>
                <a:sym typeface="+mn-ea"/>
              </a:rPr>
              <a:t>任务三　安全生产管理中的不安全因素</a:t>
            </a:r>
          </a:p>
        </p:txBody>
      </p:sp>
      <p:sp>
        <p:nvSpPr>
          <p:cNvPr id="26629" name="Rectangle 26"/>
          <p:cNvSpPr/>
          <p:nvPr/>
        </p:nvSpPr>
        <p:spPr>
          <a:xfrm>
            <a:off x="468313" y="1269048"/>
            <a:ext cx="8064500" cy="1322070"/>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hangingPunct="0"/>
            <a:r>
              <a:rPr lang="en-US" altLang="zh-CN" sz="1600" spc="0">
                <a:ea typeface="微软雅黑" pitchFamily="34" charset="-122"/>
                <a:sym typeface="+mn-ea"/>
              </a:rPr>
              <a:t>        ②</a:t>
            </a:r>
            <a:r>
              <a:rPr lang="zh-CN" altLang="en-US" sz="1600">
                <a:ea typeface="微软雅黑" pitchFamily="34" charset="-122"/>
                <a:sym typeface="+mn-ea"/>
              </a:rPr>
              <a:t>教育上的缺陷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③生理上的缺陷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④心理上的缺陷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⑤管理工作上的缺陷</a:t>
            </a:r>
            <a:r>
              <a:rPr lang="en-US" altLang="zh-CN" sz="1600">
                <a:ea typeface="微软雅黑" pitchFamily="34" charset="-122"/>
                <a:sym typeface="+mn-ea"/>
              </a:rPr>
              <a:t>;</a:t>
            </a:r>
          </a:p>
          <a:p>
            <a:pPr marL="0" lvl="0" indent="0" algn="just" hangingPunct="0"/>
            <a:r>
              <a:rPr lang="zh-CN" altLang="en-US" sz="1600" spc="0">
                <a:ea typeface="微软雅黑" pitchFamily="34" charset="-122"/>
                <a:sym typeface="+mn-ea"/>
              </a:rPr>
              <a:t>　　⑥教育和费：会、历史上的原因造成的缺陷。</a:t>
            </a:r>
            <a:endParaRPr lang="zh-CN" altLang="en-US" sz="1600">
              <a:ea typeface="微软雅黑" pitchFamily="34" charset="-122"/>
              <a:sym typeface="+mn-ea"/>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8674" name="矩形 10"/>
          <p:cNvSpPr/>
          <p:nvPr/>
        </p:nvSpPr>
        <p:spPr>
          <a:xfrm>
            <a:off x="0" y="-7938"/>
            <a:ext cx="9144000" cy="1357313"/>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8675" name="TextBox 14"/>
          <p:cNvSpPr txBox="1"/>
          <p:nvPr/>
        </p:nvSpPr>
        <p:spPr>
          <a:xfrm>
            <a:off x="1073150" y="396875"/>
            <a:ext cx="6997700" cy="768350"/>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4400" b="1">
                <a:solidFill>
                  <a:schemeClr val="bg1"/>
                </a:solidFill>
                <a:latin typeface="微软雅黑" pitchFamily="34" charset="-122"/>
                <a:ea typeface="微软雅黑" pitchFamily="34" charset="-122"/>
              </a:rPr>
              <a:t>建筑工程安全管理</a:t>
            </a:r>
          </a:p>
        </p:txBody>
      </p:sp>
      <p:sp>
        <p:nvSpPr>
          <p:cNvPr id="28676" name="矩形 11"/>
          <p:cNvSpPr/>
          <p:nvPr/>
        </p:nvSpPr>
        <p:spPr>
          <a:xfrm>
            <a:off x="0" y="5375275"/>
            <a:ext cx="9144000" cy="1500188"/>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8677" name="Rectangle 35"/>
          <p:cNvSpPr/>
          <p:nvPr/>
        </p:nvSpPr>
        <p:spPr>
          <a:xfrm>
            <a:off x="3043238" y="2484438"/>
            <a:ext cx="3057525" cy="522287"/>
          </a:xfrm>
          <a:prstGeom prst="rect">
            <a:avLst/>
          </a:prstGeom>
          <a:noFill/>
          <a:ln>
            <a:noFill/>
            <a:miter lim="800000"/>
          </a:ln>
        </p:spPr>
        <p:txBody>
          <a:bodyPr wrap="none">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800">
                <a:solidFill>
                  <a:srgbClr val="339933"/>
                </a:solidFill>
              </a:rPr>
              <a:t>安全生产管理概述</a:t>
            </a:r>
          </a:p>
        </p:txBody>
      </p:sp>
      <p:sp>
        <p:nvSpPr>
          <p:cNvPr id="28678" name="Rectangle 37"/>
          <p:cNvSpPr/>
          <p:nvPr/>
        </p:nvSpPr>
        <p:spPr>
          <a:xfrm>
            <a:off x="1547813" y="3708400"/>
            <a:ext cx="6192837" cy="830263"/>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rPr>
              <a:t>危险源的识别</a:t>
            </a:r>
            <a:endParaRPr lang="en-US" altLang="zh-CN" sz="2400" b="1">
              <a:solidFill>
                <a:srgbClr val="330088"/>
              </a:solidFill>
              <a:latin typeface="FZHTJW--GB1-0"/>
              <a:ea typeface="FZHTJW--GB1-0"/>
            </a:endParaRPr>
          </a:p>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rPr>
              <a:t>一、危险源的概念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9698"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9699"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29700"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sp>
        <p:nvSpPr>
          <p:cNvPr id="29701" name="Rectangle 26"/>
          <p:cNvSpPr/>
          <p:nvPr/>
        </p:nvSpPr>
        <p:spPr>
          <a:xfrm>
            <a:off x="468313" y="1125538"/>
            <a:ext cx="8064500" cy="5016500"/>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eaLnBrk="1" hangingPunct="0">
              <a:buFont typeface="Arial"/>
            </a:pPr>
            <a:endParaRPr lang="en-US" altLang="zh-CN"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(1)</a:t>
            </a:r>
            <a:r>
              <a:rPr lang="zh-CN" altLang="en-US" sz="1600">
                <a:ea typeface="微软雅黑" pitchFamily="34" charset="-122"/>
                <a:sym typeface="+mn-ea"/>
              </a:rPr>
              <a:t>危险源的定义</a:t>
            </a:r>
          </a:p>
          <a:p>
            <a:pPr marL="0" lvl="0" indent="0" algn="just" eaLnBrk="1" hangingPunct="0">
              <a:buFont typeface="Arial"/>
            </a:pPr>
            <a:r>
              <a:rPr lang="zh-CN" altLang="en-US" sz="1600" spc="0">
                <a:ea typeface="微软雅黑" pitchFamily="34" charset="-122"/>
                <a:sym typeface="+mn-ea"/>
              </a:rPr>
              <a:t>　　危险源是各种事故发生的根源，是指可能导致死亡、伤害或疾病、财产损失、工作环境破坏或这些情况组合的根源或状态。它包括人的不安全行为、物的不安全状态、管理上的缺陷和环境上的缺陷等。</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危险源的定义包括以下几个方面的含义：①决定性。事故的发生以危险源的存在为前提，危险源的存在是事故发生的基础，离开了危险源就不会有事故。</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②可能性。危险源并不必然导致事故，只有失去控制或控制不足的危险源才可能导致事故。</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③危害性。危险源一旦转化为事故，会给生产和生活带来不良影响，还会对人的生命健康、财产安全及生存环境等造成危害。</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④隐蔽性。危险源是潜在的，只有当事故发生时才会明确地显现出来。人们对危险源及其危险性的认识是一个不断总结教训并逐步完善的过程。</a:t>
            </a:r>
            <a:r>
              <a:rPr lang="en-US" altLang="zh-CN" sz="1600">
                <a:ea typeface="微软雅黑" pitchFamily="34" charset="-122"/>
                <a:sym typeface="+mn-ea"/>
              </a:rPr>
              <a:t>^</a:t>
            </a:r>
            <a:r>
              <a:rPr lang="zh-CN" altLang="en-US" sz="1600">
                <a:ea typeface="微软雅黑" pitchFamily="34" charset="-122"/>
                <a:sym typeface="+mn-ea"/>
              </a:rPr>
              <a:t>危险源是安全控制的主要对象，因此，有人把安全控制也称为危害控制或安全风险控制。</a:t>
            </a: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(2)</a:t>
            </a:r>
            <a:r>
              <a:rPr lang="zh-CN" altLang="en-US" sz="1600">
                <a:ea typeface="微软雅黑" pitchFamily="34" charset="-122"/>
                <a:sym typeface="+mn-ea"/>
              </a:rPr>
              <a:t>危险源的分类</a:t>
            </a:r>
          </a:p>
          <a:p>
            <a:pPr marL="0" lvl="0" indent="0" algn="just" eaLnBrk="1" hangingPunct="0">
              <a:buFont typeface="Arial"/>
            </a:pPr>
            <a:r>
              <a:rPr lang="zh-CN" altLang="en-US" sz="1600" spc="0">
                <a:ea typeface="微软雅黑" pitchFamily="34" charset="-122"/>
                <a:sym typeface="+mn-ea"/>
              </a:rPr>
              <a:t>　　对危险源进行分类，是为了便于进行危险源的识别与分析。危险源的分类方法有多种，可按危险源在事故发生过程中的作用、引起的事故类型、导致事故和职业危害的直接原因、职业病类别等进行分类。</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①按危险源在事故发生过程中的作用分类。在实际生活和生产过程中，危险源是以多种形式存在的，危险源导致的事故可归结为能量的意外释放和有害物质的泄漏。根据</a:t>
            </a:r>
            <a:endParaRPr lang="zh-CN" altLang="en-US" sz="1600">
              <a:ea typeface="微软雅黑" pitchFamily="34" charset="-122"/>
              <a:sym typeface="+mn-ea"/>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1746"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31747"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31748"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sp>
        <p:nvSpPr>
          <p:cNvPr id="31749" name="Rectangle 26"/>
          <p:cNvSpPr/>
          <p:nvPr/>
        </p:nvSpPr>
        <p:spPr>
          <a:xfrm>
            <a:off x="468313" y="1268413"/>
            <a:ext cx="8064500" cy="5016500"/>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eaLnBrk="1" hangingPunct="0">
              <a:buFont typeface="Arial"/>
            </a:pPr>
            <a:r>
              <a:rPr lang="zh-CN" altLang="en-US" sz="1600" spc="0">
                <a:ea typeface="微软雅黑" pitchFamily="34" charset="-122"/>
                <a:sym typeface="+mn-ea"/>
              </a:rPr>
              <a:t>危险源在事故发生过程中的作用，可分为第一类危险源和第二类危险源。</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第一类危险源是指可能发生意外释放能量的载体或危险物质。通常，把产生能量的能量源或拥有能量的能量载体作为第一类危险源来处理。</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第二类危险源是指造成约束、限制能量措施失效或破坏的各种不安全因素。生产过程中的能量或危险物质受到约束或限制，在正常情况下不会发生意外释放，即不会发生事故。但是，一旦约束或限制能量或危险物质的措施受到破坏或失效</a:t>
            </a:r>
            <a:r>
              <a:rPr lang="en-US" altLang="zh-CN" sz="1600">
                <a:ea typeface="微软雅黑" pitchFamily="34" charset="-122"/>
                <a:sym typeface="+mn-ea"/>
              </a:rPr>
              <a:t>(</a:t>
            </a:r>
            <a:r>
              <a:rPr lang="zh-CN" altLang="en-US" sz="1600">
                <a:ea typeface="微软雅黑" pitchFamily="34" charset="-122"/>
                <a:sym typeface="+mn-ea"/>
              </a:rPr>
              <a:t>故障</a:t>
            </a:r>
            <a:r>
              <a:rPr lang="en-US" altLang="zh-CN" sz="1600">
                <a:ea typeface="微软雅黑" pitchFamily="34" charset="-122"/>
                <a:sym typeface="+mn-ea"/>
              </a:rPr>
              <a:t>)</a:t>
            </a:r>
            <a:r>
              <a:rPr lang="zh-CN" altLang="en-US" sz="1600">
                <a:ea typeface="微软雅黑" pitchFamily="34" charset="-122"/>
                <a:sym typeface="+mn-ea"/>
              </a:rPr>
              <a:t>，则将发生事故。第二类危险源包括人的不安全行为、物的不安全状态和不利环境条件</a:t>
            </a:r>
            <a:r>
              <a:rPr lang="en-US" altLang="zh-CN" sz="1600">
                <a:ea typeface="微软雅黑" pitchFamily="34" charset="-122"/>
                <a:sym typeface="+mn-ea"/>
              </a:rPr>
              <a:t>3</a:t>
            </a:r>
            <a:r>
              <a:rPr lang="zh-CN" altLang="en-US" sz="1600">
                <a:ea typeface="微软雅黑" pitchFamily="34" charset="-122"/>
                <a:sym typeface="+mn-ea"/>
              </a:rPr>
              <a:t>个方面。建筑工地的绝大部分危险和有害因素属于第二类危险源。</a:t>
            </a:r>
          </a:p>
          <a:p>
            <a:pPr marL="0" lvl="0" indent="0" algn="just" eaLnBrk="1" hangingPunct="0">
              <a:buFont typeface="Arial"/>
            </a:pPr>
            <a:r>
              <a:rPr lang="zh-CN" altLang="en-US" sz="1600" spc="0">
                <a:ea typeface="微软雅黑" pitchFamily="34" charset="-122"/>
                <a:sym typeface="+mn-ea"/>
              </a:rPr>
              <a:t>　　事故的发生是两类危险源共同作用的结果。第一类危险源是事故的前提，是事故的主体，决定事故的严重程度</a:t>
            </a:r>
            <a:r>
              <a:rPr lang="en-US" altLang="zh-CN" sz="1600">
                <a:ea typeface="微软雅黑" pitchFamily="34" charset="-122"/>
                <a:sym typeface="+mn-ea"/>
              </a:rPr>
              <a:t>;</a:t>
            </a:r>
            <a:r>
              <a:rPr lang="zh-CN" altLang="en-US" sz="1600">
                <a:ea typeface="微软雅黑" pitchFamily="34" charset="-122"/>
                <a:sym typeface="+mn-ea"/>
              </a:rPr>
              <a:t>第二类危险源的出现是第一类危险源导致事故的必要条件，决定事故发生的可能性大小。</a:t>
            </a:r>
          </a:p>
          <a:p>
            <a:pPr marL="0" lvl="0" indent="0" algn="just" eaLnBrk="1" hangingPunct="0">
              <a:buFont typeface="Arial"/>
            </a:pPr>
            <a:r>
              <a:rPr lang="zh-CN" altLang="en-US" sz="1600" spc="0">
                <a:ea typeface="微软雅黑" pitchFamily="34" charset="-122"/>
                <a:sym typeface="+mn-ea"/>
              </a:rPr>
              <a:t>　　②按引起的事故类型分类。根据</a:t>
            </a:r>
            <a:r>
              <a:rPr lang="en-US" altLang="zh-CN" sz="1600">
                <a:ea typeface="微软雅黑" pitchFamily="34" charset="-122"/>
                <a:sym typeface="+mn-ea"/>
              </a:rPr>
              <a:t>《</a:t>
            </a:r>
            <a:r>
              <a:rPr lang="zh-CN" altLang="en-US" sz="1600">
                <a:ea typeface="微软雅黑" pitchFamily="34" charset="-122"/>
                <a:sym typeface="+mn-ea"/>
              </a:rPr>
              <a:t>企业职工伤亡事故分类标准</a:t>
            </a:r>
            <a:r>
              <a:rPr lang="en-US" altLang="zh-CN" sz="1600">
                <a:ea typeface="微软雅黑" pitchFamily="34" charset="-122"/>
                <a:sym typeface="+mn-ea"/>
              </a:rPr>
              <a:t>》(GB6441—1986)</a:t>
            </a:r>
            <a:r>
              <a:rPr lang="zh-CN" altLang="en-US" sz="1600">
                <a:ea typeface="微软雅黑" pitchFamily="34" charset="-122"/>
                <a:sym typeface="+mn-ea"/>
              </a:rPr>
              <a:t>，综合考虑事故的起因物、致害物、伤害方式等特点，将危险源及危险源造成的事故分为</a:t>
            </a:r>
            <a:r>
              <a:rPr lang="en-US" altLang="zh-CN" sz="1600">
                <a:ea typeface="微软雅黑" pitchFamily="34" charset="-122"/>
                <a:sym typeface="+mn-ea"/>
              </a:rPr>
              <a:t>20</a:t>
            </a:r>
            <a:r>
              <a:rPr lang="zh-CN" altLang="en-US" sz="1600">
                <a:ea typeface="微软雅黑" pitchFamily="34" charset="-122"/>
                <a:sym typeface="+mn-ea"/>
              </a:rPr>
              <a:t>类。施工现场危险源识别时，对危险源或其造成伤害的分类多采用此分类法。具体分为：物体打击、车辆伤害、机械伤害、起重伤害、触电、淹溺、灼烫、火灾、高处坠落、坍塌、冒顶片帮、透水、放炮、火药爆炸、瓦斯爆炸、锅炉爆炸、容器爆炸、其他爆炸</a:t>
            </a:r>
            <a:r>
              <a:rPr lang="en-US" altLang="zh-CN" sz="1600">
                <a:ea typeface="微软雅黑" pitchFamily="34" charset="-122"/>
                <a:sym typeface="+mn-ea"/>
              </a:rPr>
              <a:t>(</a:t>
            </a:r>
            <a:r>
              <a:rPr lang="zh-CN" altLang="en-US" sz="1600">
                <a:ea typeface="微软雅黑" pitchFamily="34" charset="-122"/>
                <a:sym typeface="+mn-ea"/>
              </a:rPr>
              <a:t>化学爆炸、炉膛爆炸、钢水爆炸等</a:t>
            </a:r>
            <a:r>
              <a:rPr lang="en-US" altLang="zh-CN" sz="1600">
                <a:ea typeface="微软雅黑" pitchFamily="34" charset="-122"/>
                <a:sym typeface="+mn-ea"/>
              </a:rPr>
              <a:t>)</a:t>
            </a:r>
            <a:r>
              <a:rPr lang="zh-CN" altLang="en-US" sz="1600">
                <a:ea typeface="微软雅黑" pitchFamily="34" charset="-122"/>
                <a:sym typeface="+mn-ea"/>
              </a:rPr>
              <a:t>、中毒和窒息、其他伤害</a:t>
            </a:r>
            <a:r>
              <a:rPr lang="en-US" altLang="zh-CN" sz="1600">
                <a:ea typeface="微软雅黑" pitchFamily="34" charset="-122"/>
                <a:sym typeface="+mn-ea"/>
              </a:rPr>
              <a:t>(</a:t>
            </a:r>
            <a:r>
              <a:rPr lang="zh-CN" altLang="en-US" sz="1600">
                <a:ea typeface="微软雅黑" pitchFamily="34" charset="-122"/>
                <a:sym typeface="+mn-ea"/>
              </a:rPr>
              <a:t>扭伤、跌伤、野兽咬伤等</a:t>
            </a:r>
            <a:r>
              <a:rPr lang="en-US" altLang="zh-CN" sz="1600">
                <a:ea typeface="微软雅黑" pitchFamily="34" charset="-122"/>
                <a:sym typeface="+mn-ea"/>
              </a:rPr>
              <a:t>)</a:t>
            </a:r>
            <a:r>
              <a:rPr lang="zh-CN" altLang="en-US" sz="1600">
                <a:ea typeface="微软雅黑" pitchFamily="34" charset="-122"/>
                <a:sym typeface="+mn-ea"/>
              </a:rPr>
              <a:t>。在建设工程施工生产中，最主要的事故类型是高处坠落、物体打击、触电事故、机械伤害、坍塌事故、火灾和爆炸等。</a:t>
            </a:r>
          </a:p>
          <a:p>
            <a:pPr marL="0" lvl="0" indent="0" algn="just" eaLnBrk="1" hangingPunct="0">
              <a:buFont typeface="Arial"/>
            </a:pPr>
            <a:r>
              <a:rPr lang="zh-CN" altLang="en-US" sz="1600" spc="0">
                <a:ea typeface="微软雅黑" pitchFamily="34" charset="-122"/>
                <a:sym typeface="+mn-ea"/>
              </a:rPr>
              <a:t>　　</a:t>
            </a:r>
            <a:endParaRPr lang="zh-CN" altLang="en-US" sz="1600">
              <a:ea typeface="微软雅黑" pitchFamily="34" charset="-122"/>
              <a:sym typeface="+mn-ea"/>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3794"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33795"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33796"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sp>
        <p:nvSpPr>
          <p:cNvPr id="33797" name="Rectangle 26"/>
          <p:cNvSpPr/>
          <p:nvPr/>
        </p:nvSpPr>
        <p:spPr>
          <a:xfrm>
            <a:off x="468313" y="1268413"/>
            <a:ext cx="8064500" cy="5016500"/>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eaLnBrk="1" hangingPunct="0">
              <a:buFont typeface="Arial"/>
            </a:pPr>
            <a:r>
              <a:rPr lang="en-US" altLang="zh-CN" sz="1600" b="1" spc="0">
                <a:ea typeface="微软雅黑" pitchFamily="34" charset="-122"/>
                <a:sym typeface="+mn-ea"/>
              </a:rPr>
              <a:t>        </a:t>
            </a:r>
            <a:r>
              <a:rPr lang="zh-CN" altLang="en-US" sz="1600" b="1" spc="0">
                <a:ea typeface="微软雅黑" pitchFamily="34" charset="-122"/>
                <a:sym typeface="+mn-ea"/>
              </a:rPr>
              <a:t>二、危险源的识别与判断</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危险源辨识是识别危险源的存在并确定其特性的过程。施工现场识别危险源的方法有专家调查法、安全检查表法、现场调查法、工作任务分析法、危险与可操作性研究、事件树分析、故障树分析等，其中现场调查法是主要采用的方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a:t>
            </a:r>
            <a:r>
              <a:rPr lang="zh-CN" altLang="en-US" sz="1600" b="1" spc="0">
                <a:ea typeface="微软雅黑" pitchFamily="34" charset="-122"/>
                <a:sym typeface="+mn-ea"/>
              </a:rPr>
              <a:t>　</a:t>
            </a:r>
            <a:r>
              <a:rPr lang="en-US" altLang="zh-CN" sz="1600" b="1">
                <a:ea typeface="微软雅黑" pitchFamily="34" charset="-122"/>
                <a:sym typeface="+mn-ea"/>
              </a:rPr>
              <a:t>(</a:t>
            </a:r>
            <a:r>
              <a:rPr lang="zh-CN" altLang="en-US" sz="1600" b="1">
                <a:ea typeface="微软雅黑" pitchFamily="34" charset="-122"/>
                <a:sym typeface="+mn-ea"/>
              </a:rPr>
              <a:t>一</a:t>
            </a:r>
            <a:r>
              <a:rPr lang="en-US" altLang="zh-CN" sz="1600" b="1">
                <a:ea typeface="微软雅黑" pitchFamily="34" charset="-122"/>
                <a:sym typeface="+mn-ea"/>
              </a:rPr>
              <a:t>)</a:t>
            </a:r>
            <a:r>
              <a:rPr lang="zh-CN" altLang="en-US" sz="1600" b="1">
                <a:ea typeface="微软雅黑" pitchFamily="34" charset="-122"/>
                <a:sym typeface="+mn-ea"/>
              </a:rPr>
              <a:t>危险源辨识的方法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a:t>
            </a:r>
            <a:r>
              <a:rPr lang="en-US" altLang="zh-CN" sz="1600" b="1" spc="0">
                <a:ea typeface="微软雅黑" pitchFamily="34" charset="-122"/>
                <a:sym typeface="+mn-ea"/>
              </a:rPr>
              <a:t>1.</a:t>
            </a:r>
            <a:r>
              <a:rPr lang="zh-CN" altLang="en-US" sz="1600" b="1">
                <a:ea typeface="微软雅黑" pitchFamily="34" charset="-122"/>
                <a:sym typeface="+mn-ea"/>
              </a:rPr>
              <a:t>专家调查法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专家调查法是通过向有经验的专家咨询、调查，分析和评价危险源的一类方法。其优点是简便易行</a:t>
            </a:r>
            <a:r>
              <a:rPr lang="en-US" altLang="zh-CN" sz="1600">
                <a:ea typeface="微软雅黑" pitchFamily="34" charset="-122"/>
                <a:sym typeface="+mn-ea"/>
              </a:rPr>
              <a:t>;</a:t>
            </a:r>
            <a:r>
              <a:rPr lang="zh-CN" altLang="en-US" sz="1600">
                <a:ea typeface="微软雅黑" pitchFamily="34" charset="-122"/>
                <a:sym typeface="+mn-ea"/>
              </a:rPr>
              <a:t>缺点是受专家的知识、经验和占有资料的限制，可能出现遗漏。常用的有头脑风暴法和徳尔菲法。</a:t>
            </a:r>
          </a:p>
          <a:p>
            <a:pPr marL="0" lvl="0" indent="0" algn="just" eaLnBrk="1" hangingPunct="0">
              <a:buFont typeface="Arial"/>
            </a:pPr>
            <a:r>
              <a:rPr lang="zh-CN" altLang="en-US" sz="1600" spc="0">
                <a:ea typeface="微软雅黑" pitchFamily="34" charset="-122"/>
                <a:sym typeface="+mn-ea"/>
              </a:rPr>
              <a:t>　　头脑风暴法是通过专家创造性的思考，从而产大量的观点、问题和议题的方法。其特点是多人讨论，集思广益，采取专家会议的方式来相互启发、交换意见，使危险、危害因素的辨识更加细致、具体，可以弥补个人判断的不足。该方法常用于目标比较单纯的议题，如果涉及面较广，包含因素多时，可以分解目标，再对单一目标或简单目标使用本方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德尔菲法是采用背对背的方式对专家进行调查，主要特点是避免了集体讨论中的从众倾向，更代表了专家的真实意见。此方法要求对调查的各种意见进行统计处理后，再反馈给专家征求意见。</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a:t>
            </a:r>
            <a:r>
              <a:rPr lang="en-US" altLang="zh-CN" sz="1600" b="1" spc="0">
                <a:ea typeface="微软雅黑" pitchFamily="34" charset="-122"/>
                <a:sym typeface="+mn-ea"/>
              </a:rPr>
              <a:t>2.</a:t>
            </a:r>
            <a:r>
              <a:rPr lang="zh-CN" altLang="en-US" sz="1600" b="1">
                <a:ea typeface="微软雅黑" pitchFamily="34" charset="-122"/>
                <a:sym typeface="+mn-ea"/>
              </a:rPr>
              <a:t>安全检查表法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安全检查表法实际上就是实施安全检查和诊断项目的明细表，运用已编制好的安全检查表进行系统的安全检查，辨识工程项目存在的危险源。检查表的内容一般包括分类</a:t>
            </a:r>
            <a:endParaRPr lang="zh-CN" altLang="en-US" sz="1600">
              <a:ea typeface="微软雅黑" pitchFamily="34" charset="-122"/>
              <a:sym typeface="+mn-ea"/>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5842"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35843"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35844"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sp>
        <p:nvSpPr>
          <p:cNvPr id="35845" name="Rectangle 26"/>
          <p:cNvSpPr/>
          <p:nvPr/>
        </p:nvSpPr>
        <p:spPr>
          <a:xfrm>
            <a:off x="468313" y="1341438"/>
            <a:ext cx="8064500" cy="4768850"/>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eaLnBrk="1" hangingPunct="0">
              <a:buFont typeface="Arial"/>
            </a:pPr>
            <a:r>
              <a:rPr lang="zh-CN" altLang="en-US" sz="1600" spc="0">
                <a:ea typeface="微软雅黑" pitchFamily="34" charset="-122"/>
                <a:sym typeface="+mn-ea"/>
              </a:rPr>
              <a:t>项目、检查内容及要求、检查处理意见等。</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安全检查表法的优点是简单易懂，易于掌握，可以事先组织专家编制检查项目，使安全检查系统化、完整化</a:t>
            </a:r>
            <a:r>
              <a:rPr lang="en-US" altLang="zh-CN" sz="1600">
                <a:ea typeface="微软雅黑" pitchFamily="34" charset="-122"/>
                <a:sym typeface="+mn-ea"/>
              </a:rPr>
              <a:t>;</a:t>
            </a:r>
            <a:r>
              <a:rPr lang="zh-CN" altLang="en-US" sz="1600">
                <a:ea typeface="微软雅黑" pitchFamily="34" charset="-122"/>
                <a:sym typeface="+mn-ea"/>
              </a:rPr>
              <a:t>缺点是只能做出定性评价。</a:t>
            </a:r>
          </a:p>
          <a:p>
            <a:pPr marL="0" lvl="0" indent="0" algn="just" eaLnBrk="1" hangingPunct="0">
              <a:buFont typeface="Arial"/>
            </a:pPr>
            <a:r>
              <a:rPr lang="zh-CN" altLang="en-US" sz="1600" b="1" spc="0">
                <a:ea typeface="微软雅黑" pitchFamily="34" charset="-122"/>
                <a:sym typeface="+mn-ea"/>
              </a:rPr>
              <a:t>　　</a:t>
            </a:r>
            <a:r>
              <a:rPr lang="en-US" altLang="zh-CN" sz="1600" b="1">
                <a:ea typeface="微软雅黑" pitchFamily="34" charset="-122"/>
                <a:sym typeface="+mn-ea"/>
              </a:rPr>
              <a:t>3.</a:t>
            </a:r>
            <a:r>
              <a:rPr lang="zh-CN" altLang="en-US" sz="1600" b="1">
                <a:ea typeface="微软雅黑" pitchFamily="34" charset="-122"/>
                <a:sym typeface="+mn-ea"/>
              </a:rPr>
              <a:t>现场调查法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现场调查法是通过询问交谈、现场观察、查阅有关记录、获取外部信息等，加以分析研究来识别有关危险源的方法。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施工现场从事某项作业技术活动有经验的人员，往往能指出其作业技术活动中的危险源，通过对其询问交谈，可初步分析出该项作业技术活动中存在的各类危险源。</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通过对施工现场作业环境的现场观察，可发现存在的危险源，但要求从事现场观察的人员具有安全生产、劳动保护、环境保护、消防安全、职业健康安全等法律法规、标准规范知识。</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查阅有关记录是指查阅企业的事故、职业病记录，可从中发现存在的危险源。</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获取外部信息是指从有关类似企业、类似项目、文献资料、专家咨询等方面获取有关危险源信息，以利于识别本工程项目施工现场有关的危险源。</a:t>
            </a:r>
            <a:endParaRPr lang="zh-CN" altLang="en-US" sz="1600">
              <a:ea typeface="微软雅黑" pitchFamily="34" charset="-122"/>
              <a:sym typeface="+mn-ea"/>
            </a:endParaRPr>
          </a:p>
          <a:p>
            <a:pPr marL="0" lvl="0" indent="0" algn="just" eaLnBrk="1" hangingPunct="0">
              <a:buFont typeface="Arial"/>
            </a:pPr>
            <a:r>
              <a:rPr lang="zh-CN" altLang="en-US" sz="1600" b="1" spc="0">
                <a:ea typeface="微软雅黑" pitchFamily="34" charset="-122"/>
                <a:sym typeface="+mn-ea"/>
              </a:rPr>
              <a:t>　　</a:t>
            </a:r>
            <a:r>
              <a:rPr lang="en-US" altLang="zh-CN" sz="1600" b="1">
                <a:ea typeface="微软雅黑" pitchFamily="34" charset="-122"/>
                <a:sym typeface="+mn-ea"/>
              </a:rPr>
              <a:t>(</a:t>
            </a:r>
            <a:r>
              <a:rPr lang="zh-CN" altLang="en-US" sz="1600" b="1">
                <a:ea typeface="微软雅黑" pitchFamily="34" charset="-122"/>
                <a:sym typeface="+mn-ea"/>
              </a:rPr>
              <a:t>二</a:t>
            </a:r>
            <a:r>
              <a:rPr lang="en-US" altLang="zh-CN" sz="1600" b="1">
                <a:ea typeface="微软雅黑" pitchFamily="34" charset="-122"/>
                <a:sym typeface="+mn-ea"/>
              </a:rPr>
              <a:t>)</a:t>
            </a:r>
            <a:r>
              <a:rPr lang="zh-CN" altLang="en-US" sz="1600" b="1">
                <a:ea typeface="微软雅黑" pitchFamily="34" charset="-122"/>
                <a:sym typeface="+mn-ea"/>
              </a:rPr>
              <a:t>危险源识别注意事项</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(1)</a:t>
            </a:r>
            <a:r>
              <a:rPr lang="zh-CN" altLang="en-US" sz="1600">
                <a:ea typeface="微软雅黑" pitchFamily="34" charset="-122"/>
                <a:sym typeface="+mn-ea"/>
              </a:rPr>
              <a:t>从范围上讲，危险源的分布应包括施工现场内受到影响的全部人员、活动与场所，以及受到影响的毗邻社区等，也包括相关方</a:t>
            </a:r>
            <a:r>
              <a:rPr lang="en-US" altLang="zh-CN" sz="1600">
                <a:ea typeface="微软雅黑" pitchFamily="34" charset="-122"/>
                <a:sym typeface="+mn-ea"/>
              </a:rPr>
              <a:t>(</a:t>
            </a:r>
            <a:r>
              <a:rPr lang="zh-CN" altLang="en-US" sz="1600">
                <a:ea typeface="微软雅黑" pitchFamily="34" charset="-122"/>
                <a:sym typeface="+mn-ea"/>
              </a:rPr>
              <a:t>包括分包单位、供应单位、建设单位、工程监理单位等</a:t>
            </a:r>
            <a:r>
              <a:rPr lang="en-US" altLang="zh-CN" sz="1600">
                <a:ea typeface="微软雅黑" pitchFamily="34" charset="-122"/>
                <a:sym typeface="+mn-ea"/>
              </a:rPr>
              <a:t>)</a:t>
            </a:r>
            <a:r>
              <a:rPr lang="zh-CN" altLang="en-US" sz="1600">
                <a:ea typeface="微软雅黑" pitchFamily="34" charset="-122"/>
                <a:sym typeface="+mn-ea"/>
              </a:rPr>
              <a:t>的人员、活动与场所可能施加的影响</a:t>
            </a:r>
            <a:r>
              <a:rPr lang="en-US" altLang="zh-CN" sz="1600">
                <a:ea typeface="微软雅黑" pitchFamily="34" charset="-122"/>
                <a:sym typeface="+mn-ea"/>
              </a:rPr>
              <a:t>;</a:t>
            </a:r>
            <a:r>
              <a:rPr lang="zh-CN" altLang="en-US" sz="1600">
                <a:ea typeface="微软雅黑" pitchFamily="34" charset="-122"/>
                <a:sym typeface="+mn-ea"/>
              </a:rPr>
              <a:t>从内容上讲，危险源的分布应涉及所有可能的伤害与影响，包括人为失误，物料与设备过期、老化、性能下降等造成的问题</a:t>
            </a:r>
            <a:r>
              <a:rPr lang="en-US" altLang="zh-CN" sz="1600">
                <a:ea typeface="微软雅黑" pitchFamily="34" charset="-122"/>
                <a:sym typeface="+mn-ea"/>
              </a:rPr>
              <a:t>;</a:t>
            </a:r>
            <a:r>
              <a:rPr lang="zh-CN" altLang="en-US" sz="1600">
                <a:ea typeface="微软雅黑" pitchFamily="34" charset="-122"/>
                <a:sym typeface="+mn-ea"/>
              </a:rPr>
              <a:t>从</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7890"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37891"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37892"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sp>
        <p:nvSpPr>
          <p:cNvPr id="37893" name="Rectangle 26"/>
          <p:cNvSpPr/>
          <p:nvPr/>
        </p:nvSpPr>
        <p:spPr>
          <a:xfrm>
            <a:off x="468313" y="1196975"/>
            <a:ext cx="8064500" cy="5016500"/>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eaLnBrk="1" hangingPunct="0">
              <a:buFont typeface="Arial"/>
            </a:pPr>
            <a:r>
              <a:rPr lang="zh-CN" altLang="en-US" sz="1600" spc="0">
                <a:ea typeface="微软雅黑" pitchFamily="34" charset="-122"/>
                <a:sym typeface="+mn-ea"/>
              </a:rPr>
              <a:t>状态上讲，危险源的分布应考虑</a:t>
            </a:r>
            <a:r>
              <a:rPr lang="en-US" altLang="zh-CN" sz="1600">
                <a:ea typeface="微软雅黑" pitchFamily="34" charset="-122"/>
                <a:sym typeface="+mn-ea"/>
              </a:rPr>
              <a:t>3</a:t>
            </a:r>
            <a:r>
              <a:rPr lang="zh-CN" altLang="en-US" sz="1600">
                <a:ea typeface="微软雅黑" pitchFamily="34" charset="-122"/>
                <a:sym typeface="+mn-ea"/>
              </a:rPr>
              <a:t>种状态，即正常状态、异常状态、紧急状态</a:t>
            </a:r>
            <a:r>
              <a:rPr lang="en-US" altLang="zh-CN" sz="1600">
                <a:ea typeface="微软雅黑" pitchFamily="34" charset="-122"/>
                <a:sym typeface="+mn-ea"/>
              </a:rPr>
              <a:t>;</a:t>
            </a:r>
            <a:r>
              <a:rPr lang="zh-CN" altLang="en-US" sz="1600">
                <a:ea typeface="微软雅黑" pitchFamily="34" charset="-122"/>
                <a:sym typeface="+mn-ea"/>
              </a:rPr>
              <a:t>从时态上讲，危险源的分布应考虑</a:t>
            </a:r>
            <a:r>
              <a:rPr lang="en-US" altLang="zh-CN" sz="1600">
                <a:ea typeface="微软雅黑" pitchFamily="34" charset="-122"/>
                <a:sym typeface="+mn-ea"/>
              </a:rPr>
              <a:t>3</a:t>
            </a:r>
            <a:r>
              <a:rPr lang="zh-CN" altLang="en-US" sz="1600">
                <a:ea typeface="微软雅黑" pitchFamily="34" charset="-122"/>
                <a:sym typeface="+mn-ea"/>
              </a:rPr>
              <a:t>种时态，即过去、现在、将来。</a:t>
            </a: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(2)</a:t>
            </a:r>
            <a:r>
              <a:rPr lang="zh-CN" altLang="en-US" sz="1600">
                <a:ea typeface="微软雅黑" pitchFamily="34" charset="-122"/>
                <a:sym typeface="+mn-ea"/>
              </a:rPr>
              <a:t>弄清危险源伤害的方式或途径，确认危险源伤害的范围，要特别关注重大危险源，防止遗漏，对危险源保持高度警觉，持续进行动态识别。</a:t>
            </a: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(3)</a:t>
            </a:r>
            <a:r>
              <a:rPr lang="zh-CN" altLang="en-US" sz="1600">
                <a:ea typeface="微软雅黑" pitchFamily="34" charset="-122"/>
                <a:sym typeface="+mn-ea"/>
              </a:rPr>
              <a:t>充分发挥全体员工对危险源识别的作用，广泛听取每一位员工</a:t>
            </a:r>
            <a:r>
              <a:rPr lang="en-US" altLang="zh-CN" sz="1600">
                <a:ea typeface="微软雅黑" pitchFamily="34" charset="-122"/>
                <a:sym typeface="+mn-ea"/>
              </a:rPr>
              <a:t>(</a:t>
            </a:r>
            <a:r>
              <a:rPr lang="zh-CN" altLang="en-US" sz="1600">
                <a:ea typeface="微软雅黑" pitchFamily="34" charset="-122"/>
                <a:sym typeface="+mn-ea"/>
              </a:rPr>
              <a:t>包括供应商、分包商的员工</a:t>
            </a:r>
            <a:r>
              <a:rPr lang="en-US" altLang="zh-CN" sz="1600">
                <a:ea typeface="微软雅黑" pitchFamily="34" charset="-122"/>
                <a:sym typeface="+mn-ea"/>
              </a:rPr>
              <a:t>)</a:t>
            </a:r>
            <a:r>
              <a:rPr lang="zh-CN" altLang="en-US" sz="1600">
                <a:ea typeface="微软雅黑" pitchFamily="34" charset="-122"/>
                <a:sym typeface="+mn-ea"/>
              </a:rPr>
              <a:t>的意见和建议，必要时还可征求设计单位、工程监理单位、专家和政府主管部门等的意见。</a:t>
            </a:r>
          </a:p>
          <a:p>
            <a:pPr marL="0" lvl="0" indent="0" algn="just" eaLnBrk="1" hangingPunct="0">
              <a:buFont typeface="Arial"/>
            </a:pPr>
            <a:r>
              <a:rPr lang="zh-CN" altLang="en-US" sz="1600" spc="0">
                <a:ea typeface="微软雅黑" pitchFamily="34" charset="-122"/>
                <a:sym typeface="+mn-ea"/>
              </a:rPr>
              <a:t>　</a:t>
            </a:r>
            <a:r>
              <a:rPr lang="zh-CN" altLang="en-US" sz="1600" b="1" spc="0">
                <a:ea typeface="微软雅黑" pitchFamily="34" charset="-122"/>
                <a:sym typeface="+mn-ea"/>
              </a:rPr>
              <a:t>　</a:t>
            </a:r>
            <a:r>
              <a:rPr lang="en-US" altLang="zh-CN" sz="1600" b="1">
                <a:ea typeface="微软雅黑" pitchFamily="34" charset="-122"/>
                <a:sym typeface="+mn-ea"/>
              </a:rPr>
              <a:t>(</a:t>
            </a:r>
            <a:r>
              <a:rPr lang="zh-CN" altLang="en-US" sz="1600" b="1">
                <a:ea typeface="微软雅黑" pitchFamily="34" charset="-122"/>
                <a:sym typeface="+mn-ea"/>
              </a:rPr>
              <a:t>三</a:t>
            </a:r>
            <a:r>
              <a:rPr lang="en-US" altLang="zh-CN" sz="1600" b="1">
                <a:ea typeface="微软雅黑" pitchFamily="34" charset="-122"/>
                <a:sym typeface="+mn-ea"/>
              </a:rPr>
              <a:t>)</a:t>
            </a:r>
            <a:r>
              <a:rPr lang="zh-CN" altLang="en-US" sz="1600" b="1">
                <a:ea typeface="微软雅黑" pitchFamily="34" charset="-122"/>
                <a:sym typeface="+mn-ea"/>
              </a:rPr>
              <a:t>风险评价方法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风险是某一特定危险情况发生的可能性和后果的结合。风险评价是评估危险源所带来的风险大小及确定风险是否可容许的全过程，根据评价结果对风险进行分级，弄清高度风险、一般风险与可忽略风险，按不同级别的风险有针对性地进行风险控制。</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风险评价应围绕可能性和后果两个方面综合进行。安全风险评价的方法很多，如专家评估法、定量风险评价法、作业条件危险性评价法、安全检查表法、预先危险分析法等，一般通过定量和定性相结合的方法进行危险源的评价。</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a:t>
            </a:r>
            <a:r>
              <a:rPr lang="en-US" altLang="zh-CN" sz="1600" b="1" spc="0">
                <a:ea typeface="微软雅黑" pitchFamily="34" charset="-122"/>
                <a:sym typeface="+mn-ea"/>
              </a:rPr>
              <a:t>1.</a:t>
            </a:r>
            <a:r>
              <a:rPr lang="zh-CN" altLang="en-US" sz="1600" b="1">
                <a:ea typeface="微软雅黑" pitchFamily="34" charset="-122"/>
                <a:sym typeface="+mn-ea"/>
              </a:rPr>
              <a:t>专家评估法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专家评估法是组织有丰富知识，特别是有系统安全工程方面知识的专家与熟悉本工程项目施工生产工艺的技术和管理人员组成评价组，通过专家的经验和判断能力，对管理、人员、工艺、设备、设施、环境等方面已识别的危险源进行评价，提出对本工程施工安全有重大影响的重大危险源。</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a:t>
            </a:r>
            <a:endParaRPr lang="zh-CN" altLang="en-US" sz="1600">
              <a:ea typeface="微软雅黑" pitchFamily="34" charset="-122"/>
              <a:sym typeface="+mn-ea"/>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39938"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39939"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39940"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sp>
        <p:nvSpPr>
          <p:cNvPr id="39941" name="Rectangle 26"/>
          <p:cNvSpPr/>
          <p:nvPr/>
        </p:nvSpPr>
        <p:spPr>
          <a:xfrm>
            <a:off x="468313" y="1412875"/>
            <a:ext cx="8064500" cy="1322388"/>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eaLnBrk="1" hangingPunct="0">
              <a:buFont typeface="Arial"/>
            </a:pPr>
            <a:r>
              <a:rPr lang="en-US" altLang="zh-CN" sz="1600" spc="0">
                <a:ea typeface="微软雅黑" pitchFamily="34" charset="-122"/>
                <a:sym typeface="+mn-ea"/>
              </a:rPr>
              <a:t>       </a:t>
            </a:r>
            <a:r>
              <a:rPr lang="en-US" altLang="zh-CN" sz="1600" b="1" spc="0">
                <a:ea typeface="微软雅黑" pitchFamily="34" charset="-122"/>
                <a:sym typeface="+mn-ea"/>
              </a:rPr>
              <a:t> 2.</a:t>
            </a:r>
            <a:r>
              <a:rPr lang="zh-CN" altLang="en-US" sz="1600" b="1">
                <a:ea typeface="微软雅黑" pitchFamily="34" charset="-122"/>
                <a:sym typeface="+mn-ea"/>
              </a:rPr>
              <a:t>定量风险评价法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该方法是将安全风险的大小用事故发生的可能性</a:t>
            </a:r>
            <a:r>
              <a:rPr lang="en-US" altLang="zh-CN" sz="1600">
                <a:ea typeface="微软雅黑" pitchFamily="34" charset="-122"/>
                <a:sym typeface="+mn-ea"/>
              </a:rPr>
              <a:t>p</a:t>
            </a:r>
            <a:r>
              <a:rPr lang="zh-CN" altLang="en-US" sz="1600">
                <a:ea typeface="微软雅黑" pitchFamily="34" charset="-122"/>
                <a:sym typeface="+mn-ea"/>
              </a:rPr>
              <a:t>与事故后果的严重程度</a:t>
            </a:r>
            <a:r>
              <a:rPr lang="en-US" altLang="zh-CN" sz="1600">
                <a:ea typeface="微软雅黑" pitchFamily="34" charset="-122"/>
                <a:sym typeface="+mn-ea"/>
              </a:rPr>
              <a:t>f</a:t>
            </a:r>
            <a:r>
              <a:rPr lang="zh-CN" altLang="en-US" sz="1600">
                <a:ea typeface="微软雅黑" pitchFamily="34" charset="-122"/>
                <a:sym typeface="+mn-ea"/>
              </a:rPr>
              <a:t>的乘积来衡量。即</a:t>
            </a:r>
            <a:r>
              <a:rPr lang="en-US" altLang="zh-CN" sz="1600">
                <a:ea typeface="微软雅黑" pitchFamily="34" charset="-122"/>
                <a:sym typeface="+mn-ea"/>
              </a:rPr>
              <a:t>R=p·f (1.1)</a:t>
            </a:r>
          </a:p>
          <a:p>
            <a:pPr marL="0" lvl="0" indent="0" algn="just" eaLnBrk="1" hangingPunct="0">
              <a:buFont typeface="Arial"/>
            </a:pPr>
            <a:r>
              <a:rPr lang="zh-CN" altLang="en-US" sz="1600" spc="0">
                <a:ea typeface="微软雅黑" pitchFamily="34" charset="-122"/>
                <a:sym typeface="+mn-ea"/>
              </a:rPr>
              <a:t>　　式中　</a:t>
            </a:r>
            <a:r>
              <a:rPr lang="en-US" altLang="zh-CN" sz="1600">
                <a:ea typeface="微软雅黑" pitchFamily="34" charset="-122"/>
                <a:sym typeface="+mn-ea"/>
              </a:rPr>
              <a:t>R——</a:t>
            </a:r>
            <a:r>
              <a:rPr lang="zh-CN" altLang="en-US" sz="1600">
                <a:ea typeface="微软雅黑" pitchFamily="34" charset="-122"/>
                <a:sym typeface="+mn-ea"/>
              </a:rPr>
              <a:t>风险的大小</a:t>
            </a:r>
            <a:r>
              <a:rPr lang="en-US" altLang="zh-CN" sz="1600">
                <a:ea typeface="微软雅黑" pitchFamily="34" charset="-122"/>
                <a:sym typeface="+mn-ea"/>
              </a:rPr>
              <a:t>;p——</a:t>
            </a:r>
            <a:r>
              <a:rPr lang="zh-CN" altLang="en-US" sz="1600">
                <a:ea typeface="微软雅黑" pitchFamily="34" charset="-122"/>
                <a:sym typeface="+mn-ea"/>
              </a:rPr>
              <a:t>事故发生的概率</a:t>
            </a:r>
            <a:r>
              <a:rPr lang="en-US" altLang="zh-CN" sz="1600">
                <a:ea typeface="微软雅黑" pitchFamily="34" charset="-122"/>
                <a:sym typeface="+mn-ea"/>
              </a:rPr>
              <a:t>;f——</a:t>
            </a:r>
            <a:r>
              <a:rPr lang="zh-CN" altLang="en-US" sz="1600">
                <a:ea typeface="微软雅黑" pitchFamily="34" charset="-122"/>
                <a:sym typeface="+mn-ea"/>
              </a:rPr>
              <a:t>事故后果的严重程度。</a:t>
            </a:r>
          </a:p>
          <a:p>
            <a:pPr marL="0" lvl="0" indent="0" algn="just" eaLnBrk="1" hangingPunct="0">
              <a:buFont typeface="Arial"/>
            </a:pPr>
            <a:r>
              <a:rPr lang="zh-CN" altLang="en-US" sz="1600" spc="0">
                <a:ea typeface="微软雅黑" pitchFamily="34" charset="-122"/>
                <a:sym typeface="+mn-ea"/>
              </a:rPr>
              <a:t>　　根据估算结果，可按表</a:t>
            </a:r>
            <a:r>
              <a:rPr lang="en-US" altLang="zh-CN" sz="1600">
                <a:ea typeface="微软雅黑" pitchFamily="34" charset="-122"/>
                <a:sym typeface="+mn-ea"/>
              </a:rPr>
              <a:t>1-1</a:t>
            </a:r>
            <a:r>
              <a:rPr lang="zh-CN" altLang="en-US" sz="1600">
                <a:ea typeface="微软雅黑" pitchFamily="34" charset="-122"/>
                <a:sym typeface="+mn-ea"/>
              </a:rPr>
              <a:t>对风险的大小进行分级。</a:t>
            </a:r>
          </a:p>
        </p:txBody>
      </p:sp>
      <p:pic>
        <p:nvPicPr>
          <p:cNvPr id="39942" name="图片 1" descr="1"/>
          <p:cNvPicPr>
            <a:picLocks noChangeAspect="1"/>
          </p:cNvPicPr>
          <p:nvPr/>
        </p:nvPicPr>
        <p:blipFill>
          <a:blip r:embed="rId3"/>
          <a:stretch>
            <a:fillRect/>
          </a:stretch>
        </p:blipFill>
        <p:spPr>
          <a:xfrm>
            <a:off x="144463" y="3287713"/>
            <a:ext cx="8856662" cy="2152650"/>
          </a:xfrm>
          <a:prstGeom prst="rect">
            <a:avLst/>
          </a:prstGeom>
          <a:noFill/>
          <a:ln>
            <a:noFill/>
            <a:miter lim="800000"/>
          </a:ln>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41986"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41987"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41988"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sp>
        <p:nvSpPr>
          <p:cNvPr id="41989" name="Rectangle 26"/>
          <p:cNvSpPr/>
          <p:nvPr/>
        </p:nvSpPr>
        <p:spPr>
          <a:xfrm>
            <a:off x="468313" y="1268413"/>
            <a:ext cx="8064500" cy="2554287"/>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eaLnBrk="1" hangingPunct="0">
              <a:buFont typeface="Arial"/>
            </a:pPr>
            <a:r>
              <a:rPr lang="zh-CN" altLang="en-US" sz="1600" spc="0">
                <a:ea typeface="微软雅黑" pitchFamily="34" charset="-122"/>
                <a:sym typeface="+mn-ea"/>
              </a:rPr>
              <a:t>　　</a:t>
            </a:r>
            <a:r>
              <a:rPr lang="en-US" altLang="zh-CN" sz="1600" b="1" spc="0">
                <a:ea typeface="微软雅黑" pitchFamily="34" charset="-122"/>
                <a:sym typeface="+mn-ea"/>
              </a:rPr>
              <a:t>3.</a:t>
            </a:r>
            <a:r>
              <a:rPr lang="zh-CN" altLang="en-US" sz="1600" b="1">
                <a:ea typeface="微软雅黑" pitchFamily="34" charset="-122"/>
                <a:sym typeface="+mn-ea"/>
              </a:rPr>
              <a:t>作业条件危险性评价法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该方法是用于系统危险性有关的</a:t>
            </a:r>
            <a:r>
              <a:rPr lang="en-US" altLang="zh-CN" sz="1600">
                <a:ea typeface="微软雅黑" pitchFamily="34" charset="-122"/>
                <a:sym typeface="+mn-ea"/>
              </a:rPr>
              <a:t>3</a:t>
            </a:r>
            <a:r>
              <a:rPr lang="zh-CN" altLang="en-US" sz="1600">
                <a:ea typeface="微软雅黑" pitchFamily="34" charset="-122"/>
                <a:sym typeface="+mn-ea"/>
              </a:rPr>
              <a:t>个因素指标之积来评价作业条件的危险性。危险性以下式表示：</a:t>
            </a: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D=L·E·C (1.2)</a:t>
            </a:r>
          </a:p>
          <a:p>
            <a:pPr marL="0" lvl="0" indent="0" algn="just" eaLnBrk="1" hangingPunct="0">
              <a:buFont typeface="Arial"/>
            </a:pPr>
            <a:r>
              <a:rPr lang="zh-CN" altLang="en-US" sz="1600" spc="0">
                <a:ea typeface="微软雅黑" pitchFamily="34" charset="-122"/>
                <a:sym typeface="+mn-ea"/>
              </a:rPr>
              <a:t>　　式中　</a:t>
            </a:r>
            <a:r>
              <a:rPr lang="en-US" altLang="zh-CN" sz="1600">
                <a:ea typeface="微软雅黑" pitchFamily="34" charset="-122"/>
                <a:sym typeface="+mn-ea"/>
              </a:rPr>
              <a:t>L——</a:t>
            </a:r>
            <a:r>
              <a:rPr lang="zh-CN" altLang="en-US" sz="1600">
                <a:ea typeface="微软雅黑" pitchFamily="34" charset="-122"/>
                <a:sym typeface="+mn-ea"/>
              </a:rPr>
              <a:t>发生事故的可能性大小，按表</a:t>
            </a:r>
            <a:r>
              <a:rPr lang="en-US" altLang="zh-CN" sz="1600">
                <a:ea typeface="微软雅黑" pitchFamily="34" charset="-122"/>
                <a:sym typeface="+mn-ea"/>
              </a:rPr>
              <a:t>1-2</a:t>
            </a:r>
            <a:r>
              <a:rPr lang="zh-CN" altLang="en-US" sz="1600">
                <a:ea typeface="微软雅黑" pitchFamily="34" charset="-122"/>
                <a:sym typeface="+mn-ea"/>
              </a:rPr>
              <a:t>取值</a:t>
            </a:r>
            <a:r>
              <a:rPr lang="en-US" altLang="zh-CN" sz="1600">
                <a:ea typeface="微软雅黑" pitchFamily="34" charset="-122"/>
                <a:sym typeface="+mn-ea"/>
              </a:rPr>
              <a:t>;</a:t>
            </a: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E——</a:t>
            </a:r>
            <a:r>
              <a:rPr lang="zh-CN" altLang="en-US" sz="1600">
                <a:ea typeface="微软雅黑" pitchFamily="34" charset="-122"/>
                <a:sym typeface="+mn-ea"/>
              </a:rPr>
              <a:t>人体暴露在危险环境中的频繁程度，按表</a:t>
            </a:r>
            <a:r>
              <a:rPr lang="en-US" altLang="zh-CN" sz="1600">
                <a:ea typeface="微软雅黑" pitchFamily="34" charset="-122"/>
                <a:sym typeface="+mn-ea"/>
              </a:rPr>
              <a:t>1-3</a:t>
            </a:r>
            <a:r>
              <a:rPr lang="zh-CN" altLang="en-US" sz="1600">
                <a:ea typeface="微软雅黑" pitchFamily="34" charset="-122"/>
                <a:sym typeface="+mn-ea"/>
              </a:rPr>
              <a:t>取值</a:t>
            </a:r>
            <a:r>
              <a:rPr lang="en-US" altLang="zh-CN" sz="1600">
                <a:ea typeface="微软雅黑" pitchFamily="34" charset="-122"/>
                <a:sym typeface="+mn-ea"/>
              </a:rPr>
              <a:t>;</a:t>
            </a: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C——</a:t>
            </a:r>
            <a:r>
              <a:rPr lang="zh-CN" altLang="en-US" sz="1600">
                <a:ea typeface="微软雅黑" pitchFamily="34" charset="-122"/>
                <a:sym typeface="+mn-ea"/>
              </a:rPr>
              <a:t>一旦发生事故会造成的后果，按表</a:t>
            </a:r>
            <a:r>
              <a:rPr lang="en-US" altLang="zh-CN" sz="1600">
                <a:ea typeface="微软雅黑" pitchFamily="34" charset="-122"/>
                <a:sym typeface="+mn-ea"/>
              </a:rPr>
              <a:t>1-4</a:t>
            </a:r>
            <a:r>
              <a:rPr lang="zh-CN" altLang="en-US" sz="1600">
                <a:ea typeface="微软雅黑" pitchFamily="34" charset="-122"/>
                <a:sym typeface="+mn-ea"/>
              </a:rPr>
              <a:t>取值</a:t>
            </a:r>
            <a:r>
              <a:rPr lang="en-US" altLang="zh-CN" sz="1600">
                <a:ea typeface="微软雅黑" pitchFamily="34" charset="-122"/>
                <a:sym typeface="+mn-ea"/>
              </a:rPr>
              <a:t>;</a:t>
            </a: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D——</a:t>
            </a:r>
            <a:r>
              <a:rPr lang="zh-CN" altLang="en-US" sz="1600">
                <a:ea typeface="微软雅黑" pitchFamily="34" charset="-122"/>
                <a:sym typeface="+mn-ea"/>
              </a:rPr>
              <a:t>危险性分值，见表</a:t>
            </a:r>
            <a:r>
              <a:rPr lang="en-US" altLang="zh-CN" sz="1600">
                <a:ea typeface="微软雅黑" pitchFamily="34" charset="-122"/>
                <a:sym typeface="+mn-ea"/>
              </a:rPr>
              <a:t>1-5</a:t>
            </a:r>
            <a:r>
              <a:rPr lang="zh-CN" altLang="en-US" sz="1600">
                <a:ea typeface="微软雅黑" pitchFamily="34" charset="-122"/>
                <a:sym typeface="+mn-ea"/>
              </a:rPr>
              <a:t>。</a:t>
            </a:r>
          </a:p>
          <a:p>
            <a:pPr marL="0" lvl="0" indent="0" algn="just" eaLnBrk="1" hangingPunct="0">
              <a:buFont typeface="Arial"/>
            </a:pPr>
            <a:r>
              <a:rPr lang="zh-CN" altLang="en-US" sz="1600" spc="0">
                <a:ea typeface="微软雅黑" pitchFamily="34" charset="-122"/>
                <a:sym typeface="+mn-ea"/>
              </a:rPr>
              <a:t>　　一般情况，</a:t>
            </a:r>
            <a:r>
              <a:rPr lang="en-US" altLang="zh-CN" sz="1600">
                <a:ea typeface="微软雅黑" pitchFamily="34" charset="-122"/>
                <a:sym typeface="+mn-ea"/>
              </a:rPr>
              <a:t>D</a:t>
            </a:r>
            <a:r>
              <a:rPr lang="zh-CN" altLang="en-US" sz="1600">
                <a:ea typeface="微软雅黑" pitchFamily="34" charset="-122"/>
                <a:sym typeface="+mn-ea"/>
              </a:rPr>
              <a:t>值等于或大于</a:t>
            </a:r>
            <a:r>
              <a:rPr lang="en-US" altLang="zh-CN" sz="1600">
                <a:ea typeface="微软雅黑" pitchFamily="34" charset="-122"/>
                <a:sym typeface="+mn-ea"/>
              </a:rPr>
              <a:t>70</a:t>
            </a:r>
            <a:r>
              <a:rPr lang="zh-CN" altLang="en-US" sz="1600">
                <a:ea typeface="微软雅黑" pitchFamily="34" charset="-122"/>
                <a:sym typeface="+mn-ea"/>
              </a:rPr>
              <a:t>的显著危险、高度危险和极其危险统称为重大风险</a:t>
            </a:r>
            <a:r>
              <a:rPr lang="en-US" altLang="zh-CN" sz="1600">
                <a:ea typeface="微软雅黑" pitchFamily="34" charset="-122"/>
                <a:sym typeface="+mn-ea"/>
              </a:rPr>
              <a:t>;D</a:t>
            </a:r>
            <a:r>
              <a:rPr lang="zh-CN" altLang="en-US" sz="1600">
                <a:ea typeface="微软雅黑" pitchFamily="34" charset="-122"/>
                <a:sym typeface="+mn-ea"/>
              </a:rPr>
              <a:t>值小于</a:t>
            </a:r>
            <a:r>
              <a:rPr lang="en-US" altLang="zh-CN" sz="1600">
                <a:ea typeface="微软雅黑" pitchFamily="34" charset="-122"/>
                <a:sym typeface="+mn-ea"/>
              </a:rPr>
              <a:t>70</a:t>
            </a:r>
            <a:r>
              <a:rPr lang="zh-CN" altLang="en-US" sz="1600">
                <a:ea typeface="微软雅黑" pitchFamily="34" charset="-122"/>
                <a:sym typeface="+mn-ea"/>
              </a:rPr>
              <a:t>的一般危险和稍有危险统称为一般风险。</a:t>
            </a:r>
          </a:p>
        </p:txBody>
      </p:sp>
      <p:pic>
        <p:nvPicPr>
          <p:cNvPr id="41990" name="图片 1" descr="1"/>
          <p:cNvPicPr>
            <a:picLocks noChangeAspect="1"/>
          </p:cNvPicPr>
          <p:nvPr/>
        </p:nvPicPr>
        <p:blipFill>
          <a:blip r:embed="rId3"/>
          <a:stretch>
            <a:fillRect/>
          </a:stretch>
        </p:blipFill>
        <p:spPr>
          <a:xfrm>
            <a:off x="85725" y="4019550"/>
            <a:ext cx="8915400" cy="2409825"/>
          </a:xfrm>
          <a:prstGeom prst="rect">
            <a:avLst/>
          </a:prstGeom>
          <a:noFill/>
          <a:ln>
            <a:noFill/>
            <a:miter lim="800000"/>
          </a:ln>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44034"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44035"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44036"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pic>
        <p:nvPicPr>
          <p:cNvPr id="44037" name="图片 2" descr="2"/>
          <p:cNvPicPr>
            <a:picLocks noChangeAspect="1"/>
          </p:cNvPicPr>
          <p:nvPr/>
        </p:nvPicPr>
        <p:blipFill>
          <a:blip r:embed="rId3"/>
          <a:stretch>
            <a:fillRect/>
          </a:stretch>
        </p:blipFill>
        <p:spPr>
          <a:xfrm>
            <a:off x="95250" y="1035050"/>
            <a:ext cx="8953500" cy="5075238"/>
          </a:xfrm>
          <a:prstGeom prst="rect">
            <a:avLst/>
          </a:prstGeom>
          <a:noFill/>
          <a:ln>
            <a:noFill/>
            <a:miter lim="800000"/>
          </a:ln>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46082"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46083"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46084"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pic>
        <p:nvPicPr>
          <p:cNvPr id="46085" name="图片 3" descr="3"/>
          <p:cNvPicPr>
            <a:picLocks noChangeAspect="1"/>
          </p:cNvPicPr>
          <p:nvPr/>
        </p:nvPicPr>
        <p:blipFill>
          <a:blip r:embed="rId3"/>
          <a:stretch>
            <a:fillRect/>
          </a:stretch>
        </p:blipFill>
        <p:spPr>
          <a:xfrm>
            <a:off x="52388" y="1981200"/>
            <a:ext cx="9037637" cy="2895600"/>
          </a:xfrm>
          <a:prstGeom prst="rect">
            <a:avLst/>
          </a:prstGeom>
          <a:noFill/>
          <a:ln>
            <a:noFill/>
            <a:miter lim="800000"/>
          </a:ln>
        </p:spPr>
      </p:pic>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48130"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48131"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48132"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sp>
        <p:nvSpPr>
          <p:cNvPr id="48133" name="Rectangle 26"/>
          <p:cNvSpPr/>
          <p:nvPr/>
        </p:nvSpPr>
        <p:spPr>
          <a:xfrm>
            <a:off x="468313" y="1196975"/>
            <a:ext cx="8064500" cy="3538538"/>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eaLnBrk="1" hangingPunct="0">
              <a:buFont typeface="Arial"/>
            </a:pPr>
            <a:r>
              <a:rPr lang="zh-CN" altLang="en-US" sz="1600" spc="0">
                <a:ea typeface="微软雅黑" pitchFamily="34" charset="-122"/>
                <a:sym typeface="+mn-ea"/>
              </a:rPr>
              <a:t>　　危险等级的划分是经验判断，难免带有局限性，应用时需根据实际情况予以修正。作业条件危险性评价法示例见表</a:t>
            </a:r>
            <a:r>
              <a:rPr lang="en-US" altLang="zh-CN" sz="1600">
                <a:ea typeface="微软雅黑" pitchFamily="34" charset="-122"/>
                <a:sym typeface="+mn-ea"/>
              </a:rPr>
              <a:t>1-6</a:t>
            </a:r>
            <a:r>
              <a:rPr lang="zh-CN" altLang="en-US" sz="1600">
                <a:ea typeface="微软雅黑" pitchFamily="34" charset="-122"/>
                <a:sym typeface="+mn-ea"/>
              </a:rPr>
              <a:t>。</a:t>
            </a:r>
          </a:p>
          <a:p>
            <a:pPr marL="0" lvl="0" indent="0" algn="just" eaLnBrk="1" hangingPunct="0">
              <a:buFont typeface="Arial"/>
            </a:pPr>
            <a:r>
              <a:rPr lang="zh-CN" altLang="en-US" sz="1600" spc="0">
                <a:ea typeface="微软雅黑" pitchFamily="34" charset="-122"/>
                <a:sym typeface="+mn-ea"/>
              </a:rPr>
              <a:t>　　</a:t>
            </a:r>
            <a:r>
              <a:rPr lang="en-US" altLang="zh-CN" sz="1600" b="1" spc="0">
                <a:ea typeface="微软雅黑" pitchFamily="34" charset="-122"/>
                <a:sym typeface="+mn-ea"/>
              </a:rPr>
              <a:t>4.</a:t>
            </a:r>
            <a:r>
              <a:rPr lang="zh-CN" altLang="en-US" sz="1600" b="1">
                <a:ea typeface="微软雅黑" pitchFamily="34" charset="-122"/>
                <a:sym typeface="+mn-ea"/>
              </a:rPr>
              <a:t>安全检查表法</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该方法是将作业过程加以展开，列出各层次的不安全因素，然后确定检查项目，以提问的方式把检查项目按过程的组成顺序编制成表，按检查项目进行检查或评审。</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a:t>
            </a:r>
            <a:r>
              <a:rPr lang="zh-CN" altLang="en-US" sz="1600" b="1" spc="0">
                <a:ea typeface="微软雅黑" pitchFamily="34" charset="-122"/>
                <a:sym typeface="+mn-ea"/>
              </a:rPr>
              <a:t>　</a:t>
            </a:r>
            <a:r>
              <a:rPr lang="en-US" altLang="zh-CN" sz="1600" b="1">
                <a:ea typeface="微软雅黑" pitchFamily="34" charset="-122"/>
                <a:sym typeface="+mn-ea"/>
              </a:rPr>
              <a:t>(</a:t>
            </a:r>
            <a:r>
              <a:rPr lang="zh-CN" altLang="en-US" sz="1600" b="1">
                <a:ea typeface="微软雅黑" pitchFamily="34" charset="-122"/>
                <a:sym typeface="+mn-ea"/>
              </a:rPr>
              <a:t>四</a:t>
            </a:r>
            <a:r>
              <a:rPr lang="en-US" altLang="zh-CN" sz="1600" b="1">
                <a:ea typeface="微软雅黑" pitchFamily="34" charset="-122"/>
                <a:sym typeface="+mn-ea"/>
              </a:rPr>
              <a:t>)</a:t>
            </a:r>
            <a:r>
              <a:rPr lang="zh-CN" altLang="en-US" sz="1600" b="1">
                <a:ea typeface="微软雅黑" pitchFamily="34" charset="-122"/>
                <a:sym typeface="+mn-ea"/>
              </a:rPr>
              <a:t>重大危险源的判断依据</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凡符合以下条件之一的危险源，均可判定为重大危险源：①严重不符合法律法规、标准规范和其他要求</a:t>
            </a:r>
            <a:r>
              <a:rPr lang="en-US" altLang="zh-CN" sz="1600">
                <a:ea typeface="微软雅黑" pitchFamily="34" charset="-122"/>
                <a:sym typeface="+mn-ea"/>
              </a:rPr>
              <a:t>;②</a:t>
            </a:r>
            <a:r>
              <a:rPr lang="zh-CN" altLang="en-US" sz="1600">
                <a:ea typeface="微软雅黑" pitchFamily="34" charset="-122"/>
                <a:sym typeface="+mn-ea"/>
              </a:rPr>
              <a:t>相关方有合理抱怨和要求</a:t>
            </a:r>
            <a:r>
              <a:rPr lang="en-US" altLang="zh-CN" sz="1600">
                <a:ea typeface="微软雅黑" pitchFamily="34" charset="-122"/>
                <a:sym typeface="+mn-ea"/>
              </a:rPr>
              <a:t>;③</a:t>
            </a:r>
            <a:r>
              <a:rPr lang="zh-CN" altLang="en-US" sz="1600">
                <a:ea typeface="微软雅黑" pitchFamily="34" charset="-122"/>
                <a:sym typeface="+mn-ea"/>
              </a:rPr>
              <a:t>曾经发生过事故，且未采取有效防范控制措施</a:t>
            </a:r>
            <a:r>
              <a:rPr lang="en-US" altLang="zh-CN" sz="1600">
                <a:ea typeface="微软雅黑" pitchFamily="34" charset="-122"/>
                <a:sym typeface="+mn-ea"/>
              </a:rPr>
              <a:t>;④</a:t>
            </a:r>
            <a:r>
              <a:rPr lang="zh-CN" altLang="en-US" sz="1600">
                <a:ea typeface="微软雅黑" pitchFamily="34" charset="-122"/>
                <a:sym typeface="+mn-ea"/>
              </a:rPr>
              <a:t>直接观察到可能导致危险且无适当控制措施</a:t>
            </a:r>
            <a:r>
              <a:rPr lang="en-US" altLang="zh-CN" sz="1600">
                <a:ea typeface="微软雅黑" pitchFamily="34" charset="-122"/>
                <a:sym typeface="+mn-ea"/>
              </a:rPr>
              <a:t>;⑤</a:t>
            </a:r>
            <a:r>
              <a:rPr lang="zh-CN" altLang="en-US" sz="1600">
                <a:ea typeface="微软雅黑" pitchFamily="34" charset="-122"/>
                <a:sym typeface="+mn-ea"/>
              </a:rPr>
              <a:t>通过作业条件危险性评价</a:t>
            </a:r>
            <a:r>
              <a:rPr lang="en-US" altLang="zh-CN" sz="1600">
                <a:ea typeface="微软雅黑" pitchFamily="34" charset="-122"/>
                <a:sym typeface="+mn-ea"/>
              </a:rPr>
              <a:t>4</a:t>
            </a:r>
            <a:r>
              <a:rPr lang="zh-CN" altLang="en-US" sz="1600">
                <a:ea typeface="微软雅黑" pitchFamily="34" charset="-122"/>
                <a:sym typeface="+mn-ea"/>
              </a:rPr>
              <a:t>值大于</a:t>
            </a:r>
            <a:r>
              <a:rPr lang="en-US" altLang="zh-CN" sz="1600">
                <a:ea typeface="微软雅黑" pitchFamily="34" charset="-122"/>
                <a:sym typeface="+mn-ea"/>
              </a:rPr>
              <a:t>160</a:t>
            </a:r>
            <a:r>
              <a:rPr lang="zh-CN" altLang="en-US" sz="1600">
                <a:ea typeface="微软雅黑" pitchFamily="34" charset="-122"/>
                <a:sym typeface="+mn-ea"/>
              </a:rPr>
              <a:t>。</a:t>
            </a:r>
          </a:p>
          <a:p>
            <a:pPr marL="0" lvl="0" indent="0" algn="just" eaLnBrk="1" hangingPunct="0">
              <a:buFont typeface="Arial"/>
            </a:pPr>
            <a:r>
              <a:rPr lang="zh-CN" altLang="en-US" sz="1600" spc="0">
                <a:ea typeface="微软雅黑" pitchFamily="34" charset="-122"/>
                <a:sym typeface="+mn-ea"/>
              </a:rPr>
              <a:t>　　评价重大危险源时，应结合工程和服务的主要内容进行，并考虑日常工作中的重点。安全风险评价结果应形成评价记录，一般可与危险源识别结果合并列表记录。对确定的重大危险源还应另列清单，并按优先考虑的顺序排列。</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施工现场危险源识别、评价结果参见表</a:t>
            </a:r>
            <a:r>
              <a:rPr lang="en-US" altLang="zh-CN" sz="1600">
                <a:ea typeface="微软雅黑" pitchFamily="34" charset="-122"/>
                <a:sym typeface="+mn-ea"/>
              </a:rPr>
              <a:t>1-7</a:t>
            </a:r>
            <a:r>
              <a:rPr lang="zh-CN" altLang="en-US" sz="1600">
                <a:ea typeface="微软雅黑" pitchFamily="34" charset="-122"/>
                <a:sym typeface="+mn-ea"/>
              </a:rPr>
              <a:t>、表</a:t>
            </a:r>
            <a:r>
              <a:rPr lang="en-US" altLang="zh-CN" sz="1600">
                <a:ea typeface="微软雅黑" pitchFamily="34" charset="-122"/>
                <a:sym typeface="+mn-ea"/>
              </a:rPr>
              <a:t>1-8</a:t>
            </a:r>
            <a:r>
              <a:rPr lang="zh-CN" altLang="en-US" sz="1600">
                <a:ea typeface="微软雅黑" pitchFamily="34" charset="-122"/>
                <a:sym typeface="+mn-ea"/>
              </a:rPr>
              <a:t>。</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50178"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50179"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50180"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pic>
        <p:nvPicPr>
          <p:cNvPr id="50181" name="图片 1" descr="1"/>
          <p:cNvPicPr>
            <a:picLocks noChangeAspect="1"/>
          </p:cNvPicPr>
          <p:nvPr/>
        </p:nvPicPr>
        <p:blipFill>
          <a:blip r:embed="rId3"/>
          <a:stretch>
            <a:fillRect/>
          </a:stretch>
        </p:blipFill>
        <p:spPr>
          <a:xfrm>
            <a:off x="498475" y="785813"/>
            <a:ext cx="8105775" cy="5751512"/>
          </a:xfrm>
          <a:prstGeom prst="rect">
            <a:avLst/>
          </a:prstGeom>
          <a:noFill/>
          <a:ln>
            <a:noFill/>
            <a:miter lim="800000"/>
          </a:ln>
        </p:spPr>
      </p:pic>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52226"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52227"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52228"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pic>
        <p:nvPicPr>
          <p:cNvPr id="52229" name="图片 1" descr="1"/>
          <p:cNvPicPr>
            <a:picLocks noChangeAspect="1"/>
          </p:cNvPicPr>
          <p:nvPr/>
        </p:nvPicPr>
        <p:blipFill>
          <a:blip r:embed="rId3"/>
          <a:stretch>
            <a:fillRect/>
          </a:stretch>
        </p:blipFill>
        <p:spPr>
          <a:xfrm>
            <a:off x="533400" y="973138"/>
            <a:ext cx="8077200" cy="5341937"/>
          </a:xfrm>
          <a:prstGeom prst="rect">
            <a:avLst/>
          </a:prstGeom>
          <a:noFill/>
          <a:ln>
            <a:noFill/>
            <a:miter lim="800000"/>
          </a:ln>
        </p:spPr>
      </p:pic>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54274" name="矩形 10"/>
          <p:cNvSpPr/>
          <p:nvPr/>
        </p:nvSpPr>
        <p:spPr>
          <a:xfrm>
            <a:off x="0" y="0"/>
            <a:ext cx="9144000" cy="857250"/>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54275" name="矩形 11"/>
          <p:cNvSpPr/>
          <p:nvPr/>
        </p:nvSpPr>
        <p:spPr>
          <a:xfrm>
            <a:off x="0" y="6429375"/>
            <a:ext cx="9144000" cy="428625"/>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effectLst/>
                <a:latin typeface="Arial"/>
                <a:ea typeface="宋体" pitchFamily="2" charset="-122"/>
              </a:defRPr>
            </a:lvl5pPr>
            <a:lvl6pPr>
              <a:defRPr lang="en-US">
                <a:solidFill>
                  <a:srgbClr val="FFFFFF"/>
                </a:solidFill>
                <a:latin typeface="Arial"/>
              </a:defRPr>
            </a:lvl6pPr>
            <a:lvl7pPr>
              <a:defRPr lang="en-US">
                <a:solidFill>
                  <a:srgbClr val="FFFFFF"/>
                </a:solidFill>
                <a:latin typeface="Arial"/>
              </a:defRPr>
            </a:lvl7pPr>
            <a:lvl8pPr>
              <a:defRPr lang="en-US">
                <a:solidFill>
                  <a:srgbClr val="FFFFFF"/>
                </a:solidFill>
                <a:latin typeface="Arial"/>
              </a:defRPr>
            </a:lvl8pPr>
            <a:lvl9pPr>
              <a:defRPr lang="en-US">
                <a:solidFill>
                  <a:srgbClr val="FFFFFF"/>
                </a:solidFill>
                <a:latin typeface="Arial"/>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solidFill>
                  <a:srgbClr val="00B0F0"/>
                </a:solidFill>
              </a:ln>
              <a:solidFill>
                <a:schemeClr val="lt1"/>
              </a:solidFill>
              <a:effectLst/>
              <a:uLnTx/>
              <a:uFillTx/>
              <a:latin typeface="+mn-lt"/>
              <a:ea typeface="+mn-ea"/>
              <a:cs typeface="+mn-cs"/>
            </a:endParaRPr>
          </a:p>
        </p:txBody>
      </p:sp>
      <p:sp>
        <p:nvSpPr>
          <p:cNvPr id="54276" name="Rectangle 23"/>
          <p:cNvSpPr/>
          <p:nvPr/>
        </p:nvSpPr>
        <p:spPr>
          <a:xfrm>
            <a:off x="1474788" y="260350"/>
            <a:ext cx="6194425" cy="460375"/>
          </a:xfrm>
          <a:prstGeom prst="rect">
            <a:avLst/>
          </a:prstGeom>
          <a:noFill/>
          <a:ln>
            <a:noFill/>
            <a:miter lim="800000"/>
          </a:ln>
        </p:spPr>
        <p:txBody>
          <a:bodyPr>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algn="ctr" eaLnBrk="1" hangingPunct="1">
              <a:spcBef>
                <a:spcPct val="0"/>
              </a:spcBef>
              <a:buClrTx/>
              <a:buSzTx/>
              <a:buFont typeface="Arial" pitchFamily="34" charset="0"/>
              <a:buNone/>
            </a:pPr>
            <a:r>
              <a:rPr lang="zh-CN" altLang="en-US" sz="2400" b="1">
                <a:solidFill>
                  <a:srgbClr val="330088"/>
                </a:solidFill>
                <a:latin typeface="FZHTJW--GB1-0"/>
                <a:ea typeface="FZHTJW--GB1-0"/>
                <a:sym typeface="+mn-ea"/>
              </a:rPr>
              <a:t>任务六　危险源的识别一、危险源的概念</a:t>
            </a:r>
          </a:p>
        </p:txBody>
      </p:sp>
      <p:sp>
        <p:nvSpPr>
          <p:cNvPr id="54277" name="Rectangle 26"/>
          <p:cNvSpPr/>
          <p:nvPr/>
        </p:nvSpPr>
        <p:spPr>
          <a:xfrm>
            <a:off x="468313" y="1196975"/>
            <a:ext cx="8064500" cy="1322388"/>
          </a:xfrm>
          <a:prstGeom prst="rect">
            <a:avLst/>
          </a:prstGeom>
          <a:noFill/>
          <a:ln w="9525">
            <a:noFill/>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en-US" altLang="en-US" sz="1800" b="0" i="0" u="none" baseline="0">
                <a:solidFill>
                  <a:schemeClr val="tx1"/>
                </a:solidFill>
                <a:effectLst/>
                <a:latin typeface="Arial" pitchFamily="34" charset="0"/>
                <a:ea typeface="宋体" pitchFamily="2" charset="-122"/>
              </a:defRPr>
            </a:lvl5pPr>
          </a:lstStyle>
          <a:p>
            <a:pPr marL="0" lvl="0" indent="0" algn="just" eaLnBrk="1" hangingPunct="0">
              <a:buFont typeface="Arial"/>
            </a:pPr>
            <a:r>
              <a:rPr lang="zh-CN" altLang="en-US" sz="1600" spc="0">
                <a:ea typeface="微软雅黑" pitchFamily="34" charset="-122"/>
                <a:sym typeface="+mn-ea"/>
              </a:rPr>
              <a:t>　　</a:t>
            </a:r>
            <a:r>
              <a:rPr lang="zh-CN" altLang="en-US" sz="1600" b="1" spc="0">
                <a:ea typeface="微软雅黑" pitchFamily="34" charset="-122"/>
                <a:sym typeface="+mn-ea"/>
              </a:rPr>
              <a:t>复习思考题</a:t>
            </a:r>
            <a:endParaRPr lang="zh-CN" altLang="en-US" sz="1600">
              <a:ea typeface="微软雅黑" pitchFamily="34" charset="-122"/>
              <a:sym typeface="+mn-ea"/>
            </a:endParaRP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1.</a:t>
            </a:r>
            <a:r>
              <a:rPr lang="zh-CN" altLang="en-US" sz="1600">
                <a:ea typeface="微软雅黑" pitchFamily="34" charset="-122"/>
                <a:sym typeface="+mn-ea"/>
              </a:rPr>
              <a:t>简述安全生产方针及其含义。</a:t>
            </a: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2.</a:t>
            </a:r>
            <a:r>
              <a:rPr lang="zh-CN" altLang="en-US" sz="1600">
                <a:ea typeface="微软雅黑" pitchFamily="34" charset="-122"/>
                <a:sym typeface="+mn-ea"/>
              </a:rPr>
              <a:t>人的不安全因素包括哪些</a:t>
            </a:r>
            <a:r>
              <a:rPr lang="en-US" altLang="zh-CN" sz="1600">
                <a:ea typeface="微软雅黑" pitchFamily="34" charset="-122"/>
                <a:sym typeface="+mn-ea"/>
              </a:rPr>
              <a:t>?</a:t>
            </a: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3.</a:t>
            </a:r>
            <a:r>
              <a:rPr lang="zh-CN" altLang="en-US" sz="1600">
                <a:ea typeface="微软雅黑" pitchFamily="34" charset="-122"/>
                <a:sym typeface="+mn-ea"/>
              </a:rPr>
              <a:t>简述安全管理的原则。</a:t>
            </a:r>
          </a:p>
          <a:p>
            <a:pPr marL="0" lvl="0" indent="0" algn="just" eaLnBrk="1" hangingPunct="0">
              <a:buFont typeface="Arial"/>
            </a:pPr>
            <a:r>
              <a:rPr lang="zh-CN" altLang="en-US" sz="1600" spc="0">
                <a:ea typeface="微软雅黑" pitchFamily="34" charset="-122"/>
                <a:sym typeface="+mn-ea"/>
              </a:rPr>
              <a:t>　　</a:t>
            </a:r>
            <a:r>
              <a:rPr lang="en-US" altLang="zh-CN" sz="1600">
                <a:ea typeface="微软雅黑" pitchFamily="34" charset="-122"/>
                <a:sym typeface="+mn-ea"/>
              </a:rPr>
              <a:t>4.</a:t>
            </a:r>
            <a:r>
              <a:rPr lang="zh-CN" altLang="en-US" sz="1600">
                <a:ea typeface="微软雅黑" pitchFamily="34" charset="-122"/>
                <a:sym typeface="+mn-ea"/>
              </a:rPr>
              <a:t>简述危险源识别的注意事项。</a:t>
            </a: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074" name="Rectangle 2"/>
          <p:cNvSpPr>
            <a:spLocks noGrp="1" noRot="1"/>
          </p:cNvSpPr>
          <p:nvPr>
            <p:ph type="title"/>
          </p:nvPr>
        </p:nvSpPr>
        <p:spPr>
          <a:xfrm>
            <a:off x="301625" y="609600"/>
            <a:ext cx="8540750" cy="658813"/>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lvl="0" eaLnBrk="1" hangingPunct="1"/>
            <a:r>
              <a:rPr lang="zh-CN" altLang="en-US" sz="3200" b="1">
                <a:solidFill>
                  <a:srgbClr val="700926"/>
                </a:solidFill>
                <a:latin typeface="黑体" pitchFamily="2" charset="-122"/>
                <a:ea typeface="黑体" panose="02010609060101010101" pitchFamily="2" charset="-122"/>
              </a:rPr>
              <a:t>安全生产的管理体制</a:t>
            </a:r>
          </a:p>
        </p:txBody>
      </p:sp>
      <p:sp>
        <p:nvSpPr>
          <p:cNvPr id="3075" name="Rectangle 3"/>
          <p:cNvSpPr>
            <a:spLocks noGrp="1" noRot="1"/>
          </p:cNvSpPr>
          <p:nvPr>
            <p:ph type="body" idx="4294967295"/>
          </p:nvPr>
        </p:nvSpPr>
        <p:spPr>
          <a:xfrm>
            <a:off x="1187450" y="1700213"/>
            <a:ext cx="7416800" cy="4897437"/>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1">
              <a:lnSpc>
                <a:spcPts val="3000"/>
              </a:lnSpc>
              <a:spcBef>
                <a:spcPts val="2400"/>
              </a:spcBef>
              <a:buNone/>
            </a:pPr>
            <a:r>
              <a:rPr lang="en-US" altLang="zh-CN" sz="2400" b="1">
                <a:solidFill>
                  <a:srgbClr val="700926"/>
                </a:solidFill>
              </a:rPr>
              <a:t>1</a:t>
            </a:r>
            <a:r>
              <a:rPr lang="zh-CN" altLang="en-US" sz="2400" b="1">
                <a:solidFill>
                  <a:srgbClr val="700926"/>
                </a:solidFill>
              </a:rPr>
              <a:t>、企业负责：</a:t>
            </a:r>
            <a:r>
              <a:rPr lang="zh-CN" altLang="en-US" sz="1800" b="1">
                <a:solidFill>
                  <a:srgbClr val="000000"/>
                </a:solidFill>
              </a:rPr>
              <a:t>企业对安全生产负主体责任，落实及管理职责</a:t>
            </a:r>
            <a:endParaRPr lang="en-US" altLang="zh-CN" sz="1800" b="1">
              <a:solidFill>
                <a:srgbClr val="000000"/>
              </a:solidFill>
            </a:endParaRPr>
          </a:p>
          <a:p>
            <a:pPr marL="0" lvl="0" indent="0" eaLnBrk="1" hangingPunct="1">
              <a:lnSpc>
                <a:spcPts val="3000"/>
              </a:lnSpc>
              <a:spcBef>
                <a:spcPts val="2400"/>
              </a:spcBef>
              <a:buNone/>
            </a:pPr>
            <a:r>
              <a:rPr lang="en-US" altLang="zh-CN" sz="2400" b="1">
                <a:solidFill>
                  <a:srgbClr val="700926"/>
                </a:solidFill>
              </a:rPr>
              <a:t>2</a:t>
            </a:r>
            <a:r>
              <a:rPr lang="zh-CN" altLang="en-US" sz="2400" b="1">
                <a:solidFill>
                  <a:srgbClr val="700926"/>
                </a:solidFill>
              </a:rPr>
              <a:t>、行业管理</a:t>
            </a:r>
            <a:r>
              <a:rPr lang="zh-CN" altLang="en-US" sz="2400" b="1">
                <a:solidFill>
                  <a:srgbClr val="000000"/>
                </a:solidFill>
              </a:rPr>
              <a:t>：</a:t>
            </a:r>
            <a:r>
              <a:rPr lang="zh-CN" altLang="en-US" sz="1800" b="1">
                <a:solidFill>
                  <a:srgbClr val="000000"/>
                </a:solidFill>
              </a:rPr>
              <a:t>政府建设行业管理部门管理、指导职责</a:t>
            </a:r>
            <a:endParaRPr lang="en-US" altLang="zh-CN" sz="1800" b="1">
              <a:solidFill>
                <a:srgbClr val="000000"/>
              </a:solidFill>
            </a:endParaRPr>
          </a:p>
          <a:p>
            <a:pPr marL="0" lvl="0" indent="0" eaLnBrk="1" hangingPunct="1">
              <a:lnSpc>
                <a:spcPts val="3000"/>
              </a:lnSpc>
              <a:spcBef>
                <a:spcPts val="2400"/>
              </a:spcBef>
              <a:buNone/>
            </a:pPr>
            <a:r>
              <a:rPr lang="en-US" altLang="zh-CN" sz="2400" b="1">
                <a:solidFill>
                  <a:srgbClr val="700926"/>
                </a:solidFill>
              </a:rPr>
              <a:t>3</a:t>
            </a:r>
            <a:r>
              <a:rPr lang="zh-CN" altLang="en-US" sz="2400" b="1">
                <a:solidFill>
                  <a:srgbClr val="700926"/>
                </a:solidFill>
              </a:rPr>
              <a:t>、国家监察：</a:t>
            </a:r>
            <a:r>
              <a:rPr lang="zh-CN" altLang="en-US" sz="1800" b="1">
                <a:solidFill>
                  <a:srgbClr val="000000"/>
                </a:solidFill>
              </a:rPr>
              <a:t>政府安全生产管理部门监督职责</a:t>
            </a:r>
            <a:endParaRPr lang="en-US" altLang="zh-CN" sz="1800" b="1">
              <a:solidFill>
                <a:srgbClr val="000000"/>
              </a:solidFill>
            </a:endParaRPr>
          </a:p>
          <a:p>
            <a:pPr marL="0" lvl="0" indent="0" eaLnBrk="1" hangingPunct="1">
              <a:lnSpc>
                <a:spcPts val="3000"/>
              </a:lnSpc>
              <a:spcBef>
                <a:spcPts val="2400"/>
              </a:spcBef>
              <a:buNone/>
            </a:pPr>
            <a:r>
              <a:rPr lang="en-US" altLang="zh-CN" sz="2400" b="1">
                <a:solidFill>
                  <a:srgbClr val="700926"/>
                </a:solidFill>
              </a:rPr>
              <a:t>4</a:t>
            </a:r>
            <a:r>
              <a:rPr lang="zh-CN" altLang="en-US" sz="2400" b="1">
                <a:solidFill>
                  <a:srgbClr val="700926"/>
                </a:solidFill>
              </a:rPr>
              <a:t>、群众监督：</a:t>
            </a:r>
            <a:r>
              <a:rPr lang="zh-CN" altLang="en-US" sz="1800" b="1">
                <a:solidFill>
                  <a:srgbClr val="000000"/>
                </a:solidFill>
              </a:rPr>
              <a:t>工会、组织、职工监督</a:t>
            </a:r>
            <a:endParaRPr lang="en-US" altLang="zh-CN" sz="1800" b="1">
              <a:solidFill>
                <a:srgbClr val="000000"/>
              </a:solidFill>
            </a:endParaRPr>
          </a:p>
          <a:p>
            <a:pPr marL="0" lvl="0" indent="0" eaLnBrk="1" hangingPunct="1">
              <a:lnSpc>
                <a:spcPts val="3000"/>
              </a:lnSpc>
              <a:spcBef>
                <a:spcPts val="2400"/>
              </a:spcBef>
              <a:buNone/>
            </a:pPr>
            <a:r>
              <a:rPr lang="en-US" altLang="zh-CN" sz="2400" b="1">
                <a:solidFill>
                  <a:srgbClr val="700926"/>
                </a:solidFill>
              </a:rPr>
              <a:t>5</a:t>
            </a:r>
            <a:r>
              <a:rPr lang="zh-CN" altLang="en-US" sz="2400" b="1">
                <a:solidFill>
                  <a:srgbClr val="700926"/>
                </a:solidFill>
              </a:rPr>
              <a:t>、</a:t>
            </a:r>
            <a:r>
              <a:rPr lang="zh-CN" altLang="zh-CN" sz="2400" b="1">
                <a:solidFill>
                  <a:srgbClr val="700926"/>
                </a:solidFill>
              </a:rPr>
              <a:t>劳动者遵章守纪</a:t>
            </a:r>
            <a:r>
              <a:rPr lang="zh-CN" altLang="en-US" sz="2400" b="1">
                <a:solidFill>
                  <a:srgbClr val="700926"/>
                </a:solidFill>
              </a:rPr>
              <a:t>：</a:t>
            </a:r>
            <a:r>
              <a:rPr lang="zh-CN" altLang="en-US" sz="1800" b="1">
                <a:solidFill>
                  <a:srgbClr val="000000"/>
                </a:solidFill>
              </a:rPr>
              <a:t>建筑从业人员严格操作规范。</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4098" name="Rectangle 2"/>
          <p:cNvSpPr>
            <a:spLocks noGrp="1" noRot="1"/>
          </p:cNvSpPr>
          <p:nvPr>
            <p:ph type="title"/>
          </p:nvPr>
        </p:nvSpPr>
        <p:spPr>
          <a:xfrm>
            <a:off x="301625" y="609600"/>
            <a:ext cx="8540750" cy="658813"/>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lvl="0" eaLnBrk="1" hangingPunct="1"/>
            <a:r>
              <a:rPr lang="zh-CN" altLang="en-US" sz="3200" b="1">
                <a:solidFill>
                  <a:srgbClr val="700926"/>
                </a:solidFill>
                <a:latin typeface="黑体" pitchFamily="2" charset="-122"/>
                <a:ea typeface="黑体" panose="02010609060101010101" pitchFamily="2" charset="-122"/>
              </a:rPr>
              <a:t>安全生产管理的体制</a:t>
            </a:r>
          </a:p>
        </p:txBody>
      </p:sp>
      <p:sp>
        <p:nvSpPr>
          <p:cNvPr id="4099" name="Rectangle 3"/>
          <p:cNvSpPr>
            <a:spLocks noGrp="1" noRot="1" noChangeArrowheads="1"/>
          </p:cNvSpPr>
          <p:nvPr>
            <p:ph type="body" idx="4294967295"/>
          </p:nvPr>
        </p:nvSpPr>
        <p:spPr>
          <a:xfrm>
            <a:off x="611188" y="1196975"/>
            <a:ext cx="7993062" cy="4897438"/>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ts val="3000"/>
              </a:lnSpc>
              <a:spcBef>
                <a:spcPts val="2400"/>
              </a:spcBef>
              <a:buNone/>
            </a:pPr>
            <a:r>
              <a:rPr lang="zh-CN" altLang="en-US" sz="2400" b="1" spc="0">
                <a:solidFill>
                  <a:srgbClr val="700926"/>
                </a:solidFill>
              </a:rPr>
              <a:t>一、企业负责</a:t>
            </a:r>
            <a:endParaRPr lang="en-US" altLang="zh-CN" sz="2400" b="1">
              <a:solidFill>
                <a:srgbClr val="700926"/>
              </a:solidFill>
            </a:endParaRPr>
          </a:p>
          <a:p>
            <a:pPr marL="0" lvl="0" indent="0" eaLnBrk="1" hangingPunct="0">
              <a:lnSpc>
                <a:spcPts val="2600"/>
              </a:lnSpc>
              <a:spcBef>
                <a:spcPts val="600"/>
              </a:spcBef>
              <a:buNone/>
            </a:pPr>
            <a:r>
              <a:rPr lang="zh-CN" altLang="zh-CN" sz="1800" b="1" u="sng" spc="0">
                <a:solidFill>
                  <a:srgbClr val="700926"/>
                </a:solidFill>
                <a:latin typeface="宋体" pitchFamily="2" charset="-122"/>
              </a:rPr>
              <a:t>“企业负责”即企业对安全生产工作负主责。</a:t>
            </a:r>
            <a:r>
              <a:rPr lang="zh-CN" altLang="zh-CN" sz="1800" b="1" spc="0">
                <a:solidFill>
                  <a:srgbClr val="700926"/>
                </a:solidFill>
                <a:latin typeface="宋体" pitchFamily="2" charset="-122"/>
              </a:rPr>
              <a:t>企业法定代表人是安全生产的第一责任人，项目经理则是施工项目主要责任人。“</a:t>
            </a:r>
            <a:r>
              <a:rPr lang="zh-CN" altLang="zh-CN" sz="1800" b="1">
                <a:solidFill>
                  <a:srgbClr val="700926"/>
                </a:solidFill>
                <a:latin typeface="宋体" pitchFamily="2" charset="-122"/>
              </a:rPr>
              <a:t>企业负责</a:t>
            </a:r>
            <a:r>
              <a:rPr lang="en-US" altLang="zh-CN" sz="1800" b="1">
                <a:solidFill>
                  <a:srgbClr val="700926"/>
                </a:solidFill>
                <a:latin typeface="宋体" pitchFamily="2" charset="-122"/>
              </a:rPr>
              <a:t>”</a:t>
            </a:r>
            <a:r>
              <a:rPr lang="zh-CN" altLang="zh-CN" sz="1800" b="1">
                <a:solidFill>
                  <a:srgbClr val="700926"/>
                </a:solidFill>
                <a:latin typeface="宋体" pitchFamily="2" charset="-122"/>
              </a:rPr>
              <a:t>放在第一条，表明企业在安全生产中</a:t>
            </a:r>
            <a:r>
              <a:rPr lang="zh-CN" altLang="en-US" sz="1800" b="1">
                <a:solidFill>
                  <a:srgbClr val="700926"/>
                </a:solidFill>
                <a:latin typeface="宋体" pitchFamily="2" charset="-122"/>
              </a:rPr>
              <a:t>责任</a:t>
            </a:r>
            <a:r>
              <a:rPr lang="zh-CN" altLang="zh-CN" sz="1800" b="1">
                <a:solidFill>
                  <a:srgbClr val="700926"/>
                </a:solidFill>
                <a:latin typeface="宋体" pitchFamily="2" charset="-122"/>
              </a:rPr>
              <a:t>。</a:t>
            </a:r>
          </a:p>
          <a:p>
            <a:pPr marL="0" lvl="0" indent="0" eaLnBrk="1" hangingPunct="0">
              <a:lnSpc>
                <a:spcPts val="2700"/>
              </a:lnSpc>
              <a:buNone/>
            </a:pPr>
            <a:r>
              <a:rPr lang="zh-CN" altLang="zh-CN" sz="1600" b="1" u="sng" spc="0">
                <a:solidFill>
                  <a:srgbClr val="000000"/>
                </a:solidFill>
              </a:rPr>
              <a:t>企业的主要职责：</a:t>
            </a:r>
            <a:endParaRPr lang="en-US" altLang="zh-CN" sz="1600" b="1" u="sng">
              <a:solidFill>
                <a:srgbClr val="000000"/>
              </a:solidFill>
            </a:endParaRPr>
          </a:p>
          <a:p>
            <a:pPr marL="0" lvl="0" indent="0" eaLnBrk="1" hangingPunct="0">
              <a:buNone/>
            </a:pPr>
            <a:r>
              <a:rPr lang="en-US" altLang="zh-CN" sz="1400" spc="0">
                <a:solidFill>
                  <a:srgbClr val="000000"/>
                </a:solidFill>
              </a:rPr>
              <a:t>1.</a:t>
            </a:r>
            <a:r>
              <a:rPr lang="zh-CN" altLang="zh-CN" sz="1400" b="1" u="sng" spc="0">
                <a:solidFill>
                  <a:srgbClr val="000000"/>
                </a:solidFill>
              </a:rPr>
              <a:t>企业应自觉贯彻</a:t>
            </a:r>
            <a:r>
              <a:rPr lang="zh-CN" altLang="zh-CN" sz="1400" spc="0">
                <a:solidFill>
                  <a:srgbClr val="000000"/>
                </a:solidFill>
              </a:rPr>
              <a:t>“安全第一、预防为主、综合治理”</a:t>
            </a:r>
            <a:r>
              <a:rPr lang="en-US" altLang="zh-CN" sz="1400" spc="0">
                <a:solidFill>
                  <a:srgbClr val="000000"/>
                </a:solidFill>
              </a:rPr>
              <a:t>“</a:t>
            </a:r>
            <a:r>
              <a:rPr lang="zh-CN" altLang="zh-CN" sz="1400" spc="0">
                <a:solidFill>
                  <a:srgbClr val="000000"/>
                </a:solidFill>
              </a:rPr>
              <a:t>的方针，贯彻执行国家的安全生产法律、法规和标准、规范。</a:t>
            </a:r>
            <a:br>
              <a:rPr lang="en-US" altLang="zh-CN" sz="1400" spc="0">
                <a:solidFill>
                  <a:srgbClr val="000000"/>
                </a:solidFill>
              </a:rPr>
            </a:br>
            <a:r>
              <a:rPr lang="en-US" altLang="zh-CN" sz="1400" spc="0">
                <a:solidFill>
                  <a:srgbClr val="000000"/>
                </a:solidFill>
              </a:rPr>
              <a:t>2.</a:t>
            </a:r>
            <a:r>
              <a:rPr lang="zh-CN" altLang="zh-CN" sz="1400" spc="0">
                <a:solidFill>
                  <a:srgbClr val="000000"/>
                </a:solidFill>
              </a:rPr>
              <a:t>坚持“管生产必须管安全</a:t>
            </a:r>
            <a:r>
              <a:rPr lang="en-US" altLang="zh-CN" sz="1400" spc="0">
                <a:solidFill>
                  <a:srgbClr val="000000"/>
                </a:solidFill>
              </a:rPr>
              <a:t>”</a:t>
            </a:r>
            <a:r>
              <a:rPr lang="zh-CN" altLang="zh-CN" sz="1400" spc="0">
                <a:solidFill>
                  <a:srgbClr val="000000"/>
                </a:solidFill>
              </a:rPr>
              <a:t>的原则，正确处理好安全与生产，安全与效益，安全与进度，安全与管理，安全与技术的关系。在计划、布置、检查、总结和评比生产工作的同时计划、布置、检查、总结和评比安全工作。</a:t>
            </a:r>
            <a:br>
              <a:rPr lang="en-US" altLang="zh-CN" sz="1400" spc="0">
                <a:solidFill>
                  <a:srgbClr val="000000"/>
                </a:solidFill>
              </a:rPr>
            </a:br>
            <a:r>
              <a:rPr lang="en-US" altLang="zh-CN" sz="1400" spc="0">
                <a:solidFill>
                  <a:srgbClr val="000000"/>
                </a:solidFill>
              </a:rPr>
              <a:t>3.</a:t>
            </a:r>
            <a:r>
              <a:rPr lang="zh-CN" altLang="zh-CN" sz="1400" spc="0">
                <a:solidFill>
                  <a:srgbClr val="000000"/>
                </a:solidFill>
              </a:rPr>
              <a:t>建立健全本企业</a:t>
            </a:r>
            <a:r>
              <a:rPr lang="en-US" altLang="zh-CN" sz="1400" spc="0">
                <a:solidFill>
                  <a:srgbClr val="000000"/>
                </a:solidFill>
              </a:rPr>
              <a:t>安全生产</a:t>
            </a:r>
            <a:r>
              <a:rPr lang="zh-CN" altLang="en-US" sz="1400" spc="0">
                <a:solidFill>
                  <a:srgbClr val="000000"/>
                </a:solidFill>
              </a:rPr>
              <a:t>责任制</a:t>
            </a:r>
            <a:r>
              <a:rPr lang="zh-CN" altLang="zh-CN" sz="1400" spc="0">
                <a:solidFill>
                  <a:srgbClr val="000000"/>
                </a:solidFill>
              </a:rPr>
              <a:t>和各项安全生产规章制度。</a:t>
            </a:r>
            <a:br>
              <a:rPr lang="en-US" altLang="zh-CN" sz="1400" spc="0">
                <a:solidFill>
                  <a:srgbClr val="000000"/>
                </a:solidFill>
              </a:rPr>
            </a:br>
            <a:r>
              <a:rPr lang="en-US" altLang="zh-CN" sz="1400" spc="0">
                <a:solidFill>
                  <a:srgbClr val="000000"/>
                </a:solidFill>
              </a:rPr>
              <a:t>4.</a:t>
            </a:r>
            <a:r>
              <a:rPr lang="zh-CN" altLang="zh-CN" sz="1400" spc="0">
                <a:solidFill>
                  <a:srgbClr val="000000"/>
                </a:solidFill>
              </a:rPr>
              <a:t>设置安全机构，配备合格的安全管理人员，对企业的安全工作进行有效的管理。</a:t>
            </a:r>
            <a:br>
              <a:rPr lang="en-US" altLang="zh-CN" sz="1400" spc="0">
                <a:solidFill>
                  <a:srgbClr val="000000"/>
                </a:solidFill>
              </a:rPr>
            </a:br>
            <a:r>
              <a:rPr lang="en-US" altLang="zh-CN" sz="1400" spc="0">
                <a:solidFill>
                  <a:srgbClr val="000000"/>
                </a:solidFill>
              </a:rPr>
              <a:t>5.</a:t>
            </a:r>
            <a:r>
              <a:rPr lang="zh-CN" altLang="zh-CN" sz="1400" spc="0">
                <a:solidFill>
                  <a:srgbClr val="000000"/>
                </a:solidFill>
              </a:rPr>
              <a:t>改善劳动条件和作业环境，提供符合国家安全生产要求的工作场所、生产设施。</a:t>
            </a:r>
            <a:br>
              <a:rPr lang="en-US" altLang="zh-CN" sz="1400" spc="0">
                <a:solidFill>
                  <a:srgbClr val="000000"/>
                </a:solidFill>
              </a:rPr>
            </a:br>
            <a:r>
              <a:rPr lang="en-US" altLang="zh-CN" sz="1400" spc="0">
                <a:solidFill>
                  <a:srgbClr val="000000"/>
                </a:solidFill>
              </a:rPr>
              <a:t>6.</a:t>
            </a:r>
            <a:r>
              <a:rPr lang="zh-CN" altLang="zh-CN" sz="1400" spc="0">
                <a:solidFill>
                  <a:srgbClr val="000000"/>
                </a:solidFill>
              </a:rPr>
              <a:t>加强对有毒、易燃易爆等危险品和特种设备的管理。</a:t>
            </a:r>
            <a:br>
              <a:rPr lang="en-US" altLang="zh-CN" sz="1400" spc="0">
                <a:solidFill>
                  <a:srgbClr val="000000"/>
                </a:solidFill>
              </a:rPr>
            </a:br>
            <a:r>
              <a:rPr lang="en-US" altLang="zh-CN" sz="1400" spc="0">
                <a:solidFill>
                  <a:srgbClr val="000000"/>
                </a:solidFill>
              </a:rPr>
              <a:t>7.</a:t>
            </a:r>
            <a:r>
              <a:rPr lang="zh-CN" altLang="zh-CN" sz="1400" spc="0">
                <a:solidFill>
                  <a:srgbClr val="000000"/>
                </a:solidFill>
              </a:rPr>
              <a:t>对从事危险物品管理和操作的人员都应进行专业的训练，并持证上岗。</a:t>
            </a:r>
            <a:br>
              <a:rPr lang="en-US" altLang="zh-CN" sz="1400" spc="0">
                <a:solidFill>
                  <a:srgbClr val="000000"/>
                </a:solidFill>
              </a:rPr>
            </a:br>
            <a:r>
              <a:rPr lang="en-US" altLang="zh-CN" sz="1400" spc="0">
                <a:solidFill>
                  <a:srgbClr val="000000"/>
                </a:solidFill>
              </a:rPr>
              <a:t>8.</a:t>
            </a:r>
            <a:r>
              <a:rPr lang="zh-CN" altLang="zh-CN" sz="1400" spc="0">
                <a:solidFill>
                  <a:srgbClr val="000000"/>
                </a:solidFill>
              </a:rPr>
              <a:t>编制安全生产计划和专项安全</a:t>
            </a:r>
            <a:r>
              <a:rPr lang="en-US" altLang="zh-CN" sz="1400" spc="0">
                <a:solidFill>
                  <a:srgbClr val="000000"/>
                </a:solidFill>
              </a:rPr>
              <a:t>施工</a:t>
            </a:r>
            <a:r>
              <a:rPr lang="zh-CN" altLang="en-US" sz="1400" spc="0">
                <a:solidFill>
                  <a:srgbClr val="000000"/>
                </a:solidFill>
              </a:rPr>
              <a:t>组织设计</a:t>
            </a:r>
            <a:r>
              <a:rPr lang="zh-CN" altLang="zh-CN" sz="1400" spc="0">
                <a:solidFill>
                  <a:srgbClr val="000000"/>
                </a:solidFill>
              </a:rPr>
              <a:t>。</a:t>
            </a:r>
            <a:br>
              <a:rPr lang="en-US" altLang="zh-CN" sz="1400" spc="0">
                <a:solidFill>
                  <a:srgbClr val="000000"/>
                </a:solidFill>
              </a:rPr>
            </a:br>
            <a:r>
              <a:rPr lang="en-US" altLang="zh-CN" sz="1400" spc="0">
                <a:solidFill>
                  <a:srgbClr val="000000"/>
                </a:solidFill>
              </a:rPr>
              <a:t>9.</a:t>
            </a:r>
            <a:r>
              <a:rPr lang="zh-CN" altLang="zh-CN" sz="1400" spc="0">
                <a:solidFill>
                  <a:srgbClr val="000000"/>
                </a:solidFill>
              </a:rPr>
              <a:t>定期进行安全检查，杜绝违章指挥、违章作业和违反劳动纪律现象</a:t>
            </a:r>
            <a:r>
              <a:rPr lang="en-US" altLang="zh-CN" sz="1400" spc="0">
                <a:solidFill>
                  <a:srgbClr val="000000"/>
                </a:solidFill>
              </a:rPr>
              <a:t>,</a:t>
            </a:r>
            <a:r>
              <a:rPr lang="zh-CN" altLang="zh-CN" sz="1400" spc="0">
                <a:solidFill>
                  <a:srgbClr val="000000"/>
                </a:solidFill>
              </a:rPr>
              <a:t>及时消除不安全因素。</a:t>
            </a:r>
            <a:endParaRPr lang="en-US" altLang="zh-CN" sz="1400">
              <a:solidFill>
                <a:srgbClr val="000000"/>
              </a:solidFill>
            </a:endParaRPr>
          </a:p>
          <a:p>
            <a:pPr marL="0" lvl="0" indent="0" eaLnBrk="1" hangingPunct="0">
              <a:buNone/>
            </a:pPr>
            <a:r>
              <a:rPr lang="en-US" altLang="zh-CN" sz="1400" spc="0">
                <a:solidFill>
                  <a:srgbClr val="000000"/>
                </a:solidFill>
              </a:rPr>
              <a:t>10.</a:t>
            </a:r>
            <a:r>
              <a:rPr lang="zh-CN" altLang="zh-CN" sz="1400" spc="0">
                <a:solidFill>
                  <a:srgbClr val="000000"/>
                </a:solidFill>
              </a:rPr>
              <a:t>加强对员工的安全教育和培训，提高全体员工的业务素质和安全素质。</a:t>
            </a:r>
            <a:endParaRPr lang="zh-CN" altLang="zh-CN" sz="1400">
              <a:solidFill>
                <a:srgbClr val="000000"/>
              </a:solidFill>
            </a:endParaRPr>
          </a:p>
          <a:p>
            <a:pPr marL="0" lvl="0" indent="0" eaLnBrk="1" hangingPunct="0">
              <a:spcBef>
                <a:spcPts val="2400"/>
              </a:spcBef>
              <a:buNone/>
            </a:pPr>
            <a:endParaRPr lang="zh-CN" altLang="en-US" sz="1400">
              <a:solidFill>
                <a:srgbClr val="000000"/>
              </a:solidFill>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5122" name="Rectangle 2"/>
          <p:cNvSpPr>
            <a:spLocks noGrp="1" noRot="1"/>
          </p:cNvSpPr>
          <p:nvPr>
            <p:ph type="title"/>
          </p:nvPr>
        </p:nvSpPr>
        <p:spPr>
          <a:xfrm>
            <a:off x="301625" y="609600"/>
            <a:ext cx="8540750" cy="658813"/>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lvl="0" eaLnBrk="1" hangingPunct="1"/>
            <a:r>
              <a:rPr lang="zh-CN" altLang="en-US" sz="3200" b="1">
                <a:solidFill>
                  <a:srgbClr val="700926"/>
                </a:solidFill>
                <a:latin typeface="黑体" pitchFamily="2" charset="-122"/>
                <a:ea typeface="黑体" panose="02010609060101010101" pitchFamily="2" charset="-122"/>
              </a:rPr>
              <a:t>安全生产管理的体制</a:t>
            </a:r>
          </a:p>
        </p:txBody>
      </p:sp>
      <p:sp>
        <p:nvSpPr>
          <p:cNvPr id="5123" name="Rectangle 3"/>
          <p:cNvSpPr>
            <a:spLocks noGrp="1" noRot="1" noChangeArrowheads="1"/>
          </p:cNvSpPr>
          <p:nvPr>
            <p:ph type="body" idx="4294967295"/>
          </p:nvPr>
        </p:nvSpPr>
        <p:spPr>
          <a:xfrm>
            <a:off x="684213" y="1341438"/>
            <a:ext cx="7991475" cy="4895850"/>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ts val="2600"/>
              </a:lnSpc>
              <a:buNone/>
            </a:pPr>
            <a:r>
              <a:rPr lang="en-US" altLang="zh-CN" sz="2400" b="1" spc="0">
                <a:solidFill>
                  <a:srgbClr val="700926"/>
                </a:solidFill>
              </a:rPr>
              <a:t>2</a:t>
            </a:r>
            <a:r>
              <a:rPr lang="zh-CN" altLang="en-US" sz="2400" b="1" spc="0">
                <a:solidFill>
                  <a:srgbClr val="700926"/>
                </a:solidFill>
              </a:rPr>
              <a:t>、行业管理</a:t>
            </a:r>
            <a:endParaRPr lang="en-US" altLang="zh-CN" sz="2400" b="1">
              <a:solidFill>
                <a:srgbClr val="700926"/>
              </a:solidFill>
            </a:endParaRPr>
          </a:p>
          <a:p>
            <a:pPr marL="0" lvl="0" indent="0" eaLnBrk="1" hangingPunct="0">
              <a:lnSpc>
                <a:spcPct val="150000"/>
              </a:lnSpc>
              <a:buNone/>
            </a:pPr>
            <a:r>
              <a:rPr lang="zh-CN" altLang="zh-CN" sz="1800" b="1" u="sng" spc="0">
                <a:solidFill>
                  <a:srgbClr val="700926"/>
                </a:solidFill>
              </a:rPr>
              <a:t>行业主管部门</a:t>
            </a:r>
            <a:r>
              <a:rPr lang="zh-CN" altLang="en-US" sz="1800" b="1" u="sng" spc="0">
                <a:solidFill>
                  <a:srgbClr val="700926"/>
                </a:solidFill>
              </a:rPr>
              <a:t>（住建部、厅、局等）</a:t>
            </a:r>
            <a:r>
              <a:rPr lang="zh-CN" altLang="zh-CN" sz="1800" b="1" u="sng" spc="0">
                <a:solidFill>
                  <a:srgbClr val="700926"/>
                </a:solidFill>
              </a:rPr>
              <a:t>，依照国家的法律法规，监督管理本行业或本领域内的安全生产工作，并承担相应的行政监管责任。</a:t>
            </a:r>
            <a:endParaRPr lang="en-US" altLang="zh-CN" sz="1800" b="1" u="sng">
              <a:solidFill>
                <a:srgbClr val="700926"/>
              </a:solidFill>
            </a:endParaRPr>
          </a:p>
          <a:p>
            <a:pPr marL="0" lvl="0" indent="0" eaLnBrk="1" hangingPunct="0">
              <a:lnSpc>
                <a:spcPts val="2700"/>
              </a:lnSpc>
              <a:spcBef>
                <a:spcPct val="0"/>
              </a:spcBef>
              <a:buNone/>
            </a:pPr>
            <a:r>
              <a:rPr lang="zh-CN" altLang="en-US" sz="1600" b="1" spc="0">
                <a:solidFill>
                  <a:srgbClr val="001D31"/>
                </a:solidFill>
              </a:rPr>
              <a:t>主要职责：</a:t>
            </a:r>
            <a:endParaRPr lang="en-US" altLang="zh-CN" sz="1600" b="1">
              <a:solidFill>
                <a:srgbClr val="001D31"/>
              </a:solidFill>
            </a:endParaRPr>
          </a:p>
          <a:p>
            <a:pPr marL="0" lvl="0" indent="0" eaLnBrk="1" hangingPunct="0">
              <a:lnSpc>
                <a:spcPts val="2700"/>
              </a:lnSpc>
              <a:spcBef>
                <a:spcPct val="0"/>
              </a:spcBef>
              <a:buNone/>
            </a:pPr>
            <a:r>
              <a:rPr lang="en-US" altLang="zh-CN" sz="1600" spc="0">
                <a:solidFill>
                  <a:srgbClr val="001D31"/>
                </a:solidFill>
              </a:rPr>
              <a:t>1.</a:t>
            </a:r>
            <a:r>
              <a:rPr lang="zh-CN" altLang="zh-CN" sz="1600" b="1" u="sng" spc="0">
                <a:solidFill>
                  <a:srgbClr val="001D31"/>
                </a:solidFill>
              </a:rPr>
              <a:t>组织贯彻执行</a:t>
            </a:r>
            <a:r>
              <a:rPr lang="zh-CN" altLang="zh-CN" sz="1600" spc="0">
                <a:solidFill>
                  <a:srgbClr val="001D31"/>
                </a:solidFill>
              </a:rPr>
              <a:t>职业健康安全法律、法规、规章以及国家行业、地方职业健康安全规程和标准。</a:t>
            </a:r>
            <a:endParaRPr lang="en-US" altLang="zh-CN" sz="1600">
              <a:solidFill>
                <a:srgbClr val="001D31"/>
              </a:solidFill>
            </a:endParaRPr>
          </a:p>
          <a:p>
            <a:pPr marL="0" lvl="0" indent="0" eaLnBrk="1" hangingPunct="0">
              <a:lnSpc>
                <a:spcPts val="2700"/>
              </a:lnSpc>
              <a:spcBef>
                <a:spcPct val="0"/>
              </a:spcBef>
              <a:buNone/>
            </a:pPr>
            <a:r>
              <a:rPr lang="en-US" altLang="zh-CN" sz="1600" spc="0">
                <a:solidFill>
                  <a:srgbClr val="001D31"/>
                </a:solidFill>
              </a:rPr>
              <a:t>2.</a:t>
            </a:r>
            <a:r>
              <a:rPr lang="zh-CN" altLang="zh-CN" sz="1600" spc="0">
                <a:solidFill>
                  <a:srgbClr val="001D31"/>
                </a:solidFill>
              </a:rPr>
              <a:t>编制行业职业健康安全的长期规划和发展计划。</a:t>
            </a:r>
            <a:br>
              <a:rPr lang="en-US" altLang="zh-CN" sz="1600" spc="0">
                <a:solidFill>
                  <a:srgbClr val="001D31"/>
                </a:solidFill>
              </a:rPr>
            </a:br>
            <a:r>
              <a:rPr lang="en-US" altLang="zh-CN" sz="1600" spc="0">
                <a:solidFill>
                  <a:srgbClr val="001D31"/>
                </a:solidFill>
              </a:rPr>
              <a:t>3.</a:t>
            </a:r>
            <a:r>
              <a:rPr lang="zh-CN" altLang="zh-CN" sz="1600" spc="0">
                <a:solidFill>
                  <a:srgbClr val="001D31"/>
                </a:solidFill>
              </a:rPr>
              <a:t>指导用人单位制定和落实职业健康安全保护措施计划，督促用人单位落实对重点职业健康安全技术改造项目和重大事故隐患治理项目的资金投入。</a:t>
            </a:r>
            <a:br>
              <a:rPr lang="en-US" altLang="zh-CN" sz="1600" spc="0">
                <a:solidFill>
                  <a:srgbClr val="001D31"/>
                </a:solidFill>
              </a:rPr>
            </a:br>
            <a:r>
              <a:rPr lang="en-US" altLang="zh-CN" sz="1600" spc="0">
                <a:solidFill>
                  <a:srgbClr val="001D31"/>
                </a:solidFill>
              </a:rPr>
              <a:t>4.</a:t>
            </a:r>
            <a:r>
              <a:rPr lang="zh-CN" altLang="zh-CN" sz="1600" spc="0">
                <a:solidFill>
                  <a:srgbClr val="001D31"/>
                </a:solidFill>
              </a:rPr>
              <a:t>组织行业职业健康安全的宣传教育和安全技术培训、考核工作。</a:t>
            </a:r>
            <a:br>
              <a:rPr lang="en-US" altLang="zh-CN" sz="1600" spc="0">
                <a:solidFill>
                  <a:srgbClr val="001D31"/>
                </a:solidFill>
              </a:rPr>
            </a:br>
            <a:r>
              <a:rPr lang="en-US" altLang="zh-CN" sz="1600" spc="0">
                <a:solidFill>
                  <a:srgbClr val="001D31"/>
                </a:solidFill>
              </a:rPr>
              <a:t>5.</a:t>
            </a:r>
            <a:r>
              <a:rPr lang="zh-CN" altLang="zh-CN" sz="1600" spc="0">
                <a:solidFill>
                  <a:srgbClr val="001D31"/>
                </a:solidFill>
              </a:rPr>
              <a:t>组织行业职业健康安全管理体系工作的检查和考核，总结、推广职业健康安全工作先进经验和管理方法。</a:t>
            </a:r>
            <a:endParaRPr lang="zh-CN" altLang="zh-CN" sz="1600">
              <a:solidFill>
                <a:srgbClr val="001D31"/>
              </a:solidFill>
            </a:endParaRPr>
          </a:p>
          <a:p>
            <a:pPr marL="0" lvl="0" indent="0" eaLnBrk="1" hangingPunct="0">
              <a:lnSpc>
                <a:spcPts val="3200"/>
              </a:lnSpc>
              <a:spcBef>
                <a:spcPct val="0"/>
              </a:spcBef>
              <a:buNone/>
            </a:pPr>
            <a:endParaRPr lang="zh-CN" altLang="zh-CN" sz="2000">
              <a:solidFill>
                <a:srgbClr val="700926"/>
              </a:solidFill>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146" name="Rectangle 2"/>
          <p:cNvSpPr>
            <a:spLocks noGrp="1" noRot="1"/>
          </p:cNvSpPr>
          <p:nvPr>
            <p:ph type="title"/>
          </p:nvPr>
        </p:nvSpPr>
        <p:spPr>
          <a:xfrm>
            <a:off x="301625" y="609600"/>
            <a:ext cx="8540750" cy="658813"/>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lvl="0" eaLnBrk="1" hangingPunct="1"/>
            <a:r>
              <a:rPr lang="zh-CN" altLang="en-US" sz="3200" b="1">
                <a:solidFill>
                  <a:srgbClr val="700926"/>
                </a:solidFill>
                <a:latin typeface="黑体" pitchFamily="2" charset="-122"/>
                <a:ea typeface="黑体" panose="02010609060101010101" pitchFamily="2" charset="-122"/>
              </a:rPr>
              <a:t>安全生产管理的体制</a:t>
            </a:r>
          </a:p>
        </p:txBody>
      </p:sp>
      <p:sp>
        <p:nvSpPr>
          <p:cNvPr id="6147" name="Rectangle 3"/>
          <p:cNvSpPr>
            <a:spLocks noGrp="1" noRot="1" noChangeArrowheads="1"/>
          </p:cNvSpPr>
          <p:nvPr>
            <p:ph type="body" idx="4294967295"/>
          </p:nvPr>
        </p:nvSpPr>
        <p:spPr>
          <a:xfrm>
            <a:off x="468313" y="1341438"/>
            <a:ext cx="7991475" cy="4897437"/>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ts val="2600"/>
              </a:lnSpc>
              <a:buNone/>
            </a:pPr>
            <a:r>
              <a:rPr lang="en-US" altLang="zh-CN" sz="2400" b="1" spc="0">
                <a:solidFill>
                  <a:srgbClr val="700926"/>
                </a:solidFill>
              </a:rPr>
              <a:t>3</a:t>
            </a:r>
            <a:r>
              <a:rPr lang="zh-CN" altLang="en-US" sz="2400" b="1" spc="0">
                <a:solidFill>
                  <a:srgbClr val="700926"/>
                </a:solidFill>
              </a:rPr>
              <a:t>、国家监察：</a:t>
            </a:r>
            <a:endParaRPr lang="en-US" altLang="zh-CN" sz="2400" b="1">
              <a:solidFill>
                <a:srgbClr val="700926"/>
              </a:solidFill>
            </a:endParaRPr>
          </a:p>
          <a:p>
            <a:pPr marL="0" lvl="0" indent="0" eaLnBrk="1" hangingPunct="0">
              <a:lnSpc>
                <a:spcPts val="2600"/>
              </a:lnSpc>
              <a:spcBef>
                <a:spcPct val="0"/>
              </a:spcBef>
              <a:buNone/>
            </a:pPr>
            <a:r>
              <a:rPr lang="zh-CN" altLang="zh-CN" sz="1800" b="1" spc="0">
                <a:solidFill>
                  <a:srgbClr val="700926"/>
                </a:solidFill>
                <a:latin typeface="宋体" pitchFamily="2" charset="-122"/>
              </a:rPr>
              <a:t>国家监察是一种执法监察，主要是监察国家法规、政策的执行情况，预防和纠正违反法规、政策的偏差，它不干预企事业单位内部执行法规、政</a:t>
            </a:r>
            <a:r>
              <a:rPr lang="zh-CN" altLang="zh-CN" sz="1800" b="1" spc="0">
                <a:solidFill>
                  <a:srgbClr val="700926"/>
                </a:solidFill>
              </a:rPr>
              <a:t>策的方法、措施和步骤等具体事务。它不能替代行业管理部门日常管理和安全检查。</a:t>
            </a:r>
            <a:endParaRPr lang="en-US" altLang="zh-CN" sz="1800" b="1">
              <a:solidFill>
                <a:srgbClr val="700926"/>
              </a:solidFill>
            </a:endParaRPr>
          </a:p>
          <a:p>
            <a:pPr marL="0" lvl="0" indent="0" eaLnBrk="1" hangingPunct="0">
              <a:lnSpc>
                <a:spcPts val="2600"/>
              </a:lnSpc>
              <a:spcBef>
                <a:spcPct val="0"/>
              </a:spcBef>
              <a:buNone/>
            </a:pPr>
            <a:r>
              <a:rPr lang="zh-CN" altLang="en-US" sz="1800" b="1" spc="0">
                <a:solidFill>
                  <a:srgbClr val="700926"/>
                </a:solidFill>
              </a:rPr>
              <a:t>（安监局）</a:t>
            </a:r>
            <a:endParaRPr lang="zh-CN" altLang="zh-CN" sz="1800" b="1">
              <a:solidFill>
                <a:srgbClr val="700926"/>
              </a:solidFill>
            </a:endParaRPr>
          </a:p>
          <a:p>
            <a:pPr marL="0" lvl="0" indent="0" eaLnBrk="1" hangingPunct="0">
              <a:lnSpc>
                <a:spcPts val="2700"/>
              </a:lnSpc>
              <a:spcBef>
                <a:spcPts val="600"/>
              </a:spcBef>
              <a:buNone/>
            </a:pPr>
            <a:r>
              <a:rPr lang="zh-CN" altLang="en-US" sz="1800" b="1" spc="0">
                <a:solidFill>
                  <a:srgbClr val="000000"/>
                </a:solidFill>
              </a:rPr>
              <a:t>主要职责：</a:t>
            </a:r>
            <a:endParaRPr lang="en-US" altLang="zh-CN" sz="1800" b="1">
              <a:solidFill>
                <a:srgbClr val="000000"/>
              </a:solidFill>
            </a:endParaRPr>
          </a:p>
          <a:p>
            <a:pPr marL="0" lvl="0" indent="0" eaLnBrk="1" hangingPunct="0">
              <a:lnSpc>
                <a:spcPts val="2700"/>
              </a:lnSpc>
              <a:spcBef>
                <a:spcPct val="0"/>
              </a:spcBef>
              <a:buNone/>
            </a:pPr>
            <a:r>
              <a:rPr lang="en-US" altLang="zh-CN" sz="1800" spc="0">
                <a:solidFill>
                  <a:srgbClr val="000000"/>
                </a:solidFill>
              </a:rPr>
              <a:t>1</a:t>
            </a:r>
            <a:r>
              <a:rPr lang="zh-CN" altLang="en-US" sz="1800" spc="0">
                <a:solidFill>
                  <a:srgbClr val="000000"/>
                </a:solidFill>
              </a:rPr>
              <a:t>、</a:t>
            </a:r>
            <a:r>
              <a:rPr lang="zh-CN" altLang="zh-CN" sz="1800" u="sng" spc="0">
                <a:solidFill>
                  <a:srgbClr val="000000"/>
                </a:solidFill>
              </a:rPr>
              <a:t>监督检查用人单位执行</a:t>
            </a:r>
            <a:r>
              <a:rPr lang="zh-CN" altLang="zh-CN" sz="1800" spc="0">
                <a:solidFill>
                  <a:srgbClr val="000000"/>
                </a:solidFill>
              </a:rPr>
              <a:t>安全法律、法规、规章以及国家、行业、地方职业健康安全规程和标准的情况。</a:t>
            </a:r>
            <a:br>
              <a:rPr lang="en-US" altLang="zh-CN" sz="1800" spc="0">
                <a:solidFill>
                  <a:srgbClr val="000000"/>
                </a:solidFill>
              </a:rPr>
            </a:br>
            <a:r>
              <a:rPr lang="en-US" altLang="zh-CN" sz="1800" spc="0">
                <a:solidFill>
                  <a:srgbClr val="000000"/>
                </a:solidFill>
              </a:rPr>
              <a:t>2</a:t>
            </a:r>
            <a:r>
              <a:rPr lang="zh-CN" altLang="en-US" sz="1800" spc="0">
                <a:solidFill>
                  <a:srgbClr val="000000"/>
                </a:solidFill>
              </a:rPr>
              <a:t>、</a:t>
            </a:r>
            <a:r>
              <a:rPr lang="zh-CN" altLang="zh-CN" sz="1800" spc="0">
                <a:solidFill>
                  <a:srgbClr val="000000"/>
                </a:solidFill>
              </a:rPr>
              <a:t>组织重大事故隐患评估分级和伤亡事故的调查处理，参加职业病的调查，按照规定通报伤亡事故和职业病情况。</a:t>
            </a:r>
            <a:endParaRPr lang="en-US" altLang="zh-CN" sz="1800">
              <a:solidFill>
                <a:srgbClr val="000000"/>
              </a:solidFill>
            </a:endParaRPr>
          </a:p>
          <a:p>
            <a:pPr marL="0" lvl="0" indent="0" eaLnBrk="1" hangingPunct="0">
              <a:lnSpc>
                <a:spcPts val="2700"/>
              </a:lnSpc>
              <a:spcBef>
                <a:spcPct val="0"/>
              </a:spcBef>
              <a:buNone/>
            </a:pPr>
            <a:r>
              <a:rPr lang="zh-CN" altLang="en-US" sz="1600" spc="0">
                <a:solidFill>
                  <a:srgbClr val="000000"/>
                </a:solidFill>
              </a:rPr>
              <a:t>。。。。。。</a:t>
            </a:r>
            <a:br>
              <a:rPr lang="en-US" altLang="zh-CN" sz="1600" spc="0"/>
            </a:br>
            <a:endParaRPr lang="zh-CN" altLang="zh-CN" sz="1600">
              <a:solidFill>
                <a:srgbClr val="001D31"/>
              </a:solidFill>
            </a:endParaRPr>
          </a:p>
          <a:p>
            <a:pPr marL="0" lvl="0" indent="0" eaLnBrk="1" hangingPunct="0">
              <a:lnSpc>
                <a:spcPts val="3200"/>
              </a:lnSpc>
              <a:spcBef>
                <a:spcPct val="0"/>
              </a:spcBef>
              <a:buNone/>
            </a:pPr>
            <a:endParaRPr lang="zh-CN" altLang="zh-CN" sz="2000">
              <a:solidFill>
                <a:srgbClr val="700926"/>
              </a:solidFill>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170" name="Rectangle 2"/>
          <p:cNvSpPr>
            <a:spLocks noGrp="1" noRot="1"/>
          </p:cNvSpPr>
          <p:nvPr>
            <p:ph type="title"/>
          </p:nvPr>
        </p:nvSpPr>
        <p:spPr>
          <a:xfrm>
            <a:off x="301625" y="609600"/>
            <a:ext cx="8540750" cy="658813"/>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lvl="0" eaLnBrk="1" hangingPunct="1"/>
            <a:r>
              <a:rPr lang="zh-CN" altLang="en-US" sz="3200" b="1">
                <a:solidFill>
                  <a:srgbClr val="700926"/>
                </a:solidFill>
                <a:latin typeface="黑体" pitchFamily="2" charset="-122"/>
                <a:ea typeface="黑体" panose="02010609060101010101" pitchFamily="2" charset="-122"/>
              </a:rPr>
              <a:t>安全生产管理的体制</a:t>
            </a:r>
          </a:p>
        </p:txBody>
      </p:sp>
      <p:sp>
        <p:nvSpPr>
          <p:cNvPr id="7171" name="Rectangle 3"/>
          <p:cNvSpPr>
            <a:spLocks noGrp="1" noRot="1" noChangeArrowheads="1"/>
          </p:cNvSpPr>
          <p:nvPr>
            <p:ph type="body" idx="4294967295"/>
          </p:nvPr>
        </p:nvSpPr>
        <p:spPr>
          <a:xfrm>
            <a:off x="684213" y="1341438"/>
            <a:ext cx="7991475" cy="4895850"/>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ts val="2600"/>
              </a:lnSpc>
              <a:buNone/>
            </a:pPr>
            <a:r>
              <a:rPr lang="en-US" altLang="zh-CN" sz="2400" b="1" spc="0">
                <a:solidFill>
                  <a:srgbClr val="700926"/>
                </a:solidFill>
                <a:latin typeface="宋体" pitchFamily="2" charset="-122"/>
              </a:rPr>
              <a:t>4</a:t>
            </a:r>
            <a:r>
              <a:rPr lang="zh-CN" altLang="en-US" sz="2400" b="1" spc="0">
                <a:solidFill>
                  <a:srgbClr val="700926"/>
                </a:solidFill>
                <a:latin typeface="宋体" pitchFamily="2" charset="-122"/>
              </a:rPr>
              <a:t>、</a:t>
            </a:r>
            <a:r>
              <a:rPr lang="zh-CN" altLang="zh-CN" sz="2400" b="1" u="sng" spc="0">
                <a:solidFill>
                  <a:srgbClr val="700926"/>
                </a:solidFill>
                <a:latin typeface="宋体" pitchFamily="2" charset="-122"/>
              </a:rPr>
              <a:t>群众监督</a:t>
            </a:r>
            <a:endParaRPr lang="en-US" altLang="zh-CN" sz="2400" b="1">
              <a:solidFill>
                <a:srgbClr val="700926"/>
              </a:solidFill>
              <a:latin typeface="宋体" pitchFamily="2" charset="-122"/>
            </a:endParaRPr>
          </a:p>
          <a:p>
            <a:pPr marL="0" lvl="0" indent="0" eaLnBrk="1" hangingPunct="0">
              <a:lnSpc>
                <a:spcPct val="150000"/>
              </a:lnSpc>
              <a:buNone/>
            </a:pPr>
            <a:r>
              <a:rPr lang="zh-CN" altLang="zh-CN" sz="1800" b="1" u="sng" spc="0">
                <a:solidFill>
                  <a:srgbClr val="700926"/>
                </a:solidFill>
              </a:rPr>
              <a:t>包括各级工会组织和企事业单位职工等对安全生产工作的监督。</a:t>
            </a:r>
            <a:endParaRPr lang="en-US" altLang="zh-CN" sz="1800" b="1" u="sng">
              <a:solidFill>
                <a:srgbClr val="700926"/>
              </a:solidFill>
            </a:endParaRPr>
          </a:p>
          <a:p>
            <a:pPr marL="0" lvl="0" indent="0" eaLnBrk="1" hangingPunct="0">
              <a:lnSpc>
                <a:spcPts val="2700"/>
              </a:lnSpc>
              <a:spcBef>
                <a:spcPts val="1200"/>
              </a:spcBef>
              <a:buNone/>
            </a:pPr>
            <a:r>
              <a:rPr lang="zh-CN" altLang="en-US" sz="1600" b="1" spc="0">
                <a:solidFill>
                  <a:srgbClr val="001D31"/>
                </a:solidFill>
              </a:rPr>
              <a:t>主要职责：</a:t>
            </a:r>
            <a:endParaRPr lang="en-US" altLang="zh-CN" sz="1600" b="1">
              <a:solidFill>
                <a:srgbClr val="001D31"/>
              </a:solidFill>
            </a:endParaRPr>
          </a:p>
          <a:p>
            <a:pPr marL="0" lvl="0" indent="0" eaLnBrk="1" hangingPunct="0">
              <a:lnSpc>
                <a:spcPts val="2700"/>
              </a:lnSpc>
              <a:spcBef>
                <a:spcPct val="0"/>
              </a:spcBef>
              <a:buNone/>
            </a:pPr>
            <a:r>
              <a:rPr lang="en-US" altLang="zh-CN" sz="1600" spc="0">
                <a:solidFill>
                  <a:srgbClr val="000000"/>
                </a:solidFill>
              </a:rPr>
              <a:t>1</a:t>
            </a:r>
            <a:r>
              <a:rPr lang="zh-CN" altLang="en-US" sz="1600" spc="0">
                <a:solidFill>
                  <a:srgbClr val="000000"/>
                </a:solidFill>
              </a:rPr>
              <a:t>、工会组织</a:t>
            </a:r>
            <a:r>
              <a:rPr lang="zh-CN" altLang="zh-CN" sz="1600" spc="0">
                <a:solidFill>
                  <a:srgbClr val="000000"/>
                </a:solidFill>
              </a:rPr>
              <a:t>对劳动安全法律法规的贯彻、实施情况进行监督，对危害职工生命安全和身体健康的行为，对违反劳动安全法律法规的行为提出批评、检举和控告，维护职工劳动安全卫生方面的合法权利</a:t>
            </a:r>
            <a:endParaRPr lang="en-US" altLang="zh-CN" sz="1600">
              <a:solidFill>
                <a:srgbClr val="000000"/>
              </a:solidFill>
            </a:endParaRPr>
          </a:p>
          <a:p>
            <a:pPr marL="0" lvl="0" indent="0" eaLnBrk="1" hangingPunct="0">
              <a:lnSpc>
                <a:spcPts val="2700"/>
              </a:lnSpc>
              <a:spcBef>
                <a:spcPct val="0"/>
              </a:spcBef>
              <a:buNone/>
            </a:pPr>
            <a:r>
              <a:rPr lang="en-US" altLang="zh-CN" sz="1600" spc="0">
                <a:solidFill>
                  <a:srgbClr val="000000"/>
                </a:solidFill>
              </a:rPr>
              <a:t>2</a:t>
            </a:r>
            <a:r>
              <a:rPr lang="zh-CN" altLang="en-US" sz="1600" spc="0">
                <a:solidFill>
                  <a:srgbClr val="000000"/>
                </a:solidFill>
              </a:rPr>
              <a:t>、</a:t>
            </a:r>
            <a:r>
              <a:rPr lang="zh-CN" altLang="zh-CN" sz="1600" spc="0">
                <a:solidFill>
                  <a:srgbClr val="000000"/>
                </a:solidFill>
              </a:rPr>
              <a:t>广大人民群众和从业人员有对存在的安全生产问题提出批评、检举和控告的权利。群众监督是一种自下而上的监督，是安全生产工作不可缺少的重要环节。</a:t>
            </a:r>
            <a:endParaRPr lang="zh-CN" altLang="zh-CN" sz="1600">
              <a:solidFill>
                <a:srgbClr val="000000"/>
              </a:solidFill>
            </a:endParaRPr>
          </a:p>
          <a:p>
            <a:pPr marL="0" lvl="0" indent="0" eaLnBrk="1" hangingPunct="0">
              <a:lnSpc>
                <a:spcPts val="3200"/>
              </a:lnSpc>
              <a:spcBef>
                <a:spcPct val="0"/>
              </a:spcBef>
              <a:buNone/>
            </a:pPr>
            <a:endParaRPr lang="zh-CN" altLang="zh-CN" sz="2000">
              <a:solidFill>
                <a:srgbClr val="000000"/>
              </a:solidFill>
            </a:endParaRP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8194" name="Rectangle 2"/>
          <p:cNvSpPr>
            <a:spLocks noGrp="1" noRot="1"/>
          </p:cNvSpPr>
          <p:nvPr>
            <p:ph type="title"/>
          </p:nvPr>
        </p:nvSpPr>
        <p:spPr>
          <a:xfrm>
            <a:off x="301625" y="609600"/>
            <a:ext cx="8540750" cy="658813"/>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lvl="0" eaLnBrk="1" hangingPunct="1"/>
            <a:r>
              <a:rPr lang="zh-CN" altLang="en-US" sz="3200" b="1">
                <a:solidFill>
                  <a:srgbClr val="700926"/>
                </a:solidFill>
                <a:latin typeface="黑体" pitchFamily="2" charset="-122"/>
                <a:ea typeface="黑体" panose="02010609060101010101" pitchFamily="2" charset="-122"/>
              </a:rPr>
              <a:t>安全生产管理的体制</a:t>
            </a:r>
          </a:p>
        </p:txBody>
      </p:sp>
      <p:sp>
        <p:nvSpPr>
          <p:cNvPr id="8195" name="Rectangle 3"/>
          <p:cNvSpPr>
            <a:spLocks noGrp="1" noRot="1" noChangeArrowheads="1"/>
          </p:cNvSpPr>
          <p:nvPr>
            <p:ph type="body" idx="4294967295"/>
          </p:nvPr>
        </p:nvSpPr>
        <p:spPr>
          <a:xfrm>
            <a:off x="684213" y="1341438"/>
            <a:ext cx="7991475" cy="3024187"/>
          </a:xfrm>
          <a:prstGeom prst="rect">
            <a:avLst/>
          </a:prstGeo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ts val="2600"/>
              </a:lnSpc>
              <a:buNone/>
            </a:pPr>
            <a:r>
              <a:rPr lang="en-US" altLang="zh-CN" sz="2400" b="1" spc="0">
                <a:solidFill>
                  <a:srgbClr val="700926"/>
                </a:solidFill>
                <a:latin typeface="宋体" pitchFamily="2" charset="-122"/>
              </a:rPr>
              <a:t>5</a:t>
            </a:r>
            <a:r>
              <a:rPr lang="zh-CN" altLang="en-US" sz="2400" b="1" spc="0">
                <a:solidFill>
                  <a:srgbClr val="700926"/>
                </a:solidFill>
                <a:latin typeface="宋体" pitchFamily="2" charset="-122"/>
              </a:rPr>
              <a:t>、</a:t>
            </a:r>
            <a:r>
              <a:rPr lang="zh-CN" altLang="zh-CN" sz="2400" b="1" spc="0">
                <a:solidFill>
                  <a:srgbClr val="700926"/>
                </a:solidFill>
                <a:latin typeface="宋体" pitchFamily="2" charset="-122"/>
              </a:rPr>
              <a:t>劳动者遵章守纪</a:t>
            </a:r>
            <a:endParaRPr lang="zh-CN" altLang="zh-CN" sz="2400" b="1">
              <a:solidFill>
                <a:srgbClr val="700926"/>
              </a:solidFill>
              <a:latin typeface="宋体" pitchFamily="2" charset="-122"/>
            </a:endParaRPr>
          </a:p>
          <a:p>
            <a:pPr marL="0" lvl="0" indent="0" hangingPunct="0">
              <a:lnSpc>
                <a:spcPts val="2600"/>
              </a:lnSpc>
              <a:spcBef>
                <a:spcPts val="1200"/>
              </a:spcBef>
              <a:buNone/>
            </a:pPr>
            <a:r>
              <a:rPr lang="en-US" altLang="zh-CN" sz="1800" b="1" spc="0">
                <a:solidFill>
                  <a:srgbClr val="700926"/>
                </a:solidFill>
                <a:latin typeface="宋体" pitchFamily="2" charset="-122"/>
              </a:rPr>
              <a:t> </a:t>
            </a:r>
            <a:r>
              <a:rPr lang="zh-CN" altLang="zh-CN" sz="1800" b="1" spc="0">
                <a:solidFill>
                  <a:srgbClr val="000000"/>
                </a:solidFill>
                <a:latin typeface="宋体" pitchFamily="2" charset="-122"/>
              </a:rPr>
              <a:t>安全生产目标的实现，根本取决于全体员工素质的提高，取决于劳动者能否自觉履行好自己的安全法律责任。</a:t>
            </a:r>
            <a:endParaRPr lang="en-US" altLang="zh-CN" sz="1800" b="1">
              <a:solidFill>
                <a:srgbClr val="000000"/>
              </a:solidFill>
              <a:latin typeface="宋体" pitchFamily="2" charset="-122"/>
            </a:endParaRPr>
          </a:p>
          <a:p>
            <a:pPr marL="0" lvl="0" indent="0" hangingPunct="0">
              <a:lnSpc>
                <a:spcPts val="2600"/>
              </a:lnSpc>
              <a:buNone/>
            </a:pPr>
            <a:r>
              <a:rPr lang="en-US" altLang="zh-CN" sz="1800" b="1" spc="0">
                <a:solidFill>
                  <a:srgbClr val="000000"/>
                </a:solidFill>
                <a:latin typeface="宋体" pitchFamily="2" charset="-122"/>
              </a:rPr>
              <a:t>《劳动</a:t>
            </a:r>
            <a:r>
              <a:rPr lang="zh-CN" altLang="en-US" sz="1800" b="1" spc="0">
                <a:solidFill>
                  <a:srgbClr val="000000"/>
                </a:solidFill>
                <a:latin typeface="宋体" pitchFamily="2" charset="-122"/>
              </a:rPr>
              <a:t>法</a:t>
            </a:r>
            <a:r>
              <a:rPr lang="en-US" altLang="zh-CN" sz="1800" b="1" spc="0">
                <a:solidFill>
                  <a:srgbClr val="000000"/>
                </a:solidFill>
                <a:latin typeface="宋体" pitchFamily="2" charset="-122"/>
              </a:rPr>
              <a:t>》</a:t>
            </a:r>
            <a:r>
              <a:rPr lang="zh-CN" altLang="zh-CN" sz="1800" b="1" spc="0">
                <a:solidFill>
                  <a:srgbClr val="000000"/>
                </a:solidFill>
                <a:latin typeface="宋体" pitchFamily="2" charset="-122"/>
              </a:rPr>
              <a:t>规定</a:t>
            </a:r>
            <a:r>
              <a:rPr lang="zh-CN" altLang="en-US" sz="1800" b="1" spc="0">
                <a:solidFill>
                  <a:srgbClr val="000000"/>
                </a:solidFill>
                <a:latin typeface="宋体" pitchFamily="2" charset="-122"/>
              </a:rPr>
              <a:t>：</a:t>
            </a:r>
            <a:r>
              <a:rPr lang="zh-CN" altLang="zh-CN" sz="1800" b="1" spc="0">
                <a:solidFill>
                  <a:srgbClr val="000000"/>
                </a:solidFill>
                <a:latin typeface="宋体" pitchFamily="2" charset="-122"/>
              </a:rPr>
              <a:t>“劳动者在劳动过程中，必须严格遵守安全操作规程”。要“珍惜生命，爱护自己，勿忘安全”，</a:t>
            </a:r>
            <a:r>
              <a:rPr lang="zh-CN" altLang="en-US" sz="1800" b="1" spc="0">
                <a:solidFill>
                  <a:srgbClr val="000000"/>
                </a:solidFill>
                <a:latin typeface="宋体" pitchFamily="2" charset="-122"/>
              </a:rPr>
              <a:t>做到三不伤害“</a:t>
            </a:r>
            <a:r>
              <a:rPr lang="zh-CN" altLang="zh-CN" sz="1800" spc="0">
                <a:solidFill>
                  <a:srgbClr val="000000"/>
                </a:solidFill>
                <a:latin typeface="宋体" pitchFamily="2" charset="-122"/>
              </a:rPr>
              <a:t>不伤害</a:t>
            </a:r>
            <a:r>
              <a:rPr lang="zh-CN" altLang="zh-CN" sz="1800">
                <a:solidFill>
                  <a:srgbClr val="000000"/>
                </a:solidFill>
                <a:latin typeface="宋体" pitchFamily="2" charset="-122"/>
              </a:rPr>
              <a:t>自己、不伤害別人、不被别人所伤害</a:t>
            </a:r>
            <a:r>
              <a:rPr lang="zh-CN" altLang="en-US" sz="1800">
                <a:solidFill>
                  <a:srgbClr val="000000"/>
                </a:solidFill>
                <a:latin typeface="宋体" pitchFamily="2" charset="-122"/>
              </a:rPr>
              <a:t>”，</a:t>
            </a:r>
            <a:r>
              <a:rPr lang="zh-CN" altLang="zh-CN" sz="1800" b="1">
                <a:solidFill>
                  <a:srgbClr val="000000"/>
                </a:solidFill>
                <a:latin typeface="宋体" pitchFamily="2" charset="-122"/>
              </a:rPr>
              <a:t>自觉做到遵章守纪、遵纪守法，确保安全。</a:t>
            </a:r>
          </a:p>
          <a:p>
            <a:pPr marL="0" lvl="0" indent="0" eaLnBrk="1" hangingPunct="0">
              <a:lnSpc>
                <a:spcPts val="3200"/>
              </a:lnSpc>
              <a:spcBef>
                <a:spcPct val="0"/>
              </a:spcBef>
              <a:buNone/>
            </a:pPr>
            <a:endParaRPr lang="zh-CN" altLang="zh-CN" sz="2000">
              <a:solidFill>
                <a:srgbClr val="000000"/>
              </a:solidFill>
            </a:endParaRP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9218" name="Rectangle 2"/>
          <p:cNvSpPr>
            <a:spLocks noGrp="1" noRot="1" noChangeArrowheads="1"/>
          </p:cNvSpPr>
          <p:nvPr>
            <p:ph type="title"/>
          </p:nvPr>
        </p:nvSpPr>
        <p:spPr>
          <a:xfrm>
            <a:off x="301625" y="609600"/>
            <a:ext cx="8540750" cy="731838"/>
          </a:xfrm>
          <a:prstGeom prst="rect">
            <a:avLst/>
          </a:prstGeom>
        </p:spPr>
        <p:txBody>
          <a:bodyPr vert="horz" wrap="square" lIns="91440" tIns="45720" rIns="91440" bIns="45720" numCol="1" anchor="ctr" anchorCtr="0"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marL="0" lvl="0" indent="0" eaLnBrk="1" hangingPunct="0"/>
            <a:r>
              <a:rPr lang="en-US" altLang="zh-CN" sz="3200" b="1" spc="0">
                <a:solidFill>
                  <a:srgbClr val="700926"/>
                </a:solidFill>
                <a:latin typeface="宋体" pitchFamily="2" charset="-122"/>
              </a:rPr>
              <a:t>2.5 </a:t>
            </a:r>
            <a:r>
              <a:rPr lang="zh-CN" altLang="zh-CN" sz="3200" b="1" spc="0">
                <a:solidFill>
                  <a:srgbClr val="700926"/>
                </a:solidFill>
                <a:latin typeface="宋体" pitchFamily="2" charset="-122"/>
              </a:rPr>
              <a:t>安全生产管理机构的设置与人员配备</a:t>
            </a:r>
            <a:endParaRPr lang="zh-CN" altLang="en-US" sz="3200" b="1">
              <a:solidFill>
                <a:srgbClr val="700926"/>
              </a:solidFill>
              <a:latin typeface="宋体" pitchFamily="2" charset="-122"/>
            </a:endParaRPr>
          </a:p>
        </p:txBody>
      </p:sp>
      <p:sp>
        <p:nvSpPr>
          <p:cNvPr id="9219" name="Rectangle 4"/>
          <p:cNvSpPr>
            <a:spLocks noChangeArrowheads="1"/>
          </p:cNvSpPr>
          <p:nvPr/>
        </p:nvSpPr>
        <p:spPr bwMode="auto">
          <a:xfrm>
            <a:off x="856953" y="1404888"/>
            <a:ext cx="7451304" cy="3913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0">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hangingPunct="0">
              <a:lnSpc>
                <a:spcPts val="2800"/>
              </a:lnSpc>
              <a:spcBef>
                <a:spcPct val="0"/>
              </a:spcBef>
              <a:buClrTx/>
              <a:buSzTx/>
              <a:buFont typeface="Arial"/>
              <a:buNone/>
            </a:pPr>
            <a:r>
              <a:rPr lang="en-US" altLang="zh-CN" sz="2000" b="1" spc="0">
                <a:solidFill>
                  <a:srgbClr val="700926"/>
                </a:solidFill>
                <a:latin typeface="宋体" pitchFamily="2" charset="-122"/>
              </a:rPr>
              <a:t>1</a:t>
            </a:r>
            <a:r>
              <a:rPr lang="zh-CN" altLang="en-US" sz="2000" b="1" spc="0">
                <a:solidFill>
                  <a:srgbClr val="700926"/>
                </a:solidFill>
                <a:latin typeface="宋体" pitchFamily="2" charset="-122"/>
              </a:rPr>
              <a:t>、法律、法规规定</a:t>
            </a:r>
            <a:endParaRPr lang="en-US" altLang="zh-CN" sz="2000" b="1">
              <a:solidFill>
                <a:srgbClr val="700926"/>
              </a:solidFill>
              <a:latin typeface="宋体" pitchFamily="2" charset="-122"/>
            </a:endParaRPr>
          </a:p>
          <a:p>
            <a:pPr marL="0" lvl="0" indent="0" hangingPunct="0">
              <a:lnSpc>
                <a:spcPts val="2800"/>
              </a:lnSpc>
              <a:spcBef>
                <a:spcPts val="1200"/>
              </a:spcBef>
              <a:buClrTx/>
              <a:buSzTx/>
              <a:buFont typeface="Arial"/>
              <a:buNone/>
            </a:pPr>
            <a:r>
              <a:rPr lang="zh-CN" altLang="zh-CN" sz="2000" b="1" spc="0">
                <a:solidFill>
                  <a:srgbClr val="700926"/>
                </a:solidFill>
                <a:latin typeface="宋体" pitchFamily="2" charset="-122"/>
              </a:rPr>
              <a:t>《安全生产法》规定：</a:t>
            </a:r>
            <a:r>
              <a:rPr lang="zh-CN" altLang="zh-CN" sz="2000" spc="0">
                <a:solidFill>
                  <a:srgbClr val="000000"/>
                </a:solidFill>
                <a:latin typeface="宋体" pitchFamily="2" charset="-122"/>
              </a:rPr>
              <a:t>“矿山、建筑施工单位和危险物品的生产、经营、储存单位，应当设置安全生产管理机构或者配备专职安全生产管理人员。</a:t>
            </a:r>
            <a:r>
              <a:rPr lang="zh-CN" altLang="en-US" sz="2000">
                <a:solidFill>
                  <a:srgbClr val="000000"/>
                </a:solidFill>
                <a:latin typeface="宋体" pitchFamily="2" charset="-122"/>
              </a:rPr>
              <a:t>”</a:t>
            </a:r>
            <a:endParaRPr lang="en-US" altLang="zh-CN" sz="2000">
              <a:solidFill>
                <a:srgbClr val="000000"/>
              </a:solidFill>
              <a:latin typeface="宋体" pitchFamily="2" charset="-122"/>
            </a:endParaRPr>
          </a:p>
          <a:p>
            <a:pPr marL="0" lvl="0" indent="0" hangingPunct="0">
              <a:lnSpc>
                <a:spcPts val="2800"/>
              </a:lnSpc>
              <a:spcBef>
                <a:spcPts val="600"/>
              </a:spcBef>
              <a:buClrTx/>
              <a:buSzTx/>
              <a:buFont typeface="Arial"/>
              <a:buNone/>
            </a:pPr>
            <a:r>
              <a:rPr lang="zh-CN" altLang="zh-CN" sz="2000" b="1" spc="0">
                <a:solidFill>
                  <a:srgbClr val="700926"/>
                </a:solidFill>
                <a:latin typeface="宋体" pitchFamily="2" charset="-122"/>
              </a:rPr>
              <a:t>《建设工程安全生产管理条例》规定：</a:t>
            </a:r>
            <a:r>
              <a:rPr lang="zh-CN" altLang="zh-CN" sz="2000" spc="0">
                <a:solidFill>
                  <a:srgbClr val="000000"/>
                </a:solidFill>
                <a:latin typeface="宋体" pitchFamily="2" charset="-122"/>
              </a:rPr>
              <a:t>“</a:t>
            </a:r>
            <a:r>
              <a:rPr lang="zh-CN" altLang="zh-CN" sz="2000">
                <a:solidFill>
                  <a:srgbClr val="000000"/>
                </a:solidFill>
                <a:latin typeface="宋体" pitchFamily="2" charset="-122"/>
              </a:rPr>
              <a:t>施工单位应当设立安全生产管理机构，配备专职安全生产管理人员。”</a:t>
            </a:r>
            <a:endParaRPr lang="en-US" altLang="zh-CN" sz="2000">
              <a:solidFill>
                <a:srgbClr val="000000"/>
              </a:solidFill>
              <a:latin typeface="宋体" pitchFamily="2" charset="-122"/>
            </a:endParaRPr>
          </a:p>
          <a:p>
            <a:pPr marL="0" lvl="0" indent="304800" hangingPunct="0">
              <a:lnSpc>
                <a:spcPts val="2800"/>
              </a:lnSpc>
              <a:spcBef>
                <a:spcPct val="0"/>
              </a:spcBef>
              <a:buClrTx/>
              <a:buSzTx/>
              <a:buFont typeface="Arial"/>
              <a:buNone/>
            </a:pPr>
            <a:r>
              <a:rPr lang="zh-CN" altLang="en-US" sz="2000" spc="0">
                <a:solidFill>
                  <a:srgbClr val="000000"/>
                </a:solidFill>
                <a:latin typeface="宋体" pitchFamily="2" charset="-122"/>
              </a:rPr>
              <a:t>如：安全处、安全科、安全员</a:t>
            </a:r>
            <a:endParaRPr lang="en-US" altLang="zh-CN" sz="2000">
              <a:solidFill>
                <a:srgbClr val="000000"/>
              </a:solidFill>
              <a:latin typeface="宋体" pitchFamily="2" charset="-122"/>
            </a:endParaRPr>
          </a:p>
          <a:p>
            <a:pPr marL="0" lvl="0" indent="304800" hangingPunct="0">
              <a:lnSpc>
                <a:spcPts val="2800"/>
              </a:lnSpc>
              <a:spcBef>
                <a:spcPct val="0"/>
              </a:spcBef>
              <a:buClrTx/>
              <a:buSzTx/>
              <a:buFont typeface="Arial"/>
              <a:buNone/>
            </a:pPr>
            <a:endParaRPr lang="en-US" altLang="zh-CN" sz="2000">
              <a:solidFill>
                <a:srgbClr val="700926"/>
              </a:solidFill>
              <a:latin typeface="宋体" pitchFamily="2" charset="-122"/>
            </a:endParaRPr>
          </a:p>
          <a:p>
            <a:pPr marL="0" lvl="0" indent="304800" hangingPunct="0">
              <a:lnSpc>
                <a:spcPts val="2800"/>
              </a:lnSpc>
              <a:spcBef>
                <a:spcPct val="0"/>
              </a:spcBef>
              <a:buClrTx/>
              <a:buSzTx/>
              <a:buFont typeface="Arial"/>
              <a:buNone/>
            </a:pPr>
            <a:endParaRPr lang="zh-CN" altLang="zh-CN" sz="2000">
              <a:solidFill>
                <a:srgbClr val="700926"/>
              </a:solidFill>
              <a:latin typeface="宋体" pitchFamily="2" charset="-122"/>
            </a:endParaRPr>
          </a:p>
          <a:p>
            <a:pPr marL="0" lvl="0" indent="304800" hangingPunct="0">
              <a:lnSpc>
                <a:spcPts val="2800"/>
              </a:lnSpc>
              <a:spcBef>
                <a:spcPct val="0"/>
              </a:spcBef>
              <a:buClrTx/>
              <a:buSzTx/>
              <a:buFont typeface="Arial"/>
              <a:buNone/>
            </a:pPr>
            <a:endParaRPr lang="zh-CN" altLang="zh-CN" sz="2000">
              <a:solidFill>
                <a:srgbClr val="700926"/>
              </a:solidFill>
              <a:latin typeface="宋体" pitchFamily="2" charset="-122"/>
            </a:endParaRP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0242" name="Rectangle 2"/>
          <p:cNvSpPr>
            <a:spLocks noGrp="1" noRot="1" noChangeArrowheads="1"/>
          </p:cNvSpPr>
          <p:nvPr>
            <p:ph type="title"/>
          </p:nvPr>
        </p:nvSpPr>
        <p:spPr>
          <a:xfrm>
            <a:off x="250825" y="549275"/>
            <a:ext cx="8540750" cy="730250"/>
          </a:xfrm>
          <a:prstGeom prst="rect">
            <a:avLst/>
          </a:prstGeom>
        </p:spPr>
        <p:txBody>
          <a:bodyPr vert="horz" wrap="square" lIns="91440" tIns="45720" rIns="91440" bIns="45720" numCol="1" anchor="ctr" anchorCtr="0"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marL="0" lvl="0" indent="0" eaLnBrk="1" hangingPunct="0"/>
            <a:r>
              <a:rPr lang="en-US" altLang="zh-CN" sz="2800" b="1" spc="0">
                <a:solidFill>
                  <a:srgbClr val="700926"/>
                </a:solidFill>
                <a:latin typeface="宋体" pitchFamily="2" charset="-122"/>
              </a:rPr>
              <a:t>2.5 </a:t>
            </a:r>
            <a:r>
              <a:rPr lang="zh-CN" altLang="zh-CN" sz="2800" b="1" spc="0">
                <a:solidFill>
                  <a:srgbClr val="700926"/>
                </a:solidFill>
                <a:latin typeface="宋体" pitchFamily="2" charset="-122"/>
              </a:rPr>
              <a:t>安全生产管理机构的设置与人员配备</a:t>
            </a:r>
            <a:endParaRPr lang="zh-CN" altLang="en-US" sz="2800" b="1">
              <a:solidFill>
                <a:srgbClr val="700926"/>
              </a:solidFill>
              <a:latin typeface="宋体" pitchFamily="2" charset="-122"/>
            </a:endParaRPr>
          </a:p>
        </p:txBody>
      </p:sp>
      <p:sp>
        <p:nvSpPr>
          <p:cNvPr id="10243" name="Rectangle 4"/>
          <p:cNvSpPr>
            <a:spLocks noChangeArrowheads="1"/>
          </p:cNvSpPr>
          <p:nvPr/>
        </p:nvSpPr>
        <p:spPr bwMode="auto">
          <a:xfrm>
            <a:off x="1043608" y="1292932"/>
            <a:ext cx="7272808"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0">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hangingPunct="0">
              <a:lnSpc>
                <a:spcPts val="2600"/>
              </a:lnSpc>
              <a:spcBef>
                <a:spcPct val="0"/>
              </a:spcBef>
              <a:buClrTx/>
              <a:buSzTx/>
              <a:buFont typeface="Arial"/>
              <a:buNone/>
            </a:pPr>
            <a:r>
              <a:rPr lang="en-US" altLang="zh-CN" sz="2000" b="1" spc="0">
                <a:solidFill>
                  <a:srgbClr val="700926"/>
                </a:solidFill>
                <a:latin typeface="宋体" pitchFamily="2" charset="-122"/>
              </a:rPr>
              <a:t> 2</a:t>
            </a:r>
            <a:r>
              <a:rPr lang="zh-CN" altLang="en-US" sz="2000" b="1" spc="0">
                <a:solidFill>
                  <a:srgbClr val="700926"/>
                </a:solidFill>
                <a:latin typeface="宋体" pitchFamily="2" charset="-122"/>
              </a:rPr>
              <a:t>、建筑</a:t>
            </a:r>
            <a:r>
              <a:rPr lang="zh-CN" altLang="zh-CN" sz="2000" b="1" spc="0">
                <a:solidFill>
                  <a:srgbClr val="700926"/>
                </a:solidFill>
                <a:latin typeface="宋体" pitchFamily="2" charset="-122"/>
              </a:rPr>
              <a:t>企业安全生产管理机构</a:t>
            </a:r>
            <a:r>
              <a:rPr lang="zh-CN" altLang="en-US" sz="2000" b="1" spc="0">
                <a:solidFill>
                  <a:srgbClr val="700926"/>
                </a:solidFill>
                <a:latin typeface="宋体" pitchFamily="2" charset="-122"/>
              </a:rPr>
              <a:t>（安全处、安全科）</a:t>
            </a:r>
            <a:r>
              <a:rPr lang="zh-CN" altLang="zh-CN" sz="2000" b="1" spc="0">
                <a:solidFill>
                  <a:srgbClr val="700926"/>
                </a:solidFill>
                <a:latin typeface="宋体" pitchFamily="2" charset="-122"/>
              </a:rPr>
              <a:t>人员配备</a:t>
            </a:r>
            <a:endParaRPr lang="zh-CN" altLang="zh-CN" sz="2000" b="1">
              <a:solidFill>
                <a:srgbClr val="700926"/>
              </a:solidFill>
              <a:latin typeface="宋体" pitchFamily="2" charset="-122"/>
            </a:endParaRPr>
          </a:p>
          <a:p>
            <a:pPr marL="0" lvl="0" indent="0" hangingPunct="0">
              <a:lnSpc>
                <a:spcPts val="3200"/>
              </a:lnSpc>
              <a:spcBef>
                <a:spcPct val="0"/>
              </a:spcBef>
              <a:buClrTx/>
              <a:buSzTx/>
              <a:buFont typeface="Arial"/>
              <a:buNone/>
            </a:pPr>
            <a:r>
              <a:rPr lang="zh-CN" altLang="zh-CN" sz="1800" b="1" spc="0">
                <a:solidFill>
                  <a:srgbClr val="700926"/>
                </a:solidFill>
                <a:latin typeface="宋体" pitchFamily="2" charset="-122"/>
              </a:rPr>
              <a:t>（</a:t>
            </a:r>
            <a:r>
              <a:rPr lang="en-US" altLang="zh-CN" sz="1800" b="1" spc="0">
                <a:solidFill>
                  <a:srgbClr val="700926"/>
                </a:solidFill>
                <a:latin typeface="宋体" pitchFamily="2" charset="-122"/>
              </a:rPr>
              <a:t>1</a:t>
            </a:r>
            <a:r>
              <a:rPr lang="zh-CN" altLang="zh-CN" sz="1800" b="1" spc="0">
                <a:solidFill>
                  <a:srgbClr val="700926"/>
                </a:solidFill>
                <a:latin typeface="宋体" pitchFamily="2" charset="-122"/>
              </a:rPr>
              <a:t>）建筑施工总承包资质序列企业</a:t>
            </a:r>
            <a:r>
              <a:rPr lang="zh-CN" altLang="en-US" sz="1800" spc="0">
                <a:solidFill>
                  <a:srgbClr val="700926"/>
                </a:solidFill>
                <a:latin typeface="宋体" pitchFamily="2" charset="-122"/>
              </a:rPr>
              <a:t>：</a:t>
            </a:r>
            <a:r>
              <a:rPr lang="zh-CN" altLang="zh-CN" sz="1800" spc="0">
                <a:solidFill>
                  <a:srgbClr val="000000"/>
                </a:solidFill>
                <a:latin typeface="宋体" pitchFamily="2" charset="-122"/>
              </a:rPr>
              <a:t>特级资质不少于</a:t>
            </a:r>
            <a:r>
              <a:rPr lang="en-US" altLang="zh-CN" sz="1800" spc="0">
                <a:solidFill>
                  <a:srgbClr val="000000"/>
                </a:solidFill>
                <a:latin typeface="宋体" pitchFamily="2" charset="-122"/>
              </a:rPr>
              <a:t>6</a:t>
            </a:r>
            <a:r>
              <a:rPr lang="zh-CN" altLang="zh-CN" sz="1800" spc="0">
                <a:solidFill>
                  <a:srgbClr val="000000"/>
                </a:solidFill>
                <a:latin typeface="宋体" pitchFamily="2" charset="-122"/>
              </a:rPr>
              <a:t>人，一级资质不少于</a:t>
            </a:r>
            <a:r>
              <a:rPr lang="en-US" altLang="zh-CN" sz="1800" spc="0">
                <a:solidFill>
                  <a:srgbClr val="000000"/>
                </a:solidFill>
                <a:latin typeface="宋体" pitchFamily="2" charset="-122"/>
              </a:rPr>
              <a:t>4</a:t>
            </a:r>
            <a:r>
              <a:rPr lang="zh-CN" altLang="zh-CN" sz="1800" spc="0">
                <a:solidFill>
                  <a:srgbClr val="000000"/>
                </a:solidFill>
                <a:latin typeface="宋体" pitchFamily="2" charset="-122"/>
              </a:rPr>
              <a:t>人，二级和二级以下资次企业不少于</a:t>
            </a:r>
            <a:r>
              <a:rPr lang="en-US" altLang="zh-CN" sz="1800" spc="0">
                <a:solidFill>
                  <a:srgbClr val="000000"/>
                </a:solidFill>
                <a:latin typeface="宋体" pitchFamily="2" charset="-122"/>
              </a:rPr>
              <a:t>3</a:t>
            </a:r>
            <a:r>
              <a:rPr lang="zh-CN" altLang="zh-CN" sz="1800" spc="0">
                <a:solidFill>
                  <a:srgbClr val="000000"/>
                </a:solidFill>
                <a:latin typeface="宋体" pitchFamily="2" charset="-122"/>
              </a:rPr>
              <a:t>人。</a:t>
            </a:r>
            <a:endParaRPr lang="zh-CN" altLang="zh-CN" sz="1800">
              <a:solidFill>
                <a:srgbClr val="000000"/>
              </a:solidFill>
              <a:latin typeface="宋体" pitchFamily="2" charset="-122"/>
            </a:endParaRPr>
          </a:p>
          <a:p>
            <a:pPr marL="0" lvl="0" indent="0" hangingPunct="0">
              <a:lnSpc>
                <a:spcPts val="3000"/>
              </a:lnSpc>
              <a:spcBef>
                <a:spcPct val="0"/>
              </a:spcBef>
              <a:buClrTx/>
              <a:buSzTx/>
              <a:buFont typeface="Arial"/>
              <a:buNone/>
            </a:pPr>
            <a:r>
              <a:rPr lang="zh-CN" altLang="zh-CN" sz="1800" b="1" spc="0">
                <a:solidFill>
                  <a:srgbClr val="700926"/>
                </a:solidFill>
                <a:latin typeface="宋体" pitchFamily="2" charset="-122"/>
              </a:rPr>
              <a:t>（</a:t>
            </a:r>
            <a:r>
              <a:rPr lang="en-US" altLang="zh-CN" sz="1800" b="1" spc="0">
                <a:solidFill>
                  <a:srgbClr val="700926"/>
                </a:solidFill>
                <a:latin typeface="宋体" pitchFamily="2" charset="-122"/>
              </a:rPr>
              <a:t>2</a:t>
            </a:r>
            <a:r>
              <a:rPr lang="zh-CN" altLang="zh-CN" sz="1800" b="1" spc="0">
                <a:solidFill>
                  <a:srgbClr val="700926"/>
                </a:solidFill>
                <a:latin typeface="宋体" pitchFamily="2" charset="-122"/>
              </a:rPr>
              <a:t>）建筑施工专业承包资质序列企业</a:t>
            </a:r>
            <a:r>
              <a:rPr lang="zh-CN" altLang="en-US" sz="1800" b="1" spc="0">
                <a:solidFill>
                  <a:srgbClr val="700926"/>
                </a:solidFill>
                <a:latin typeface="宋体" pitchFamily="2" charset="-122"/>
              </a:rPr>
              <a:t>：</a:t>
            </a:r>
            <a:r>
              <a:rPr lang="en-US" altLang="zh-CN" sz="1800" b="1" spc="0">
                <a:solidFill>
                  <a:srgbClr val="700926"/>
                </a:solidFill>
                <a:latin typeface="宋体" pitchFamily="2" charset="-122"/>
              </a:rPr>
              <a:t> </a:t>
            </a:r>
            <a:r>
              <a:rPr lang="zh-CN" altLang="zh-CN" sz="1800" spc="0">
                <a:solidFill>
                  <a:srgbClr val="000000"/>
                </a:solidFill>
                <a:latin typeface="宋体" pitchFamily="2" charset="-122"/>
              </a:rPr>
              <a:t>一级资质不少于</a:t>
            </a:r>
            <a:r>
              <a:rPr lang="en-US" altLang="zh-CN" sz="1800" spc="0">
                <a:solidFill>
                  <a:srgbClr val="000000"/>
                </a:solidFill>
                <a:latin typeface="宋体" pitchFamily="2" charset="-122"/>
              </a:rPr>
              <a:t>3</a:t>
            </a:r>
            <a:r>
              <a:rPr lang="zh-CN" altLang="zh-CN" sz="1800" spc="0">
                <a:solidFill>
                  <a:srgbClr val="000000"/>
                </a:solidFill>
                <a:latin typeface="宋体" pitchFamily="2" charset="-122"/>
              </a:rPr>
              <a:t>人，二级和二级以下资质企业不少于</a:t>
            </a:r>
            <a:r>
              <a:rPr lang="en-US" altLang="zh-CN" sz="1800" spc="0">
                <a:solidFill>
                  <a:srgbClr val="000000"/>
                </a:solidFill>
                <a:latin typeface="宋体" pitchFamily="2" charset="-122"/>
              </a:rPr>
              <a:t>2</a:t>
            </a:r>
            <a:r>
              <a:rPr lang="zh-CN" altLang="zh-CN" sz="1800" spc="0">
                <a:solidFill>
                  <a:srgbClr val="000000"/>
                </a:solidFill>
                <a:latin typeface="宋体" pitchFamily="2" charset="-122"/>
              </a:rPr>
              <a:t>人。</a:t>
            </a:r>
            <a:endParaRPr lang="zh-CN" altLang="zh-CN" sz="1800">
              <a:solidFill>
                <a:srgbClr val="000000"/>
              </a:solidFill>
              <a:latin typeface="宋体" pitchFamily="2" charset="-122"/>
            </a:endParaRPr>
          </a:p>
          <a:p>
            <a:pPr marL="0" lvl="0" indent="0" hangingPunct="0">
              <a:lnSpc>
                <a:spcPts val="3000"/>
              </a:lnSpc>
              <a:spcBef>
                <a:spcPct val="0"/>
              </a:spcBef>
              <a:buClrTx/>
              <a:buSzTx/>
              <a:buFont typeface="Arial"/>
              <a:buNone/>
            </a:pPr>
            <a:r>
              <a:rPr lang="zh-CN" altLang="zh-CN" sz="1800" b="1" spc="0">
                <a:solidFill>
                  <a:srgbClr val="700926"/>
                </a:solidFill>
                <a:latin typeface="宋体" pitchFamily="2" charset="-122"/>
              </a:rPr>
              <a:t>（</a:t>
            </a:r>
            <a:r>
              <a:rPr lang="en-US" altLang="zh-CN" sz="1800" b="1" spc="0">
                <a:solidFill>
                  <a:srgbClr val="700926"/>
                </a:solidFill>
                <a:latin typeface="宋体" pitchFamily="2" charset="-122"/>
              </a:rPr>
              <a:t>3</a:t>
            </a:r>
            <a:r>
              <a:rPr lang="zh-CN" altLang="zh-CN" sz="1800" b="1" spc="0">
                <a:solidFill>
                  <a:srgbClr val="700926"/>
                </a:solidFill>
                <a:latin typeface="宋体" pitchFamily="2" charset="-122"/>
              </a:rPr>
              <a:t>）建筑施工劳务分包资质序列企业</a:t>
            </a:r>
            <a:r>
              <a:rPr lang="zh-CN" altLang="zh-CN" sz="1800" spc="0">
                <a:solidFill>
                  <a:srgbClr val="002699"/>
                </a:solidFill>
                <a:latin typeface="宋体" pitchFamily="2" charset="-122"/>
              </a:rPr>
              <a:t>：</a:t>
            </a:r>
            <a:r>
              <a:rPr lang="zh-CN" altLang="zh-CN" sz="1800" spc="0">
                <a:solidFill>
                  <a:srgbClr val="000000"/>
                </a:solidFill>
                <a:latin typeface="宋体" pitchFamily="2" charset="-122"/>
              </a:rPr>
              <a:t>不少于</a:t>
            </a:r>
            <a:r>
              <a:rPr lang="en-US" altLang="zh-CN" sz="1800" spc="0">
                <a:solidFill>
                  <a:srgbClr val="000000"/>
                </a:solidFill>
                <a:latin typeface="宋体" pitchFamily="2" charset="-122"/>
              </a:rPr>
              <a:t>2</a:t>
            </a:r>
            <a:r>
              <a:rPr lang="zh-CN" altLang="zh-CN" sz="1800" spc="0">
                <a:solidFill>
                  <a:srgbClr val="000000"/>
                </a:solidFill>
                <a:latin typeface="宋体" pitchFamily="2" charset="-122"/>
              </a:rPr>
              <a:t>人。</a:t>
            </a:r>
            <a:endParaRPr lang="zh-CN" altLang="zh-CN" sz="1800">
              <a:solidFill>
                <a:srgbClr val="000000"/>
              </a:solidFill>
              <a:latin typeface="宋体" pitchFamily="2" charset="-122"/>
            </a:endParaRPr>
          </a:p>
          <a:p>
            <a:pPr marL="0" lvl="0" indent="0" hangingPunct="0">
              <a:lnSpc>
                <a:spcPts val="3000"/>
              </a:lnSpc>
              <a:spcBef>
                <a:spcPct val="0"/>
              </a:spcBef>
              <a:buClrTx/>
              <a:buSzTx/>
              <a:buFont typeface="Arial"/>
              <a:buNone/>
            </a:pPr>
            <a:r>
              <a:rPr lang="zh-CN" altLang="zh-CN" sz="1800" b="1" spc="0">
                <a:solidFill>
                  <a:srgbClr val="700926"/>
                </a:solidFill>
                <a:latin typeface="宋体" pitchFamily="2" charset="-122"/>
              </a:rPr>
              <a:t>（</a:t>
            </a:r>
            <a:r>
              <a:rPr lang="en-US" altLang="zh-CN" sz="1800" b="1" spc="0">
                <a:solidFill>
                  <a:srgbClr val="700926"/>
                </a:solidFill>
                <a:latin typeface="宋体" pitchFamily="2" charset="-122"/>
              </a:rPr>
              <a:t>4</a:t>
            </a:r>
            <a:r>
              <a:rPr lang="zh-CN" altLang="zh-CN" sz="1800" b="1" spc="0">
                <a:solidFill>
                  <a:srgbClr val="700926"/>
                </a:solidFill>
                <a:latin typeface="宋体" pitchFamily="2" charset="-122"/>
              </a:rPr>
              <a:t>）建筑施工企业的分公司、区域公司等较大的分支机构</a:t>
            </a:r>
            <a:r>
              <a:rPr lang="zh-CN" altLang="en-US" sz="1800" spc="0">
                <a:solidFill>
                  <a:srgbClr val="002699"/>
                </a:solidFill>
                <a:latin typeface="宋体" pitchFamily="2" charset="-122"/>
              </a:rPr>
              <a:t>：</a:t>
            </a:r>
            <a:r>
              <a:rPr lang="zh-CN" altLang="zh-CN" sz="1800" spc="0">
                <a:solidFill>
                  <a:srgbClr val="000000"/>
                </a:solidFill>
                <a:latin typeface="宋体" pitchFamily="2" charset="-122"/>
              </a:rPr>
              <a:t>应依据实际生产情况配备不少于</a:t>
            </a:r>
            <a:r>
              <a:rPr lang="en-US" altLang="zh-CN" sz="1800" spc="0">
                <a:solidFill>
                  <a:srgbClr val="000000"/>
                </a:solidFill>
                <a:latin typeface="宋体" pitchFamily="2" charset="-122"/>
              </a:rPr>
              <a:t>2</a:t>
            </a:r>
            <a:r>
              <a:rPr lang="zh-CN" altLang="zh-CN" sz="1800" spc="0">
                <a:solidFill>
                  <a:srgbClr val="000000"/>
                </a:solidFill>
                <a:latin typeface="宋体" pitchFamily="2" charset="-122"/>
              </a:rPr>
              <a:t>人的专职安全生产管理人员。</a:t>
            </a:r>
            <a:endParaRPr lang="en-US" altLang="zh-CN" sz="1800">
              <a:solidFill>
                <a:srgbClr val="000000"/>
              </a:solidFill>
              <a:latin typeface="宋体" pitchFamily="2" charset="-122"/>
            </a:endParaRPr>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1266" name="Rectangle 2"/>
          <p:cNvSpPr>
            <a:spLocks noGrp="1" noRot="1" noChangeArrowheads="1"/>
          </p:cNvSpPr>
          <p:nvPr>
            <p:ph type="title"/>
          </p:nvPr>
        </p:nvSpPr>
        <p:spPr>
          <a:xfrm>
            <a:off x="323850" y="549275"/>
            <a:ext cx="8540750" cy="587375"/>
          </a:xfrm>
          <a:prstGeom prst="rect">
            <a:avLst/>
          </a:prstGeom>
        </p:spPr>
        <p:txBody>
          <a:bodyPr vert="horz" wrap="square" lIns="91440" tIns="45720" rIns="91440" bIns="45720" numCol="1" anchor="ctr" anchorCtr="0"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marL="0" lvl="0" indent="0" algn="l" eaLnBrk="1" hangingPunct="0"/>
            <a:r>
              <a:rPr lang="en-US" altLang="zh-CN" sz="3200" b="1" spc="0">
                <a:solidFill>
                  <a:srgbClr val="700926"/>
                </a:solidFill>
                <a:latin typeface="宋体" pitchFamily="2" charset="-122"/>
              </a:rPr>
              <a:t>   </a:t>
            </a:r>
            <a:r>
              <a:rPr lang="en-US" altLang="zh-CN" sz="2800" b="1" spc="0">
                <a:solidFill>
                  <a:srgbClr val="700926"/>
                </a:solidFill>
                <a:latin typeface="宋体" pitchFamily="2" charset="-122"/>
              </a:rPr>
              <a:t>2.5 </a:t>
            </a:r>
            <a:r>
              <a:rPr lang="zh-CN" altLang="zh-CN" sz="2800" b="1" spc="0">
                <a:solidFill>
                  <a:srgbClr val="700926"/>
                </a:solidFill>
                <a:latin typeface="宋体" pitchFamily="2" charset="-122"/>
              </a:rPr>
              <a:t>安全生产管理机构的设置与人员配备</a:t>
            </a:r>
            <a:endParaRPr lang="zh-CN" altLang="en-US" sz="2800" b="1">
              <a:solidFill>
                <a:srgbClr val="700926"/>
              </a:solidFill>
              <a:latin typeface="黑体" pitchFamily="2" charset="-122"/>
              <a:ea typeface="黑体" panose="02010609060101010101" pitchFamily="2" charset="-122"/>
            </a:endParaRPr>
          </a:p>
        </p:txBody>
      </p:sp>
      <p:sp>
        <p:nvSpPr>
          <p:cNvPr id="11267" name="Rectangle 4"/>
          <p:cNvSpPr>
            <a:spLocks noChangeArrowheads="1"/>
          </p:cNvSpPr>
          <p:nvPr/>
        </p:nvSpPr>
        <p:spPr bwMode="auto">
          <a:xfrm>
            <a:off x="611560" y="1268760"/>
            <a:ext cx="7704137" cy="4170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0">
            <a:spAutoFit/>
          </a:bodyPr>
          <a:lstStyle>
            <a:defPPr>
              <a:defRPr lang="en-US"/>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
              <a:defRPr kumimoji="0" lang="en-US"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en-US"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75000"/>
              <a:buFont typeface="Wingdings" pitchFamily="2" charset="2"/>
              <a:buChar char="v"/>
              <a:defRPr lang="en-US" altLang="en-US" sz="2000">
                <a:solidFill>
                  <a:schemeClr val="tx1"/>
                </a:solidFill>
                <a:latin typeface="+mn-lt"/>
                <a:ea typeface="+mn-ea"/>
              </a:defRPr>
            </a:lvl9pPr>
          </a:lstStyle>
          <a:p>
            <a:pPr marL="0" lvl="0" indent="0" eaLnBrk="1" hangingPunct="0">
              <a:lnSpc>
                <a:spcPts val="2600"/>
              </a:lnSpc>
              <a:spcBef>
                <a:spcPct val="0"/>
              </a:spcBef>
              <a:buClrTx/>
              <a:buSzTx/>
              <a:buFont typeface="Arial"/>
              <a:buNone/>
            </a:pPr>
            <a:r>
              <a:rPr lang="en-US" altLang="zh-CN" sz="2000" b="1" spc="0">
                <a:solidFill>
                  <a:srgbClr val="700926"/>
                </a:solidFill>
                <a:latin typeface="黑体" pitchFamily="2" charset="-122"/>
                <a:ea typeface="黑体" panose="02010609060101010101" pitchFamily="2" charset="-122"/>
              </a:rPr>
              <a:t> 3</a:t>
            </a:r>
            <a:r>
              <a:rPr lang="zh-CN" altLang="en-US" sz="2000" b="1" spc="0">
                <a:solidFill>
                  <a:srgbClr val="700926"/>
                </a:solidFill>
                <a:latin typeface="黑体" pitchFamily="2" charset="-122"/>
                <a:ea typeface="黑体" panose="02010609060101010101" pitchFamily="2" charset="-122"/>
              </a:rPr>
              <a:t>、项目部施工安全管理人员配备</a:t>
            </a:r>
            <a:endParaRPr lang="en-US" altLang="zh-CN" sz="2000" b="1">
              <a:solidFill>
                <a:srgbClr val="700926"/>
              </a:solidFill>
              <a:latin typeface="黑体" pitchFamily="2" charset="-122"/>
              <a:ea typeface="黑体" panose="02010609060101010101" pitchFamily="2" charset="-122"/>
            </a:endParaRPr>
          </a:p>
          <a:p>
            <a:pPr marL="0" lvl="0" indent="0" eaLnBrk="1" hangingPunct="0">
              <a:lnSpc>
                <a:spcPts val="2600"/>
              </a:lnSpc>
              <a:spcBef>
                <a:spcPts val="600"/>
              </a:spcBef>
              <a:buClrTx/>
              <a:buSzTx/>
              <a:buFont typeface="Arial"/>
              <a:buNone/>
            </a:pPr>
            <a:r>
              <a:rPr lang="zh-CN" altLang="en-US" sz="1800" b="1" spc="0">
                <a:solidFill>
                  <a:srgbClr val="700926"/>
                </a:solidFill>
                <a:latin typeface="宋体" pitchFamily="2" charset="-122"/>
              </a:rPr>
              <a:t>（</a:t>
            </a:r>
            <a:r>
              <a:rPr lang="en-US" altLang="zh-CN" sz="1800" b="1" spc="0">
                <a:solidFill>
                  <a:srgbClr val="700926"/>
                </a:solidFill>
                <a:latin typeface="宋体" pitchFamily="2" charset="-122"/>
              </a:rPr>
              <a:t>1</a:t>
            </a:r>
            <a:r>
              <a:rPr lang="zh-CN" altLang="en-US" sz="1800" b="1" spc="0">
                <a:solidFill>
                  <a:srgbClr val="700926"/>
                </a:solidFill>
                <a:latin typeface="宋体" pitchFamily="2" charset="-122"/>
              </a:rPr>
              <a:t>）按照建筑面积：</a:t>
            </a:r>
            <a:endParaRPr lang="zh-CN" altLang="en-US" sz="1800" b="1">
              <a:solidFill>
                <a:srgbClr val="700926"/>
              </a:solidFill>
              <a:latin typeface="宋体" pitchFamily="2" charset="-122"/>
            </a:endParaRPr>
          </a:p>
          <a:p>
            <a:pPr marL="0" lvl="0" indent="0" eaLnBrk="1" hangingPunct="0">
              <a:lnSpc>
                <a:spcPts val="2600"/>
              </a:lnSpc>
              <a:spcBef>
                <a:spcPct val="0"/>
              </a:spcBef>
              <a:buClrTx/>
              <a:buSzTx/>
              <a:buFont typeface="Arial"/>
              <a:buNone/>
            </a:pPr>
            <a:r>
              <a:rPr lang="en-US" altLang="zh-CN" sz="1800" b="1" spc="0">
                <a:solidFill>
                  <a:srgbClr val="000000"/>
                </a:solidFill>
                <a:latin typeface="宋体" pitchFamily="2" charset="-122"/>
              </a:rPr>
              <a:t>  1</a:t>
            </a:r>
            <a:r>
              <a:rPr lang="zh-CN" altLang="en-US" sz="1800" b="1" spc="0">
                <a:solidFill>
                  <a:srgbClr val="000000"/>
                </a:solidFill>
                <a:latin typeface="宋体" pitchFamily="2" charset="-122"/>
              </a:rPr>
              <a:t>万㎡及以下，≥</a:t>
            </a:r>
            <a:r>
              <a:rPr lang="en-US" altLang="zh-CN" sz="1800" b="1" spc="0">
                <a:solidFill>
                  <a:srgbClr val="000000"/>
                </a:solidFill>
                <a:latin typeface="宋体" pitchFamily="2" charset="-122"/>
              </a:rPr>
              <a:t>1</a:t>
            </a:r>
            <a:r>
              <a:rPr lang="zh-CN" altLang="en-US" sz="1800" b="1" spc="0">
                <a:solidFill>
                  <a:srgbClr val="000000"/>
                </a:solidFill>
                <a:latin typeface="宋体" pitchFamily="2" charset="-122"/>
              </a:rPr>
              <a:t>人；</a:t>
            </a:r>
            <a:r>
              <a:rPr lang="en-US" altLang="zh-CN" sz="1800" b="1" spc="0">
                <a:solidFill>
                  <a:srgbClr val="000000"/>
                </a:solidFill>
                <a:latin typeface="宋体" pitchFamily="2" charset="-122"/>
              </a:rPr>
              <a:t>1</a:t>
            </a:r>
            <a:r>
              <a:rPr lang="zh-CN" altLang="en-US" sz="1800" b="1" spc="0">
                <a:solidFill>
                  <a:srgbClr val="000000"/>
                </a:solidFill>
                <a:latin typeface="宋体" pitchFamily="2" charset="-122"/>
              </a:rPr>
              <a:t>万</a:t>
            </a:r>
            <a:r>
              <a:rPr lang="en-US" altLang="zh-CN" sz="1800" b="1" spc="0">
                <a:solidFill>
                  <a:srgbClr val="000000"/>
                </a:solidFill>
                <a:latin typeface="宋体" pitchFamily="2" charset="-122"/>
              </a:rPr>
              <a:t>〜5</a:t>
            </a:r>
            <a:r>
              <a:rPr lang="zh-CN" altLang="en-US" sz="1800" b="1" spc="0">
                <a:solidFill>
                  <a:srgbClr val="000000"/>
                </a:solidFill>
                <a:latin typeface="宋体" pitchFamily="2" charset="-122"/>
              </a:rPr>
              <a:t>万㎡，≥</a:t>
            </a:r>
            <a:r>
              <a:rPr lang="en-US" altLang="zh-CN" sz="1800" b="1" spc="0">
                <a:solidFill>
                  <a:srgbClr val="000000"/>
                </a:solidFill>
                <a:latin typeface="宋体" pitchFamily="2" charset="-122"/>
              </a:rPr>
              <a:t>2</a:t>
            </a:r>
            <a:r>
              <a:rPr lang="zh-CN" altLang="en-US" sz="1800" b="1" spc="0">
                <a:solidFill>
                  <a:srgbClr val="000000"/>
                </a:solidFill>
                <a:latin typeface="宋体" pitchFamily="2" charset="-122"/>
              </a:rPr>
              <a:t>人；</a:t>
            </a:r>
            <a:r>
              <a:rPr lang="en-US" altLang="zh-CN" sz="1800" b="1" spc="0">
                <a:solidFill>
                  <a:srgbClr val="000000"/>
                </a:solidFill>
                <a:latin typeface="宋体" pitchFamily="2" charset="-122"/>
              </a:rPr>
              <a:t>5</a:t>
            </a:r>
            <a:r>
              <a:rPr lang="zh-CN" altLang="en-US" sz="1800" b="1" spc="0">
                <a:solidFill>
                  <a:srgbClr val="000000"/>
                </a:solidFill>
                <a:latin typeface="宋体" pitchFamily="2" charset="-122"/>
              </a:rPr>
              <a:t>万㎡以上，≥</a:t>
            </a:r>
            <a:r>
              <a:rPr lang="en-US" altLang="zh-CN" sz="1800" b="1" spc="0">
                <a:solidFill>
                  <a:srgbClr val="000000"/>
                </a:solidFill>
                <a:latin typeface="宋体" pitchFamily="2" charset="-122"/>
              </a:rPr>
              <a:t>3</a:t>
            </a:r>
            <a:r>
              <a:rPr lang="zh-CN" altLang="en-US" sz="1800" b="1" spc="0">
                <a:solidFill>
                  <a:srgbClr val="000000"/>
                </a:solidFill>
                <a:latin typeface="宋体" pitchFamily="2" charset="-122"/>
              </a:rPr>
              <a:t>人，</a:t>
            </a:r>
            <a:r>
              <a:rPr lang="en-US" altLang="zh-CN" sz="1800" b="1" spc="0">
                <a:solidFill>
                  <a:srgbClr val="000000"/>
                </a:solidFill>
                <a:latin typeface="宋体" pitchFamily="2" charset="-122"/>
              </a:rPr>
              <a:t>·</a:t>
            </a:r>
            <a:r>
              <a:rPr lang="en-US" altLang="zh-CN" sz="1800" b="1">
                <a:solidFill>
                  <a:srgbClr val="000000"/>
                </a:solidFill>
                <a:latin typeface="宋体" pitchFamily="2" charset="-122"/>
              </a:rPr>
              <a:t>    </a:t>
            </a:r>
          </a:p>
          <a:p>
            <a:pPr marL="0" lvl="0" indent="0" eaLnBrk="1" hangingPunct="0">
              <a:lnSpc>
                <a:spcPts val="2600"/>
              </a:lnSpc>
              <a:spcBef>
                <a:spcPct val="0"/>
              </a:spcBef>
              <a:buClrTx/>
              <a:buSzTx/>
              <a:buFont typeface="Arial"/>
              <a:buNone/>
            </a:pPr>
            <a:r>
              <a:rPr lang="zh-CN" altLang="en-US" sz="1800" b="1" spc="0">
                <a:solidFill>
                  <a:srgbClr val="700926"/>
                </a:solidFill>
                <a:latin typeface="宋体" pitchFamily="2" charset="-122"/>
              </a:rPr>
              <a:t>（</a:t>
            </a:r>
            <a:r>
              <a:rPr lang="en-US" altLang="zh-CN" sz="1800" b="1" spc="0">
                <a:solidFill>
                  <a:srgbClr val="700926"/>
                </a:solidFill>
                <a:latin typeface="宋体" pitchFamily="2" charset="-122"/>
              </a:rPr>
              <a:t>2</a:t>
            </a:r>
            <a:r>
              <a:rPr lang="zh-CN" altLang="en-US" sz="1800" b="1" spc="0">
                <a:solidFill>
                  <a:srgbClr val="700926"/>
                </a:solidFill>
                <a:latin typeface="宋体" pitchFamily="2" charset="-122"/>
              </a:rPr>
              <a:t>）按总造价：</a:t>
            </a:r>
            <a:endParaRPr lang="zh-CN" altLang="en-US" sz="1800" b="1">
              <a:solidFill>
                <a:srgbClr val="700926"/>
              </a:solidFill>
              <a:latin typeface="宋体" pitchFamily="2" charset="-122"/>
            </a:endParaRPr>
          </a:p>
          <a:p>
            <a:pPr marL="0" lvl="0" indent="0" eaLnBrk="1" hangingPunct="0">
              <a:lnSpc>
                <a:spcPts val="2600"/>
              </a:lnSpc>
              <a:spcBef>
                <a:spcPct val="0"/>
              </a:spcBef>
              <a:buClrTx/>
              <a:buSzTx/>
              <a:buFont typeface="Arial"/>
              <a:buNone/>
            </a:pPr>
            <a:r>
              <a:rPr lang="en-US" altLang="zh-CN" sz="1800" b="1" spc="0">
                <a:solidFill>
                  <a:srgbClr val="000000"/>
                </a:solidFill>
                <a:latin typeface="宋体" pitchFamily="2" charset="-122"/>
              </a:rPr>
              <a:t> 5000</a:t>
            </a:r>
            <a:r>
              <a:rPr lang="zh-CN" altLang="en-US" sz="1800" b="1" spc="0">
                <a:solidFill>
                  <a:srgbClr val="000000"/>
                </a:solidFill>
                <a:latin typeface="宋体" pitchFamily="2" charset="-122"/>
              </a:rPr>
              <a:t>万元以下，≥</a:t>
            </a:r>
            <a:r>
              <a:rPr lang="en-US" altLang="zh-CN" sz="1800" b="1" spc="0">
                <a:solidFill>
                  <a:srgbClr val="000000"/>
                </a:solidFill>
                <a:latin typeface="宋体" pitchFamily="2" charset="-122"/>
              </a:rPr>
              <a:t>1</a:t>
            </a:r>
            <a:r>
              <a:rPr lang="zh-CN" altLang="en-US" sz="1800" b="1" spc="0">
                <a:solidFill>
                  <a:srgbClr val="000000"/>
                </a:solidFill>
                <a:latin typeface="宋体" pitchFamily="2" charset="-122"/>
              </a:rPr>
              <a:t>人；</a:t>
            </a:r>
            <a:r>
              <a:rPr lang="en-US" altLang="zh-CN" sz="1800" b="1" spc="0">
                <a:solidFill>
                  <a:srgbClr val="000000"/>
                </a:solidFill>
                <a:latin typeface="宋体" pitchFamily="2" charset="-122"/>
              </a:rPr>
              <a:t>5000</a:t>
            </a:r>
            <a:r>
              <a:rPr lang="zh-CN" altLang="en-US" sz="1800" b="1" spc="0">
                <a:solidFill>
                  <a:srgbClr val="000000"/>
                </a:solidFill>
                <a:latin typeface="宋体" pitchFamily="2" charset="-122"/>
              </a:rPr>
              <a:t>万</a:t>
            </a:r>
            <a:r>
              <a:rPr lang="en-US" altLang="zh-CN" sz="1800" b="1" spc="0">
                <a:solidFill>
                  <a:srgbClr val="000000"/>
                </a:solidFill>
                <a:latin typeface="宋体" pitchFamily="2" charset="-122"/>
              </a:rPr>
              <a:t>〜1</a:t>
            </a:r>
            <a:r>
              <a:rPr lang="zh-CN" altLang="en-US" sz="1800" b="1" spc="0">
                <a:solidFill>
                  <a:srgbClr val="000000"/>
                </a:solidFill>
                <a:latin typeface="宋体" pitchFamily="2" charset="-122"/>
              </a:rPr>
              <a:t>亿元，≥</a:t>
            </a:r>
            <a:r>
              <a:rPr lang="en-US" altLang="zh-CN" sz="1800" b="1" spc="0">
                <a:solidFill>
                  <a:srgbClr val="000000"/>
                </a:solidFill>
                <a:latin typeface="宋体" pitchFamily="2" charset="-122"/>
              </a:rPr>
              <a:t>2</a:t>
            </a:r>
            <a:r>
              <a:rPr lang="zh-CN" altLang="en-US" sz="1800" b="1" spc="0">
                <a:solidFill>
                  <a:srgbClr val="000000"/>
                </a:solidFill>
                <a:latin typeface="宋体" pitchFamily="2" charset="-122"/>
              </a:rPr>
              <a:t>人；</a:t>
            </a:r>
            <a:r>
              <a:rPr lang="en-US" altLang="zh-CN" sz="1800" b="1" spc="0">
                <a:solidFill>
                  <a:srgbClr val="000000"/>
                </a:solidFill>
                <a:latin typeface="宋体" pitchFamily="2" charset="-122"/>
              </a:rPr>
              <a:t>1</a:t>
            </a:r>
            <a:r>
              <a:rPr lang="zh-CN" altLang="en-US" sz="1800" b="1" spc="0">
                <a:solidFill>
                  <a:srgbClr val="000000"/>
                </a:solidFill>
                <a:latin typeface="宋体" pitchFamily="2" charset="-122"/>
              </a:rPr>
              <a:t>亿元以上≥</a:t>
            </a:r>
            <a:r>
              <a:rPr lang="en-US" altLang="zh-CN" sz="1800" b="1" spc="0">
                <a:solidFill>
                  <a:srgbClr val="000000"/>
                </a:solidFill>
                <a:latin typeface="宋体" pitchFamily="2" charset="-122"/>
              </a:rPr>
              <a:t>3</a:t>
            </a:r>
            <a:r>
              <a:rPr lang="zh-CN" altLang="en-US" sz="1800" b="1" spc="0">
                <a:solidFill>
                  <a:srgbClr val="000000"/>
                </a:solidFill>
                <a:latin typeface="宋体" pitchFamily="2" charset="-122"/>
              </a:rPr>
              <a:t>人</a:t>
            </a:r>
            <a:endParaRPr lang="zh-CN" altLang="en-US" sz="1800" b="1">
              <a:solidFill>
                <a:srgbClr val="000000"/>
              </a:solidFill>
              <a:latin typeface="宋体" pitchFamily="2" charset="-122"/>
            </a:endParaRPr>
          </a:p>
          <a:p>
            <a:pPr marL="0" lvl="0" indent="0" eaLnBrk="1" hangingPunct="0">
              <a:lnSpc>
                <a:spcPts val="2600"/>
              </a:lnSpc>
              <a:spcBef>
                <a:spcPct val="0"/>
              </a:spcBef>
              <a:buClrTx/>
              <a:buSzTx/>
              <a:buFont typeface="Arial"/>
              <a:buNone/>
            </a:pPr>
            <a:r>
              <a:rPr lang="zh-CN" altLang="en-US" sz="1800" b="1" spc="0">
                <a:solidFill>
                  <a:srgbClr val="700926"/>
                </a:solidFill>
                <a:latin typeface="宋体" pitchFamily="2" charset="-122"/>
              </a:rPr>
              <a:t>（</a:t>
            </a:r>
            <a:r>
              <a:rPr lang="en-US" altLang="zh-CN" sz="1800" b="1" spc="0">
                <a:solidFill>
                  <a:srgbClr val="700926"/>
                </a:solidFill>
                <a:latin typeface="宋体" pitchFamily="2" charset="-122"/>
              </a:rPr>
              <a:t>3</a:t>
            </a:r>
            <a:r>
              <a:rPr lang="zh-CN" altLang="en-US" sz="1800" b="1" spc="0">
                <a:solidFill>
                  <a:srgbClr val="700926"/>
                </a:solidFill>
                <a:latin typeface="宋体" pitchFamily="2" charset="-122"/>
              </a:rPr>
              <a:t>）劳务分包企业：</a:t>
            </a:r>
            <a:endParaRPr lang="zh-CN" altLang="en-US" sz="1800" b="1">
              <a:solidFill>
                <a:srgbClr val="700926"/>
              </a:solidFill>
              <a:latin typeface="宋体" pitchFamily="2" charset="-122"/>
            </a:endParaRPr>
          </a:p>
          <a:p>
            <a:pPr marL="0" lvl="0" indent="0" eaLnBrk="1" hangingPunct="0">
              <a:lnSpc>
                <a:spcPts val="2600"/>
              </a:lnSpc>
              <a:spcBef>
                <a:spcPct val="0"/>
              </a:spcBef>
              <a:buClrTx/>
              <a:buSzTx/>
              <a:buFont typeface="Arial"/>
              <a:buNone/>
            </a:pPr>
            <a:r>
              <a:rPr lang="zh-CN" altLang="en-US" sz="1800" b="1" spc="0">
                <a:solidFill>
                  <a:srgbClr val="000000"/>
                </a:solidFill>
                <a:latin typeface="宋体" pitchFamily="2" charset="-122"/>
              </a:rPr>
              <a:t>  </a:t>
            </a:r>
            <a:r>
              <a:rPr lang="en-US" altLang="zh-CN" sz="1800" b="1" spc="0">
                <a:solidFill>
                  <a:srgbClr val="000000"/>
                </a:solidFill>
                <a:latin typeface="宋体" pitchFamily="2" charset="-122"/>
              </a:rPr>
              <a:t>50</a:t>
            </a:r>
            <a:r>
              <a:rPr lang="zh-CN" altLang="en-US" sz="1800" b="1" spc="0">
                <a:solidFill>
                  <a:srgbClr val="000000"/>
                </a:solidFill>
                <a:latin typeface="宋体" pitchFamily="2" charset="-122"/>
              </a:rPr>
              <a:t>人以下的，应当设置</a:t>
            </a:r>
            <a:r>
              <a:rPr lang="en-US" altLang="zh-CN" sz="1800" b="1" spc="0">
                <a:solidFill>
                  <a:srgbClr val="000000"/>
                </a:solidFill>
                <a:latin typeface="宋体" pitchFamily="2" charset="-122"/>
              </a:rPr>
              <a:t>1</a:t>
            </a:r>
            <a:r>
              <a:rPr lang="zh-CN" altLang="en-US" sz="1800" b="1" spc="0">
                <a:solidFill>
                  <a:srgbClr val="000000"/>
                </a:solidFill>
                <a:latin typeface="宋体" pitchFamily="2" charset="-122"/>
              </a:rPr>
              <a:t>名安全生产管理人员；</a:t>
            </a:r>
            <a:endParaRPr lang="zh-CN" altLang="en-US" sz="1800" b="1">
              <a:solidFill>
                <a:srgbClr val="000000"/>
              </a:solidFill>
              <a:latin typeface="宋体" pitchFamily="2" charset="-122"/>
            </a:endParaRPr>
          </a:p>
          <a:p>
            <a:pPr marL="0" lvl="0" indent="0" eaLnBrk="1" hangingPunct="0">
              <a:lnSpc>
                <a:spcPts val="2600"/>
              </a:lnSpc>
              <a:spcBef>
                <a:spcPct val="0"/>
              </a:spcBef>
              <a:buClrTx/>
              <a:buSzTx/>
              <a:buFont typeface="Arial"/>
              <a:buNone/>
            </a:pPr>
            <a:r>
              <a:rPr lang="en-US" altLang="zh-CN" sz="1800" b="1" spc="0">
                <a:solidFill>
                  <a:srgbClr val="000000"/>
                </a:solidFill>
                <a:latin typeface="宋体" pitchFamily="2" charset="-122"/>
              </a:rPr>
              <a:t>  50〜200</a:t>
            </a:r>
            <a:r>
              <a:rPr lang="zh-CN" altLang="en-US" sz="1800" b="1" spc="0">
                <a:solidFill>
                  <a:srgbClr val="000000"/>
                </a:solidFill>
                <a:latin typeface="宋体" pitchFamily="2" charset="-122"/>
              </a:rPr>
              <a:t>人的，应设</a:t>
            </a:r>
            <a:r>
              <a:rPr lang="en-US" altLang="zh-CN" sz="1800" b="1" spc="0">
                <a:solidFill>
                  <a:srgbClr val="000000"/>
                </a:solidFill>
                <a:latin typeface="宋体" pitchFamily="2" charset="-122"/>
              </a:rPr>
              <a:t>2</a:t>
            </a:r>
            <a:r>
              <a:rPr lang="zh-CN" altLang="en-US" sz="1800" b="1" spc="0">
                <a:solidFill>
                  <a:srgbClr val="000000"/>
                </a:solidFill>
                <a:latin typeface="宋体" pitchFamily="2" charset="-122"/>
              </a:rPr>
              <a:t>名专职安全生产管理人员；</a:t>
            </a:r>
            <a:endParaRPr lang="zh-CN" altLang="en-US" sz="1800" b="1">
              <a:solidFill>
                <a:srgbClr val="000000"/>
              </a:solidFill>
              <a:latin typeface="宋体" pitchFamily="2" charset="-122"/>
            </a:endParaRPr>
          </a:p>
          <a:p>
            <a:pPr marL="0" lvl="0" indent="0" eaLnBrk="1" hangingPunct="0">
              <a:lnSpc>
                <a:spcPts val="2600"/>
              </a:lnSpc>
              <a:spcBef>
                <a:spcPct val="0"/>
              </a:spcBef>
              <a:buClrTx/>
              <a:buSzTx/>
              <a:buFont typeface="Arial"/>
              <a:buNone/>
            </a:pPr>
            <a:r>
              <a:rPr lang="en-US" altLang="zh-CN" sz="1800" b="1" spc="0">
                <a:solidFill>
                  <a:srgbClr val="000000"/>
                </a:solidFill>
                <a:latin typeface="宋体" pitchFamily="2" charset="-122"/>
              </a:rPr>
              <a:t>  200</a:t>
            </a:r>
            <a:r>
              <a:rPr lang="zh-CN" altLang="en-US" sz="1800" b="1" spc="0">
                <a:solidFill>
                  <a:srgbClr val="000000"/>
                </a:solidFill>
                <a:latin typeface="宋体" pitchFamily="2" charset="-122"/>
              </a:rPr>
              <a:t>人以上的，应根据所承担的分部分项工程施工危险实际情况增配，并</a:t>
            </a:r>
            <a:endParaRPr lang="zh-CN" altLang="en-US" sz="1800" b="1">
              <a:solidFill>
                <a:srgbClr val="000000"/>
              </a:solidFill>
              <a:latin typeface="宋体" pitchFamily="2" charset="-122"/>
            </a:endParaRPr>
          </a:p>
          <a:p>
            <a:pPr marL="0" lvl="0" indent="0" eaLnBrk="1" hangingPunct="0">
              <a:lnSpc>
                <a:spcPts val="2600"/>
              </a:lnSpc>
              <a:spcBef>
                <a:spcPct val="0"/>
              </a:spcBef>
              <a:buClrTx/>
              <a:buSzTx/>
              <a:buFont typeface="Arial"/>
              <a:buNone/>
            </a:pPr>
            <a:r>
              <a:rPr lang="zh-CN" altLang="en-US" sz="1800" b="1" spc="0">
                <a:solidFill>
                  <a:srgbClr val="000000"/>
                </a:solidFill>
                <a:latin typeface="宋体" pitchFamily="2" charset="-122"/>
              </a:rPr>
              <a:t>  不少于企业总人数的</a:t>
            </a:r>
            <a:r>
              <a:rPr lang="en-US" altLang="zh-CN" sz="1800" b="1" spc="0">
                <a:solidFill>
                  <a:srgbClr val="000000"/>
                </a:solidFill>
                <a:latin typeface="宋体" pitchFamily="2" charset="-122"/>
              </a:rPr>
              <a:t>5‰</a:t>
            </a:r>
            <a:r>
              <a:rPr lang="zh-CN" altLang="en-US" sz="1800" b="1">
                <a:solidFill>
                  <a:srgbClr val="000000"/>
                </a:solidFill>
                <a:latin typeface="宋体" pitchFamily="2" charset="-122"/>
              </a:rPr>
              <a:t>。</a:t>
            </a:r>
          </a:p>
          <a:p>
            <a:pPr marL="0" lvl="0" indent="0" eaLnBrk="1" hangingPunct="0">
              <a:lnSpc>
                <a:spcPts val="2600"/>
              </a:lnSpc>
              <a:spcBef>
                <a:spcPct val="0"/>
              </a:spcBef>
              <a:buClrTx/>
              <a:buSzTx/>
              <a:buFont typeface="Arial"/>
              <a:buNone/>
            </a:pPr>
            <a:r>
              <a:rPr lang="zh-CN" altLang="en-US" sz="1800" b="1" spc="0">
                <a:solidFill>
                  <a:srgbClr val="700926"/>
                </a:solidFill>
                <a:latin typeface="宋体" pitchFamily="2" charset="-122"/>
              </a:rPr>
              <a:t>（</a:t>
            </a:r>
            <a:r>
              <a:rPr lang="en-US" altLang="zh-CN" sz="1800" b="1" spc="0">
                <a:solidFill>
                  <a:srgbClr val="700926"/>
                </a:solidFill>
                <a:latin typeface="宋体" pitchFamily="2" charset="-122"/>
              </a:rPr>
              <a:t>4</a:t>
            </a:r>
            <a:r>
              <a:rPr lang="zh-CN" altLang="en-US" sz="1800" b="1" spc="0">
                <a:solidFill>
                  <a:srgbClr val="700926"/>
                </a:solidFill>
                <a:latin typeface="宋体" pitchFamily="2" charset="-122"/>
              </a:rPr>
              <a:t>）作业班组：</a:t>
            </a:r>
            <a:endParaRPr lang="zh-CN" altLang="en-US" sz="1800" b="1">
              <a:solidFill>
                <a:srgbClr val="700926"/>
              </a:solidFill>
              <a:latin typeface="宋体" pitchFamily="2" charset="-122"/>
            </a:endParaRPr>
          </a:p>
          <a:p>
            <a:pPr marL="0" lvl="0" indent="0" eaLnBrk="1" hangingPunct="0">
              <a:lnSpc>
                <a:spcPts val="2600"/>
              </a:lnSpc>
              <a:spcBef>
                <a:spcPct val="0"/>
              </a:spcBef>
              <a:buClrTx/>
              <a:buSzTx/>
              <a:buFont typeface="Arial"/>
              <a:buNone/>
            </a:pPr>
            <a:r>
              <a:rPr lang="zh-CN" altLang="en-US" sz="1800" b="1" spc="0">
                <a:solidFill>
                  <a:srgbClr val="000000"/>
                </a:solidFill>
                <a:latin typeface="宋体" pitchFamily="2" charset="-122"/>
              </a:rPr>
              <a:t>  应设置兼职安全巡查员，对本班组的作业场所进行安全监督。</a:t>
            </a:r>
            <a:endParaRPr lang="zh-CN" altLang="en-US" sz="1800" b="1">
              <a:solidFill>
                <a:srgbClr val="000000"/>
              </a:solidFill>
              <a:latin typeface="宋体" pitchFamily="2" charset="-122"/>
            </a:endParaRP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2290" name="Rectangle 4"/>
          <p:cNvSpPr>
            <a:spLocks noChangeArrowheads="1"/>
          </p:cNvSpPr>
          <p:nvPr/>
        </p:nvSpPr>
        <p:spPr bwMode="auto">
          <a:xfrm>
            <a:off x="856953" y="2777058"/>
            <a:ext cx="7451304"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defPPr>
              <a:defRPr lang="en-US"/>
            </a:defPPr>
            <a:lvl1pPr marL="0" indent="30480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1pPr>
            <a:lvl2pPr marL="742950" indent="-28575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2pPr>
            <a:lvl3pPr marL="1143000" indent="-22860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3pPr>
            <a:lvl4pPr marL="1600200" indent="-22860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4pPr>
            <a:lvl5pPr marL="2057400" indent="-22860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itchFamily="2" charset="-122"/>
              </a:defRPr>
            </a:lvl5pPr>
            <a:lvl6pPr marL="2514600" indent="-228600" eaLnBrk="0" fontAlgn="base" hangingPunct="0">
              <a:spcBef>
                <a:spcPct val="0"/>
              </a:spcBef>
              <a:spcAft>
                <a:spcPct val="0"/>
              </a:spcAft>
              <a:buFont typeface="Arial"/>
              <a:defRPr>
                <a:solidFill>
                  <a:schemeClr val="tx1"/>
                </a:solidFill>
                <a:latin typeface="Arial"/>
                <a:ea typeface="宋体" pitchFamily="2" charset="-122"/>
              </a:defRPr>
            </a:lvl6pPr>
            <a:lvl7pPr marL="2971800" indent="-228600" eaLnBrk="0" fontAlgn="base" hangingPunct="0">
              <a:spcBef>
                <a:spcPct val="0"/>
              </a:spcBef>
              <a:spcAft>
                <a:spcPct val="0"/>
              </a:spcAft>
              <a:buFont typeface="Arial"/>
              <a:defRPr>
                <a:solidFill>
                  <a:schemeClr val="tx1"/>
                </a:solidFill>
                <a:latin typeface="Arial"/>
                <a:ea typeface="宋体" pitchFamily="2" charset="-122"/>
              </a:defRPr>
            </a:lvl7pPr>
            <a:lvl8pPr marL="3429000" indent="-228600" eaLnBrk="0" fontAlgn="base" hangingPunct="0">
              <a:spcBef>
                <a:spcPct val="0"/>
              </a:spcBef>
              <a:spcAft>
                <a:spcPct val="0"/>
              </a:spcAft>
              <a:buFont typeface="Arial"/>
              <a:defRPr>
                <a:solidFill>
                  <a:schemeClr val="tx1"/>
                </a:solidFill>
                <a:latin typeface="Arial"/>
                <a:ea typeface="宋体" pitchFamily="2" charset="-122"/>
              </a:defRPr>
            </a:lvl8pPr>
            <a:lvl9pPr marL="3886200" indent="-228600" eaLnBrk="0" fontAlgn="base" hangingPunct="0">
              <a:spcBef>
                <a:spcPct val="0"/>
              </a:spcBef>
              <a:spcAft>
                <a:spcPct val="0"/>
              </a:spcAft>
              <a:buFont typeface="Arial"/>
              <a:defRPr>
                <a:solidFill>
                  <a:schemeClr val="tx1"/>
                </a:solidFill>
                <a:latin typeface="Arial"/>
                <a:ea typeface="宋体" pitchFamily="2" charset="-122"/>
              </a:defRPr>
            </a:lvl9pPr>
          </a:lstStyle>
          <a:p>
            <a:pPr marL="0" marR="0" lvl="0" indent="304800" algn="l" defTabSz="914400" rtl="0" eaLnBrk="0" fontAlgn="base" latinLnBrk="0" hangingPunct="0">
              <a:lnSpc>
                <a:spcPts val="2800"/>
              </a:lnSpc>
              <a:spcBef>
                <a:spcPct val="0"/>
              </a:spcBef>
              <a:spcAft>
                <a:spcPct val="0"/>
              </a:spcAft>
              <a:buClrTx/>
              <a:buSzTx/>
              <a:buFont typeface="Arial"/>
              <a:buNone/>
              <a:defRPr/>
            </a:pPr>
            <a:endParaRPr kumimoji="0" lang="en-US" altLang="zh-CN" sz="2000" b="0" i="0" u="none" strike="noStrike" kern="1200" cap="none" spc="0" normalizeH="0" baseline="0" noProof="0">
              <a:ln>
                <a:noFill/>
              </a:ln>
              <a:solidFill>
                <a:srgbClr val="700926"/>
              </a:solidFill>
              <a:effectLst/>
              <a:uLnTx/>
              <a:uFillTx/>
              <a:latin typeface="+mn-ea"/>
              <a:ea typeface="+mn-ea"/>
              <a:cs typeface="+mn-cs"/>
            </a:endParaRPr>
          </a:p>
          <a:p>
            <a:pPr marL="0" marR="0" lvl="0" indent="304800" algn="l" defTabSz="914400" rtl="0" eaLnBrk="0" fontAlgn="base" latinLnBrk="0" hangingPunct="0">
              <a:lnSpc>
                <a:spcPts val="2800"/>
              </a:lnSpc>
              <a:spcBef>
                <a:spcPct val="0"/>
              </a:spcBef>
              <a:spcAft>
                <a:spcPct val="0"/>
              </a:spcAft>
              <a:buClrTx/>
              <a:buSzTx/>
              <a:buFont typeface="Arial"/>
              <a:buNone/>
              <a:defRPr/>
            </a:pPr>
            <a:endParaRPr kumimoji="0" lang="zh-CN" altLang="zh-CN" sz="2000" b="0" i="0" u="none" strike="noStrike" kern="1200" cap="none" spc="0" normalizeH="0" baseline="0" noProof="0">
              <a:ln>
                <a:noFill/>
              </a:ln>
              <a:solidFill>
                <a:srgbClr val="700926"/>
              </a:solidFill>
              <a:effectLst/>
              <a:uLnTx/>
              <a:uFillTx/>
              <a:latin typeface="+mn-ea"/>
              <a:ea typeface="+mn-ea"/>
              <a:cs typeface="+mn-cs"/>
            </a:endParaRPr>
          </a:p>
          <a:p>
            <a:pPr marL="0" marR="0" lvl="0" indent="304800" algn="l" defTabSz="914400" rtl="0" eaLnBrk="0" fontAlgn="base" latinLnBrk="0" hangingPunct="0">
              <a:lnSpc>
                <a:spcPts val="2800"/>
              </a:lnSpc>
              <a:spcBef>
                <a:spcPct val="0"/>
              </a:spcBef>
              <a:spcAft>
                <a:spcPct val="0"/>
              </a:spcAft>
              <a:buClrTx/>
              <a:buSzTx/>
              <a:buFont typeface="Arial"/>
              <a:buNone/>
              <a:defRPr/>
            </a:pPr>
            <a:endParaRPr kumimoji="0" lang="zh-CN" altLang="zh-CN" sz="2000" b="0" i="0" u="none" strike="noStrike" kern="1200" cap="none" spc="0" normalizeH="0" baseline="0" noProof="0">
              <a:ln>
                <a:noFill/>
              </a:ln>
              <a:solidFill>
                <a:srgbClr val="700926"/>
              </a:solidFill>
              <a:effectLst/>
              <a:uLnTx/>
              <a:uFillTx/>
              <a:latin typeface="+mj-ea"/>
              <a:ea typeface="+mj-ea"/>
              <a:cs typeface="+mn-cs"/>
            </a:endParaRPr>
          </a:p>
        </p:txBody>
      </p:sp>
      <p:sp>
        <p:nvSpPr>
          <p:cNvPr id="12291" name="矩形 1"/>
          <p:cNvSpPr/>
          <p:nvPr/>
        </p:nvSpPr>
        <p:spPr>
          <a:xfrm>
            <a:off x="611188" y="620713"/>
            <a:ext cx="8353425" cy="5140325"/>
          </a:xfrm>
          <a:prstGeom prst="rect">
            <a:avLst/>
          </a:prstGeom>
          <a:noFill/>
          <a:ln>
            <a:noFill/>
            <a:miter lim="800000"/>
          </a:ln>
        </p:spPr>
        <p:txBody>
          <a:bodyPr>
            <a:spAutoFit/>
          </a:bodyPr>
          <a:lstStyle>
            <a:defPPr>
              <a:defRPr lang="en-US"/>
            </a:defPPr>
            <a:lvl1pPr marL="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en-US" altLang="en-US" sz="1800" b="0" i="0" u="none" baseline="0">
                <a:solidFill>
                  <a:schemeClr val="tx1"/>
                </a:solidFill>
                <a:effectLst/>
                <a:latin typeface="Arial"/>
                <a:ea typeface="宋体" pitchFamily="2" charset="-122"/>
              </a:defRPr>
            </a:lvl5pPr>
          </a:lstStyle>
          <a:p>
            <a:pPr marL="0" lvl="0" indent="0" eaLnBrk="1" hangingPunct="1"/>
            <a:r>
              <a:rPr lang="en-US" altLang="zh-CN" sz="2400" b="1">
                <a:solidFill>
                  <a:srgbClr val="700926"/>
                </a:solidFill>
              </a:rPr>
              <a:t>                                      </a:t>
            </a:r>
            <a:r>
              <a:rPr lang="zh-CN" altLang="zh-CN" sz="2400" b="1">
                <a:solidFill>
                  <a:srgbClr val="700926"/>
                </a:solidFill>
              </a:rPr>
              <a:t>第五次作业</a:t>
            </a:r>
            <a:endParaRPr lang="zh-CN" altLang="zh-CN" sz="2400">
              <a:solidFill>
                <a:srgbClr val="700926"/>
              </a:solidFill>
            </a:endParaRPr>
          </a:p>
          <a:p>
            <a:pPr marL="0" lvl="0" indent="0" eaLnBrk="1" hangingPunct="1"/>
            <a:r>
              <a:rPr lang="zh-CN" altLang="zh-CN" sz="1600" b="1">
                <a:solidFill>
                  <a:srgbClr val="000000"/>
                </a:solidFill>
              </a:rPr>
              <a:t>一、回答题</a:t>
            </a:r>
            <a:endParaRPr lang="zh-CN" altLang="zh-CN" sz="1600">
              <a:solidFill>
                <a:srgbClr val="000000"/>
              </a:solidFill>
            </a:endParaRPr>
          </a:p>
          <a:p>
            <a:pPr marL="0" lvl="0" indent="0" eaLnBrk="1" hangingPunct="1"/>
            <a:r>
              <a:rPr lang="en-US" altLang="zh-CN" sz="1600">
                <a:solidFill>
                  <a:srgbClr val="000000"/>
                </a:solidFill>
              </a:rPr>
              <a:t>1</a:t>
            </a:r>
            <a:r>
              <a:rPr lang="zh-CN" altLang="zh-CN" sz="1600">
                <a:solidFill>
                  <a:srgbClr val="000000"/>
                </a:solidFill>
              </a:rPr>
              <a:t>、什么是安全生产费用？使用原则是什么？</a:t>
            </a:r>
          </a:p>
          <a:p>
            <a:pPr marL="0" lvl="0" indent="0" eaLnBrk="1" hangingPunct="1"/>
            <a:r>
              <a:rPr lang="en-US" altLang="zh-CN" sz="1600">
                <a:solidFill>
                  <a:srgbClr val="000000"/>
                </a:solidFill>
              </a:rPr>
              <a:t>2</a:t>
            </a:r>
            <a:r>
              <a:rPr lang="zh-CN" altLang="zh-CN" sz="1600">
                <a:solidFill>
                  <a:srgbClr val="000000"/>
                </a:solidFill>
              </a:rPr>
              <a:t>、什么是安全文化？</a:t>
            </a:r>
          </a:p>
          <a:p>
            <a:pPr marL="0" lvl="0" indent="0" eaLnBrk="1" hangingPunct="1"/>
            <a:r>
              <a:rPr lang="zh-CN" altLang="zh-CN" sz="1600" b="1">
                <a:solidFill>
                  <a:srgbClr val="000000"/>
                </a:solidFill>
              </a:rPr>
              <a:t>二、填空题</a:t>
            </a:r>
            <a:endParaRPr lang="zh-CN" altLang="zh-CN" sz="1600">
              <a:solidFill>
                <a:srgbClr val="000000"/>
              </a:solidFill>
            </a:endParaRPr>
          </a:p>
          <a:p>
            <a:pPr marL="0" lvl="0" indent="0" eaLnBrk="1" hangingPunct="1"/>
            <a:r>
              <a:rPr lang="en-US" altLang="zh-CN" sz="1600">
                <a:solidFill>
                  <a:srgbClr val="000000"/>
                </a:solidFill>
              </a:rPr>
              <a:t>1</a:t>
            </a:r>
            <a:r>
              <a:rPr lang="zh-CN" altLang="zh-CN" sz="1600">
                <a:solidFill>
                  <a:srgbClr val="000000"/>
                </a:solidFill>
              </a:rPr>
              <a:t>、建设工程施工企业安全费用列入工程造价，在竞标时，</a:t>
            </a:r>
            <a:r>
              <a:rPr lang="zh-CN" altLang="zh-CN" sz="1600" u="sng">
                <a:solidFill>
                  <a:srgbClr val="000000"/>
                </a:solidFill>
              </a:rPr>
              <a:t> 不得</a:t>
            </a:r>
            <a:r>
              <a:rPr lang="zh-CN" altLang="zh-CN" sz="1600">
                <a:solidFill>
                  <a:srgbClr val="000000"/>
                </a:solidFill>
              </a:rPr>
              <a:t>删减</a:t>
            </a:r>
            <a:r>
              <a:rPr lang="en-US" altLang="zh-CN" sz="1600">
                <a:solidFill>
                  <a:srgbClr val="000000"/>
                </a:solidFill>
              </a:rPr>
              <a:t>  </a:t>
            </a:r>
            <a:r>
              <a:rPr lang="zh-CN" altLang="zh-CN" sz="1600">
                <a:solidFill>
                  <a:srgbClr val="000000"/>
                </a:solidFill>
              </a:rPr>
              <a:t>，列入 </a:t>
            </a:r>
            <a:r>
              <a:rPr lang="en-US" altLang="zh-CN" sz="1600" u="sng">
                <a:solidFill>
                  <a:srgbClr val="000000"/>
                </a:solidFill>
              </a:rPr>
              <a:t>  </a:t>
            </a:r>
            <a:r>
              <a:rPr lang="zh-CN" altLang="zh-CN" sz="1600" u="sng">
                <a:solidFill>
                  <a:srgbClr val="000000"/>
                </a:solidFill>
              </a:rPr>
              <a:t>标外</a:t>
            </a:r>
            <a:r>
              <a:rPr lang="en-US" altLang="zh-CN" sz="1600" u="sng">
                <a:solidFill>
                  <a:srgbClr val="000000"/>
                </a:solidFill>
              </a:rPr>
              <a:t>   </a:t>
            </a:r>
            <a:r>
              <a:rPr lang="zh-CN" altLang="zh-CN" sz="1600">
                <a:solidFill>
                  <a:srgbClr val="000000"/>
                </a:solidFill>
              </a:rPr>
              <a:t>管理。国家对基本建设</a:t>
            </a:r>
            <a:r>
              <a:rPr lang="en-US" altLang="zh-CN" sz="1600">
                <a:solidFill>
                  <a:srgbClr val="000000"/>
                </a:solidFill>
                <a:hlinkClick r:id="rId2"/>
              </a:rPr>
              <a:t>投资概算</a:t>
            </a:r>
            <a:r>
              <a:rPr lang="zh-CN" altLang="zh-CN" sz="1600">
                <a:solidFill>
                  <a:srgbClr val="000000"/>
                </a:solidFill>
              </a:rPr>
              <a:t>另有规定的，从其规定。</a:t>
            </a:r>
          </a:p>
          <a:p>
            <a:pPr marL="0" lvl="0" indent="0" eaLnBrk="1" hangingPunct="1"/>
            <a:r>
              <a:rPr lang="en-US" altLang="zh-CN" sz="1600">
                <a:solidFill>
                  <a:srgbClr val="000000"/>
                </a:solidFill>
              </a:rPr>
              <a:t>2</a:t>
            </a:r>
            <a:r>
              <a:rPr lang="zh-CN" altLang="zh-CN" sz="1600">
                <a:solidFill>
                  <a:srgbClr val="000000"/>
                </a:solidFill>
              </a:rPr>
              <a:t>、</a:t>
            </a:r>
            <a:r>
              <a:rPr lang="en-US" altLang="zh-CN" sz="1600" u="sng">
                <a:solidFill>
                  <a:srgbClr val="000000"/>
                </a:solidFill>
              </a:rPr>
              <a:t>              </a:t>
            </a:r>
            <a:r>
              <a:rPr lang="zh-CN" altLang="zh-CN" sz="1600" u="sng">
                <a:solidFill>
                  <a:srgbClr val="000000"/>
                </a:solidFill>
              </a:rPr>
              <a:t>制</a:t>
            </a:r>
            <a:r>
              <a:rPr lang="zh-CN" altLang="zh-CN" sz="1600">
                <a:solidFill>
                  <a:srgbClr val="000000"/>
                </a:solidFill>
              </a:rPr>
              <a:t>是企业岗位责任制的一个组成部分，是企业中最基本的一项安全制度，也是企业安全生产、劳动保护制度的核心。</a:t>
            </a:r>
          </a:p>
          <a:p>
            <a:pPr marL="0" lvl="0" indent="0" eaLnBrk="1" hangingPunct="1"/>
            <a:r>
              <a:rPr lang="en-US" altLang="zh-CN" sz="1600">
                <a:solidFill>
                  <a:srgbClr val="000000"/>
                </a:solidFill>
              </a:rPr>
              <a:t>3</a:t>
            </a:r>
            <a:r>
              <a:rPr lang="zh-CN" altLang="zh-CN" sz="1600">
                <a:solidFill>
                  <a:srgbClr val="000000"/>
                </a:solidFill>
              </a:rPr>
              <a:t>、安全生产要素主要包括：</a:t>
            </a:r>
            <a:r>
              <a:rPr lang="zh-CN" altLang="zh-CN" sz="1600" u="sng">
                <a:solidFill>
                  <a:srgbClr val="000000"/>
                </a:solidFill>
              </a:rPr>
              <a:t> </a:t>
            </a:r>
            <a:r>
              <a:rPr lang="en-US" altLang="zh-CN" sz="1600" u="sng">
                <a:solidFill>
                  <a:srgbClr val="000000"/>
                </a:solidFill>
              </a:rPr>
              <a:t>        </a:t>
            </a:r>
            <a:r>
              <a:rPr lang="zh-CN" altLang="zh-CN" sz="1600">
                <a:solidFill>
                  <a:srgbClr val="000000"/>
                </a:solidFill>
              </a:rPr>
              <a:t>、</a:t>
            </a:r>
            <a:r>
              <a:rPr lang="en-US" altLang="zh-CN" sz="1600" u="sng">
                <a:solidFill>
                  <a:srgbClr val="000000"/>
                </a:solidFill>
              </a:rPr>
              <a:t>          </a:t>
            </a:r>
            <a:r>
              <a:rPr lang="zh-CN" altLang="zh-CN" sz="1600">
                <a:solidFill>
                  <a:srgbClr val="000000"/>
                </a:solidFill>
              </a:rPr>
              <a:t>、</a:t>
            </a:r>
            <a:r>
              <a:rPr lang="en-US" altLang="zh-CN" sz="1600" u="sng">
                <a:solidFill>
                  <a:srgbClr val="000000"/>
                </a:solidFill>
              </a:rPr>
              <a:t>            </a:t>
            </a:r>
            <a:r>
              <a:rPr lang="zh-CN" altLang="zh-CN" sz="1600">
                <a:solidFill>
                  <a:srgbClr val="000000"/>
                </a:solidFill>
              </a:rPr>
              <a:t>、</a:t>
            </a:r>
            <a:r>
              <a:rPr lang="en-US" altLang="zh-CN" sz="1600" u="sng">
                <a:solidFill>
                  <a:srgbClr val="000000"/>
                </a:solidFill>
              </a:rPr>
              <a:t>            </a:t>
            </a:r>
            <a:endParaRPr lang="zh-CN" altLang="zh-CN" sz="1600">
              <a:solidFill>
                <a:srgbClr val="000000"/>
              </a:solidFill>
            </a:endParaRPr>
          </a:p>
          <a:p>
            <a:pPr marL="0" lvl="0" indent="0" eaLnBrk="1" hangingPunct="1"/>
            <a:r>
              <a:rPr lang="en-US" altLang="zh-CN" sz="1600" u="sng">
                <a:solidFill>
                  <a:srgbClr val="000000"/>
                </a:solidFill>
              </a:rPr>
              <a:t>          </a:t>
            </a:r>
            <a:endParaRPr lang="zh-CN" altLang="zh-CN" sz="1600">
              <a:solidFill>
                <a:srgbClr val="000000"/>
              </a:solidFill>
            </a:endParaRPr>
          </a:p>
          <a:p>
            <a:pPr marL="0" lvl="0" indent="0" eaLnBrk="1" hangingPunct="1"/>
            <a:r>
              <a:rPr lang="en-US" altLang="zh-CN" sz="1600">
                <a:solidFill>
                  <a:srgbClr val="000000"/>
                </a:solidFill>
              </a:rPr>
              <a:t>4</a:t>
            </a:r>
            <a:r>
              <a:rPr lang="zh-CN" altLang="zh-CN" sz="1600">
                <a:solidFill>
                  <a:srgbClr val="000000"/>
                </a:solidFill>
              </a:rPr>
              <a:t>、新的安全生产法提出“安全生产工作应当以</a:t>
            </a:r>
            <a:r>
              <a:rPr lang="en-US" altLang="zh-CN" sz="1600" u="sng">
                <a:solidFill>
                  <a:srgbClr val="000000"/>
                </a:solidFill>
              </a:rPr>
              <a:t>       </a:t>
            </a:r>
            <a:r>
              <a:rPr lang="zh-CN" altLang="zh-CN" sz="1600">
                <a:solidFill>
                  <a:srgbClr val="000000"/>
                </a:solidFill>
              </a:rPr>
              <a:t>为本，坚持</a:t>
            </a:r>
            <a:r>
              <a:rPr lang="en-US" altLang="zh-CN" sz="1600" u="sng">
                <a:solidFill>
                  <a:srgbClr val="000000"/>
                </a:solidFill>
              </a:rPr>
              <a:t>        </a:t>
            </a:r>
            <a:r>
              <a:rPr lang="zh-CN" altLang="zh-CN" sz="1600">
                <a:solidFill>
                  <a:srgbClr val="000000"/>
                </a:solidFill>
              </a:rPr>
              <a:t>”的发展理念。</a:t>
            </a:r>
          </a:p>
          <a:p>
            <a:pPr marL="0" lvl="0" indent="0" eaLnBrk="1" hangingPunct="1"/>
            <a:r>
              <a:rPr lang="en-US" altLang="zh-CN" sz="1600">
                <a:solidFill>
                  <a:srgbClr val="000000"/>
                </a:solidFill>
              </a:rPr>
              <a:t>5</a:t>
            </a:r>
            <a:r>
              <a:rPr lang="zh-CN" altLang="zh-CN" sz="1600">
                <a:solidFill>
                  <a:srgbClr val="000000"/>
                </a:solidFill>
              </a:rPr>
              <a:t>、我国安全生产的管理体制是：</a:t>
            </a:r>
            <a:r>
              <a:rPr lang="zh-CN" altLang="zh-CN" sz="1600" u="sng">
                <a:solidFill>
                  <a:srgbClr val="000000"/>
                </a:solidFill>
              </a:rPr>
              <a:t> </a:t>
            </a:r>
            <a:r>
              <a:rPr lang="en-US" altLang="zh-CN" sz="1600" u="sng">
                <a:solidFill>
                  <a:srgbClr val="000000"/>
                </a:solidFill>
              </a:rPr>
              <a:t>        </a:t>
            </a:r>
            <a:r>
              <a:rPr lang="zh-CN" altLang="zh-CN" sz="1600">
                <a:solidFill>
                  <a:srgbClr val="000000"/>
                </a:solidFill>
              </a:rPr>
              <a:t>、</a:t>
            </a:r>
            <a:r>
              <a:rPr lang="en-US" altLang="zh-CN" sz="1600" u="sng">
                <a:solidFill>
                  <a:srgbClr val="000000"/>
                </a:solidFill>
              </a:rPr>
              <a:t>          </a:t>
            </a:r>
            <a:r>
              <a:rPr lang="zh-CN" altLang="zh-CN" sz="1600">
                <a:solidFill>
                  <a:srgbClr val="000000"/>
                </a:solidFill>
              </a:rPr>
              <a:t>、</a:t>
            </a:r>
            <a:r>
              <a:rPr lang="en-US" altLang="zh-CN" sz="1600" u="sng">
                <a:solidFill>
                  <a:srgbClr val="000000"/>
                </a:solidFill>
              </a:rPr>
              <a:t>          </a:t>
            </a:r>
            <a:r>
              <a:rPr lang="zh-CN" altLang="zh-CN" sz="1600">
                <a:solidFill>
                  <a:srgbClr val="000000"/>
                </a:solidFill>
              </a:rPr>
              <a:t>、</a:t>
            </a:r>
          </a:p>
          <a:p>
            <a:pPr marL="0" lvl="0" indent="0" eaLnBrk="1" hangingPunct="1"/>
            <a:r>
              <a:rPr lang="en-US" altLang="zh-CN" sz="1600" u="sng">
                <a:solidFill>
                  <a:srgbClr val="000000"/>
                </a:solidFill>
              </a:rPr>
              <a:t>          </a:t>
            </a:r>
            <a:r>
              <a:rPr lang="zh-CN" altLang="zh-CN" sz="1600">
                <a:solidFill>
                  <a:srgbClr val="000000"/>
                </a:solidFill>
              </a:rPr>
              <a:t>、</a:t>
            </a:r>
            <a:r>
              <a:rPr lang="en-US" altLang="zh-CN" sz="1600" u="sng">
                <a:solidFill>
                  <a:srgbClr val="000000"/>
                </a:solidFill>
              </a:rPr>
              <a:t>          </a:t>
            </a:r>
            <a:r>
              <a:rPr lang="zh-CN" altLang="zh-CN" sz="1600">
                <a:solidFill>
                  <a:srgbClr val="000000"/>
                </a:solidFill>
              </a:rPr>
              <a:t>。</a:t>
            </a:r>
          </a:p>
          <a:p>
            <a:pPr marL="0" lvl="0" indent="0" eaLnBrk="1" hangingPunct="1"/>
            <a:r>
              <a:rPr lang="en-US" altLang="zh-CN" sz="1600">
                <a:solidFill>
                  <a:srgbClr val="000000"/>
                </a:solidFill>
              </a:rPr>
              <a:t>6</a:t>
            </a:r>
            <a:r>
              <a:rPr lang="zh-CN" altLang="zh-CN" sz="1600">
                <a:solidFill>
                  <a:srgbClr val="000000"/>
                </a:solidFill>
              </a:rPr>
              <a:t>、建筑施工企业安全生产管理机构专职安全生产管理人员的配备要求：建筑施工总承包资质序列企业特级资质不少于</a:t>
            </a:r>
            <a:r>
              <a:rPr lang="en-US" altLang="zh-CN" sz="1600" u="sng">
                <a:solidFill>
                  <a:srgbClr val="000000"/>
                </a:solidFill>
              </a:rPr>
              <a:t>    </a:t>
            </a:r>
            <a:r>
              <a:rPr lang="zh-CN" altLang="zh-CN" sz="1600">
                <a:solidFill>
                  <a:srgbClr val="000000"/>
                </a:solidFill>
              </a:rPr>
              <a:t>人，一级资质不少于</a:t>
            </a:r>
            <a:r>
              <a:rPr lang="en-US" altLang="zh-CN" sz="1600" u="sng">
                <a:solidFill>
                  <a:srgbClr val="000000"/>
                </a:solidFill>
              </a:rPr>
              <a:t>      </a:t>
            </a:r>
            <a:r>
              <a:rPr lang="zh-CN" altLang="zh-CN" sz="1600">
                <a:solidFill>
                  <a:srgbClr val="000000"/>
                </a:solidFill>
              </a:rPr>
              <a:t>人，二级和二级以下资次企业不少于</a:t>
            </a:r>
            <a:r>
              <a:rPr lang="en-US" altLang="zh-CN" sz="1600" u="sng">
                <a:solidFill>
                  <a:srgbClr val="000000"/>
                </a:solidFill>
              </a:rPr>
              <a:t>      </a:t>
            </a:r>
            <a:r>
              <a:rPr lang="zh-CN" altLang="zh-CN" sz="1600">
                <a:solidFill>
                  <a:srgbClr val="000000"/>
                </a:solidFill>
              </a:rPr>
              <a:t>人。</a:t>
            </a:r>
          </a:p>
          <a:p>
            <a:pPr marL="0" lvl="0" indent="0" eaLnBrk="1" hangingPunct="1"/>
            <a:r>
              <a:rPr lang="en-US" altLang="zh-CN" sz="1600">
                <a:solidFill>
                  <a:srgbClr val="000000"/>
                </a:solidFill>
              </a:rPr>
              <a:t>7</a:t>
            </a:r>
            <a:r>
              <a:rPr lang="zh-CN" altLang="zh-CN" sz="1600">
                <a:solidFill>
                  <a:srgbClr val="000000"/>
                </a:solidFill>
              </a:rPr>
              <a:t>、工程项目专职安全生产管理人员的要求：建筑工程、装修工程按照建筑面积配备：</a:t>
            </a:r>
            <a:r>
              <a:rPr lang="en-US" altLang="zh-CN" sz="1600">
                <a:solidFill>
                  <a:srgbClr val="000000"/>
                </a:solidFill>
              </a:rPr>
              <a:t>1</a:t>
            </a:r>
            <a:r>
              <a:rPr lang="zh-CN" altLang="zh-CN" sz="1600">
                <a:solidFill>
                  <a:srgbClr val="000000"/>
                </a:solidFill>
              </a:rPr>
              <a:t>万㎡以下的工程不少于</a:t>
            </a:r>
            <a:r>
              <a:rPr lang="en-US" altLang="zh-CN" sz="1600" u="sng">
                <a:solidFill>
                  <a:srgbClr val="000000"/>
                </a:solidFill>
              </a:rPr>
              <a:t>       </a:t>
            </a:r>
            <a:r>
              <a:rPr lang="zh-CN" altLang="zh-CN" sz="1600">
                <a:solidFill>
                  <a:srgbClr val="000000"/>
                </a:solidFill>
              </a:rPr>
              <a:t>人；</a:t>
            </a:r>
            <a:r>
              <a:rPr lang="en-US" altLang="zh-CN" sz="1600">
                <a:solidFill>
                  <a:srgbClr val="000000"/>
                </a:solidFill>
              </a:rPr>
              <a:t>1</a:t>
            </a:r>
            <a:r>
              <a:rPr lang="zh-CN" altLang="zh-CN" sz="1600">
                <a:solidFill>
                  <a:srgbClr val="000000"/>
                </a:solidFill>
              </a:rPr>
              <a:t>万〜</a:t>
            </a:r>
            <a:r>
              <a:rPr lang="en-US" altLang="zh-CN" sz="1600">
                <a:solidFill>
                  <a:srgbClr val="000000"/>
                </a:solidFill>
              </a:rPr>
              <a:t>5</a:t>
            </a:r>
            <a:r>
              <a:rPr lang="zh-CN" altLang="zh-CN" sz="1600">
                <a:solidFill>
                  <a:srgbClr val="000000"/>
                </a:solidFill>
              </a:rPr>
              <a:t>万㎡的工程不少于</a:t>
            </a:r>
            <a:r>
              <a:rPr lang="en-US" altLang="zh-CN" sz="1600" u="sng">
                <a:solidFill>
                  <a:srgbClr val="000000"/>
                </a:solidFill>
              </a:rPr>
              <a:t>      </a:t>
            </a:r>
            <a:r>
              <a:rPr lang="zh-CN" altLang="zh-CN" sz="1600">
                <a:solidFill>
                  <a:srgbClr val="000000"/>
                </a:solidFill>
              </a:rPr>
              <a:t>人；</a:t>
            </a:r>
            <a:r>
              <a:rPr lang="en-US" altLang="zh-CN" sz="1600">
                <a:solidFill>
                  <a:srgbClr val="000000"/>
                </a:solidFill>
              </a:rPr>
              <a:t>5</a:t>
            </a:r>
            <a:r>
              <a:rPr lang="zh-CN" altLang="zh-CN" sz="1600">
                <a:solidFill>
                  <a:srgbClr val="000000"/>
                </a:solidFill>
              </a:rPr>
              <a:t>万㎡及以上的工程不少于</a:t>
            </a:r>
            <a:r>
              <a:rPr lang="en-US" altLang="zh-CN" sz="1600" u="sng">
                <a:solidFill>
                  <a:srgbClr val="000000"/>
                </a:solidFill>
              </a:rPr>
              <a:t>      </a:t>
            </a:r>
            <a:r>
              <a:rPr lang="zh-CN" altLang="zh-CN" sz="1600">
                <a:solidFill>
                  <a:srgbClr val="000000"/>
                </a:solidFill>
              </a:rPr>
              <a:t>人，且按专业配备专职安全生产管理人员。</a:t>
            </a: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3314" name="Rectangle 2"/>
          <p:cNvSpPr>
            <a:spLocks noGrp="1" noRot="1"/>
          </p:cNvSpPr>
          <p:nvPr>
            <p:ph type="title"/>
          </p:nvPr>
        </p:nvSpPr>
        <p:spPr>
          <a:xfrm>
            <a:off x="250825" y="549275"/>
            <a:ext cx="8540750" cy="358775"/>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en-US" altLang="en-US" sz="4400" b="0" i="0" u="none" baseline="0">
                <a:solidFill>
                  <a:schemeClr val="tx2"/>
                </a:solidFill>
                <a:latin typeface="Arial"/>
                <a:ea typeface="宋体" pitchFamily="2" charset="-122"/>
                <a:cs typeface="+mj-cs"/>
              </a:defRPr>
            </a:lvl1pPr>
          </a:lstStyle>
          <a:p>
            <a:pPr lvl="0" algn="l" eaLnBrk="1" hangingPunct="1"/>
            <a:r>
              <a:rPr lang="zh-CN" altLang="en-US" sz="2600" b="1">
                <a:solidFill>
                  <a:srgbClr val="700926"/>
                </a:solidFill>
                <a:latin typeface="黑体" pitchFamily="2" charset="-122"/>
                <a:ea typeface="黑体" panose="02010609060101010101" pitchFamily="2" charset="-122"/>
              </a:rPr>
              <a:t>三、施工安全管理组织机构</a:t>
            </a:r>
          </a:p>
        </p:txBody>
      </p:sp>
      <p:pic>
        <p:nvPicPr>
          <p:cNvPr id="13315" name="Picture 3" descr="1"/>
          <p:cNvPicPr>
            <a:picLocks noGrp="1" noChangeAspect="1"/>
          </p:cNvPicPr>
          <p:nvPr>
            <p:ph type="body" idx="4294967295"/>
          </p:nvPr>
        </p:nvPicPr>
        <p:blipFill>
          <a:blip r:embed="rId2"/>
          <a:stretch>
            <a:fillRect/>
          </a:stretch>
        </p:blipFill>
        <p:spPr>
          <a:xfrm>
            <a:off x="539750" y="1052513"/>
            <a:ext cx="7848600" cy="5184775"/>
          </a:xfrm>
          <a:prstGeom prst="rect">
            <a:avLst/>
          </a:prstGeom>
          <a:noFill/>
          <a:ln>
            <a:miter lim="800000"/>
          </a:ln>
          <a:effectLst/>
        </p:spPr>
      </p:pic>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https://d.book118.com/537022040152006053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诗情画意">
  <a:themeElements>
    <a:clrScheme name="灰度">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诗情画意">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charset="0"/>
          <a:buNone/>
          <a:tabLst/>
          <a:defRPr kumimoji="0" lang="en-US" altLang="zh-CN" sz="1800" b="0" i="0" u="none" strike="noStrike" cap="none" normalizeH="0" baseline="0" smtClean="0">
            <a:ln>
              <a:noFill/>
            </a:ln>
            <a:solidFill>
              <a:schemeClr val="tx1"/>
            </a:solidFill>
            <a:effectLst/>
            <a:latin typeface="Arial"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charset="0"/>
          <a:buNone/>
          <a:tabLst/>
          <a:defRPr kumimoji="0" lang="en-US" altLang="zh-CN" sz="1800" b="0" i="0" u="none" strike="noStrike" cap="none" normalizeH="0" baseline="0" smtClean="0">
            <a:ln>
              <a:noFill/>
            </a:ln>
            <a:solidFill>
              <a:schemeClr val="tx1"/>
            </a:solidFill>
            <a:effectLst/>
            <a:latin typeface="Arial" charset="0"/>
            <a:ea typeface="宋体" pitchFamily="2" charset="-122"/>
          </a:defRPr>
        </a:defPPr>
      </a:lstStyle>
    </a:lnDef>
  </a:objectDefaults>
  <a:extraClrSchemeLst>
    <a:extraClrScheme>
      <a:clrScheme name="诗情画意 1">
        <a:dk1>
          <a:srgbClr val="007A77"/>
        </a:dk1>
        <a:lt1>
          <a:srgbClr val="FFFFFF"/>
        </a:lt1>
        <a:dk2>
          <a:srgbClr val="003399"/>
        </a:dk2>
        <a:lt2>
          <a:srgbClr val="C0C0C0"/>
        </a:lt2>
        <a:accent1>
          <a:srgbClr val="EBF7FF"/>
        </a:accent1>
        <a:accent2>
          <a:srgbClr val="3366FF"/>
        </a:accent2>
        <a:accent3>
          <a:srgbClr val="FFFFFF"/>
        </a:accent3>
        <a:accent4>
          <a:srgbClr val="006765"/>
        </a:accent4>
        <a:accent5>
          <a:srgbClr val="F3FAFF"/>
        </a:accent5>
        <a:accent6>
          <a:srgbClr val="2D5CE7"/>
        </a:accent6>
        <a:hlink>
          <a:srgbClr val="DC5900"/>
        </a:hlink>
        <a:folHlink>
          <a:srgbClr val="7979A5"/>
        </a:folHlink>
      </a:clrScheme>
      <a:clrMap bg1="lt1" tx1="dk1" bg2="lt2" tx2="dk2" accent1="accent1" accent2="accent2" accent3="accent3" accent4="accent4" accent5="accent5" accent6="accent6" hlink="hlink" folHlink="folHlink"/>
    </a:extraClrScheme>
    <a:extraClrScheme>
      <a:clrScheme name="诗情画意 2">
        <a:dk1>
          <a:srgbClr val="005FBE"/>
        </a:dk1>
        <a:lt1>
          <a:srgbClr val="FFFFDD"/>
        </a:lt1>
        <a:dk2>
          <a:srgbClr val="2C5884"/>
        </a:dk2>
        <a:lt2>
          <a:srgbClr val="C0C0C0"/>
        </a:lt2>
        <a:accent1>
          <a:srgbClr val="E9F7FF"/>
        </a:accent1>
        <a:accent2>
          <a:srgbClr val="F89400"/>
        </a:accent2>
        <a:accent3>
          <a:srgbClr val="FFFFEB"/>
        </a:accent3>
        <a:accent4>
          <a:srgbClr val="0050A2"/>
        </a:accent4>
        <a:accent5>
          <a:srgbClr val="F2FAFF"/>
        </a:accent5>
        <a:accent6>
          <a:srgbClr val="E18600"/>
        </a:accent6>
        <a:hlink>
          <a:srgbClr val="B20048"/>
        </a:hlink>
        <a:folHlink>
          <a:srgbClr val="008080"/>
        </a:folHlink>
      </a:clrScheme>
      <a:clrMap bg1="lt1" tx1="dk1" bg2="lt2" tx2="dk2" accent1="accent1" accent2="accent2" accent3="accent3" accent4="accent4" accent5="accent5" accent6="accent6" hlink="hlink" folHlink="folHlink"/>
    </a:extraClrScheme>
    <a:extraClrScheme>
      <a:clrScheme name="诗情画意 3">
        <a:dk1>
          <a:srgbClr val="5D5D8B"/>
        </a:dk1>
        <a:lt1>
          <a:srgbClr val="DAEADE"/>
        </a:lt1>
        <a:dk2>
          <a:srgbClr val="A25269"/>
        </a:dk2>
        <a:lt2>
          <a:srgbClr val="C0C0C0"/>
        </a:lt2>
        <a:accent1>
          <a:srgbClr val="FFFFDD"/>
        </a:accent1>
        <a:accent2>
          <a:srgbClr val="3399FF"/>
        </a:accent2>
        <a:accent3>
          <a:srgbClr val="EAF3EC"/>
        </a:accent3>
        <a:accent4>
          <a:srgbClr val="4E4E76"/>
        </a:accent4>
        <a:accent5>
          <a:srgbClr val="FFFFEB"/>
        </a:accent5>
        <a:accent6>
          <a:srgbClr val="2D8AE7"/>
        </a:accent6>
        <a:hlink>
          <a:srgbClr val="336699"/>
        </a:hlink>
        <a:folHlink>
          <a:srgbClr val="F08F00"/>
        </a:folHlink>
      </a:clrScheme>
      <a:clrMap bg1="lt1" tx1="dk1" bg2="lt2" tx2="dk2" accent1="accent1" accent2="accent2" accent3="accent3" accent4="accent4" accent5="accent5" accent6="accent6" hlink="hlink" folHlink="folHlink"/>
    </a:extraClrScheme>
    <a:extraClrScheme>
      <a:clrScheme name="诗情画意 4">
        <a:dk1>
          <a:srgbClr val="006666"/>
        </a:dk1>
        <a:lt1>
          <a:srgbClr val="CCECFF"/>
        </a:lt1>
        <a:dk2>
          <a:srgbClr val="336699"/>
        </a:dk2>
        <a:lt2>
          <a:srgbClr val="C0C0C0"/>
        </a:lt2>
        <a:accent1>
          <a:srgbClr val="FFFFCC"/>
        </a:accent1>
        <a:accent2>
          <a:srgbClr val="FF6600"/>
        </a:accent2>
        <a:accent3>
          <a:srgbClr val="E2F4FF"/>
        </a:accent3>
        <a:accent4>
          <a:srgbClr val="005656"/>
        </a:accent4>
        <a:accent5>
          <a:srgbClr val="FFFFE2"/>
        </a:accent5>
        <a:accent6>
          <a:srgbClr val="E75C00"/>
        </a:accent6>
        <a:hlink>
          <a:srgbClr val="0066FF"/>
        </a:hlink>
        <a:folHlink>
          <a:srgbClr val="BE547F"/>
        </a:folHlink>
      </a:clrScheme>
      <a:clrMap bg1="lt1" tx1="dk1" bg2="lt2" tx2="dk2" accent1="accent1" accent2="accent2" accent3="accent3" accent4="accent4" accent5="accent5" accent6="accent6" hlink="hlink" folHlink="folHlink"/>
    </a:extraClrScheme>
    <a:extraClrScheme>
      <a:clrScheme name="诗情画意 5">
        <a:dk1>
          <a:srgbClr val="0033CC"/>
        </a:dk1>
        <a:lt1>
          <a:srgbClr val="FFE9E9"/>
        </a:lt1>
        <a:dk2>
          <a:srgbClr val="000000"/>
        </a:dk2>
        <a:lt2>
          <a:srgbClr val="C0C0C0"/>
        </a:lt2>
        <a:accent1>
          <a:srgbClr val="D5E5DB"/>
        </a:accent1>
        <a:accent2>
          <a:srgbClr val="3366FF"/>
        </a:accent2>
        <a:accent3>
          <a:srgbClr val="FFF2F2"/>
        </a:accent3>
        <a:accent4>
          <a:srgbClr val="002AAE"/>
        </a:accent4>
        <a:accent5>
          <a:srgbClr val="E7F0EA"/>
        </a:accent5>
        <a:accent6>
          <a:srgbClr val="2D5CE7"/>
        </a:accent6>
        <a:hlink>
          <a:srgbClr val="FF9900"/>
        </a:hlink>
        <a:folHlink>
          <a:srgbClr val="008080"/>
        </a:folHlink>
      </a:clrScheme>
      <a:clrMap bg1="lt1" tx1="dk1" bg2="lt2" tx2="dk2" accent1="accent1" accent2="accent2" accent3="accent3" accent4="accent4" accent5="accent5" accent6="accent6" hlink="hlink" folHlink="folHlink"/>
    </a:extraClrScheme>
    <a:extraClrScheme>
      <a:clrScheme name="诗情画意 6">
        <a:dk1>
          <a:srgbClr val="336699"/>
        </a:dk1>
        <a:lt1>
          <a:srgbClr val="F4E9E0"/>
        </a:lt1>
        <a:dk2>
          <a:srgbClr val="DC5900"/>
        </a:dk2>
        <a:lt2>
          <a:srgbClr val="C0C0C0"/>
        </a:lt2>
        <a:accent1>
          <a:srgbClr val="E4E4E4"/>
        </a:accent1>
        <a:accent2>
          <a:srgbClr val="3399FF"/>
        </a:accent2>
        <a:accent3>
          <a:srgbClr val="F8F2ED"/>
        </a:accent3>
        <a:accent4>
          <a:srgbClr val="2A5682"/>
        </a:accent4>
        <a:accent5>
          <a:srgbClr val="EFEFEF"/>
        </a:accent5>
        <a:accent6>
          <a:srgbClr val="2D8AE7"/>
        </a:accent6>
        <a:hlink>
          <a:srgbClr val="CC0066"/>
        </a:hlink>
        <a:folHlink>
          <a:srgbClr val="008080"/>
        </a:folHlink>
      </a:clrScheme>
      <a:clrMap bg1="lt1" tx1="dk1" bg2="lt2" tx2="dk2" accent1="accent1" accent2="accent2" accent3="accent3" accent4="accent4" accent5="accent5" accent6="accent6" hlink="hlink" folHlink="folHlink"/>
    </a:extraClrScheme>
    <a:extraClrScheme>
      <a:clrScheme name="诗情画意 7">
        <a:dk1>
          <a:srgbClr val="CC3300"/>
        </a:dk1>
        <a:lt1>
          <a:srgbClr val="E5E5FF"/>
        </a:lt1>
        <a:dk2>
          <a:srgbClr val="565680"/>
        </a:dk2>
        <a:lt2>
          <a:srgbClr val="C0C0C0"/>
        </a:lt2>
        <a:accent1>
          <a:srgbClr val="E6E4EC"/>
        </a:accent1>
        <a:accent2>
          <a:srgbClr val="0066CC"/>
        </a:accent2>
        <a:accent3>
          <a:srgbClr val="F0F0FF"/>
        </a:accent3>
        <a:accent4>
          <a:srgbClr val="AE2A00"/>
        </a:accent4>
        <a:accent5>
          <a:srgbClr val="F0EFF4"/>
        </a:accent5>
        <a:accent6>
          <a:srgbClr val="005CB9"/>
        </a:accent6>
        <a:hlink>
          <a:srgbClr val="008080"/>
        </a:hlink>
        <a:folHlink>
          <a:srgbClr val="7B7BA7"/>
        </a:folHlink>
      </a:clrScheme>
      <a:clrMap bg1="lt1" tx1="dk1" bg2="lt2" tx2="dk2" accent1="accent1" accent2="accent2" accent3="accent3" accent4="accent4" accent5="accent5" accent6="accent6" hlink="hlink" folHlink="folHlink"/>
    </a:extraClrScheme>
    <a:extraClrScheme>
      <a:clrScheme name="诗情画意 8">
        <a:dk1>
          <a:srgbClr val="000099"/>
        </a:dk1>
        <a:lt1>
          <a:srgbClr val="FFE2C5"/>
        </a:lt1>
        <a:dk2>
          <a:srgbClr val="007D7A"/>
        </a:dk2>
        <a:lt2>
          <a:srgbClr val="C0C0C0"/>
        </a:lt2>
        <a:accent1>
          <a:srgbClr val="EAEAEA"/>
        </a:accent1>
        <a:accent2>
          <a:srgbClr val="B26EB4"/>
        </a:accent2>
        <a:accent3>
          <a:srgbClr val="FFEEDF"/>
        </a:accent3>
        <a:accent4>
          <a:srgbClr val="000082"/>
        </a:accent4>
        <a:accent5>
          <a:srgbClr val="F3F3F3"/>
        </a:accent5>
        <a:accent6>
          <a:srgbClr val="A163A3"/>
        </a:accent6>
        <a:hlink>
          <a:srgbClr val="CC3300"/>
        </a:hlink>
        <a:folHlink>
          <a:srgbClr val="0088E4"/>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诗情画意">
  <a:themeElements>
    <a:clrScheme name="诗情画意 1">
      <a:dk1>
        <a:srgbClr val="007A77"/>
      </a:dk1>
      <a:lt1>
        <a:srgbClr val="FFFFFF"/>
      </a:lt1>
      <a:dk2>
        <a:srgbClr val="003399"/>
      </a:dk2>
      <a:lt2>
        <a:srgbClr val="C0C0C0"/>
      </a:lt2>
      <a:accent1>
        <a:srgbClr val="EBF7FF"/>
      </a:accent1>
      <a:accent2>
        <a:srgbClr val="3366FF"/>
      </a:accent2>
      <a:accent3>
        <a:srgbClr val="FFFFFF"/>
      </a:accent3>
      <a:accent4>
        <a:srgbClr val="006765"/>
      </a:accent4>
      <a:accent5>
        <a:srgbClr val="F3FAFF"/>
      </a:accent5>
      <a:accent6>
        <a:srgbClr val="2D5CE7"/>
      </a:accent6>
      <a:hlink>
        <a:srgbClr val="DC5900"/>
      </a:hlink>
      <a:folHlink>
        <a:srgbClr val="7979A5"/>
      </a:folHlink>
    </a:clrScheme>
    <a:fontScheme name="诗情画意">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charset="0"/>
          <a:buNone/>
          <a:tabLst/>
          <a:defRPr kumimoji="0" lang="en-US" altLang="zh-CN" sz="1800" b="0" i="0" u="none" strike="noStrike" cap="none" normalizeH="0" baseline="0" smtClean="0">
            <a:ln>
              <a:noFill/>
            </a:ln>
            <a:solidFill>
              <a:schemeClr val="tx1"/>
            </a:solidFill>
            <a:effectLst/>
            <a:latin typeface="Arial"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charset="0"/>
          <a:buNone/>
          <a:tabLst/>
          <a:defRPr kumimoji="0" lang="en-US" altLang="zh-CN" sz="1800" b="0" i="0" u="none" strike="noStrike" cap="none" normalizeH="0" baseline="0" smtClean="0">
            <a:ln>
              <a:noFill/>
            </a:ln>
            <a:solidFill>
              <a:schemeClr val="tx1"/>
            </a:solidFill>
            <a:effectLst/>
            <a:latin typeface="Arial" charset="0"/>
            <a:ea typeface="宋体" pitchFamily="2" charset="-122"/>
          </a:defRPr>
        </a:defPPr>
      </a:lstStyle>
    </a:lnDef>
  </a:objectDefaults>
  <a:extraClrSchemeLst>
    <a:extraClrScheme>
      <a:clrScheme name="诗情画意 1">
        <a:dk1>
          <a:srgbClr val="007A77"/>
        </a:dk1>
        <a:lt1>
          <a:srgbClr val="FFFFFF"/>
        </a:lt1>
        <a:dk2>
          <a:srgbClr val="003399"/>
        </a:dk2>
        <a:lt2>
          <a:srgbClr val="C0C0C0"/>
        </a:lt2>
        <a:accent1>
          <a:srgbClr val="EBF7FF"/>
        </a:accent1>
        <a:accent2>
          <a:srgbClr val="3366FF"/>
        </a:accent2>
        <a:accent3>
          <a:srgbClr val="FFFFFF"/>
        </a:accent3>
        <a:accent4>
          <a:srgbClr val="006765"/>
        </a:accent4>
        <a:accent5>
          <a:srgbClr val="F3FAFF"/>
        </a:accent5>
        <a:accent6>
          <a:srgbClr val="2D5CE7"/>
        </a:accent6>
        <a:hlink>
          <a:srgbClr val="DC5900"/>
        </a:hlink>
        <a:folHlink>
          <a:srgbClr val="7979A5"/>
        </a:folHlink>
      </a:clrScheme>
      <a:clrMap bg1="lt1" tx1="dk1" bg2="lt2" tx2="dk2" accent1="accent1" accent2="accent2" accent3="accent3" accent4="accent4" accent5="accent5" accent6="accent6" hlink="hlink" folHlink="folHlink"/>
    </a:extraClrScheme>
    <a:extraClrScheme>
      <a:clrScheme name="诗情画意 2">
        <a:dk1>
          <a:srgbClr val="005FBE"/>
        </a:dk1>
        <a:lt1>
          <a:srgbClr val="FFFFDD"/>
        </a:lt1>
        <a:dk2>
          <a:srgbClr val="2C5884"/>
        </a:dk2>
        <a:lt2>
          <a:srgbClr val="C0C0C0"/>
        </a:lt2>
        <a:accent1>
          <a:srgbClr val="E9F7FF"/>
        </a:accent1>
        <a:accent2>
          <a:srgbClr val="F89400"/>
        </a:accent2>
        <a:accent3>
          <a:srgbClr val="FFFFEB"/>
        </a:accent3>
        <a:accent4>
          <a:srgbClr val="0050A2"/>
        </a:accent4>
        <a:accent5>
          <a:srgbClr val="F2FAFF"/>
        </a:accent5>
        <a:accent6>
          <a:srgbClr val="E18600"/>
        </a:accent6>
        <a:hlink>
          <a:srgbClr val="B20048"/>
        </a:hlink>
        <a:folHlink>
          <a:srgbClr val="008080"/>
        </a:folHlink>
      </a:clrScheme>
      <a:clrMap bg1="lt1" tx1="dk1" bg2="lt2" tx2="dk2" accent1="accent1" accent2="accent2" accent3="accent3" accent4="accent4" accent5="accent5" accent6="accent6" hlink="hlink" folHlink="folHlink"/>
    </a:extraClrScheme>
    <a:extraClrScheme>
      <a:clrScheme name="诗情画意 3">
        <a:dk1>
          <a:srgbClr val="5D5D8B"/>
        </a:dk1>
        <a:lt1>
          <a:srgbClr val="DAEADE"/>
        </a:lt1>
        <a:dk2>
          <a:srgbClr val="A25269"/>
        </a:dk2>
        <a:lt2>
          <a:srgbClr val="C0C0C0"/>
        </a:lt2>
        <a:accent1>
          <a:srgbClr val="FFFFDD"/>
        </a:accent1>
        <a:accent2>
          <a:srgbClr val="3399FF"/>
        </a:accent2>
        <a:accent3>
          <a:srgbClr val="EAF3EC"/>
        </a:accent3>
        <a:accent4>
          <a:srgbClr val="4E4E76"/>
        </a:accent4>
        <a:accent5>
          <a:srgbClr val="FFFFEB"/>
        </a:accent5>
        <a:accent6>
          <a:srgbClr val="2D8AE7"/>
        </a:accent6>
        <a:hlink>
          <a:srgbClr val="336699"/>
        </a:hlink>
        <a:folHlink>
          <a:srgbClr val="F08F00"/>
        </a:folHlink>
      </a:clrScheme>
      <a:clrMap bg1="lt1" tx1="dk1" bg2="lt2" tx2="dk2" accent1="accent1" accent2="accent2" accent3="accent3" accent4="accent4" accent5="accent5" accent6="accent6" hlink="hlink" folHlink="folHlink"/>
    </a:extraClrScheme>
    <a:extraClrScheme>
      <a:clrScheme name="诗情画意 4">
        <a:dk1>
          <a:srgbClr val="006666"/>
        </a:dk1>
        <a:lt1>
          <a:srgbClr val="CCECFF"/>
        </a:lt1>
        <a:dk2>
          <a:srgbClr val="336699"/>
        </a:dk2>
        <a:lt2>
          <a:srgbClr val="C0C0C0"/>
        </a:lt2>
        <a:accent1>
          <a:srgbClr val="FFFFCC"/>
        </a:accent1>
        <a:accent2>
          <a:srgbClr val="FF6600"/>
        </a:accent2>
        <a:accent3>
          <a:srgbClr val="E2F4FF"/>
        </a:accent3>
        <a:accent4>
          <a:srgbClr val="005656"/>
        </a:accent4>
        <a:accent5>
          <a:srgbClr val="FFFFE2"/>
        </a:accent5>
        <a:accent6>
          <a:srgbClr val="E75C00"/>
        </a:accent6>
        <a:hlink>
          <a:srgbClr val="0066FF"/>
        </a:hlink>
        <a:folHlink>
          <a:srgbClr val="BE547F"/>
        </a:folHlink>
      </a:clrScheme>
      <a:clrMap bg1="lt1" tx1="dk1" bg2="lt2" tx2="dk2" accent1="accent1" accent2="accent2" accent3="accent3" accent4="accent4" accent5="accent5" accent6="accent6" hlink="hlink" folHlink="folHlink"/>
    </a:extraClrScheme>
    <a:extraClrScheme>
      <a:clrScheme name="诗情画意 5">
        <a:dk1>
          <a:srgbClr val="0033CC"/>
        </a:dk1>
        <a:lt1>
          <a:srgbClr val="FFE9E9"/>
        </a:lt1>
        <a:dk2>
          <a:srgbClr val="000000"/>
        </a:dk2>
        <a:lt2>
          <a:srgbClr val="C0C0C0"/>
        </a:lt2>
        <a:accent1>
          <a:srgbClr val="D5E5DB"/>
        </a:accent1>
        <a:accent2>
          <a:srgbClr val="3366FF"/>
        </a:accent2>
        <a:accent3>
          <a:srgbClr val="FFF2F2"/>
        </a:accent3>
        <a:accent4>
          <a:srgbClr val="002AAE"/>
        </a:accent4>
        <a:accent5>
          <a:srgbClr val="E7F0EA"/>
        </a:accent5>
        <a:accent6>
          <a:srgbClr val="2D5CE7"/>
        </a:accent6>
        <a:hlink>
          <a:srgbClr val="FF9900"/>
        </a:hlink>
        <a:folHlink>
          <a:srgbClr val="008080"/>
        </a:folHlink>
      </a:clrScheme>
      <a:clrMap bg1="lt1" tx1="dk1" bg2="lt2" tx2="dk2" accent1="accent1" accent2="accent2" accent3="accent3" accent4="accent4" accent5="accent5" accent6="accent6" hlink="hlink" folHlink="folHlink"/>
    </a:extraClrScheme>
    <a:extraClrScheme>
      <a:clrScheme name="诗情画意 6">
        <a:dk1>
          <a:srgbClr val="336699"/>
        </a:dk1>
        <a:lt1>
          <a:srgbClr val="F4E9E0"/>
        </a:lt1>
        <a:dk2>
          <a:srgbClr val="DC5900"/>
        </a:dk2>
        <a:lt2>
          <a:srgbClr val="C0C0C0"/>
        </a:lt2>
        <a:accent1>
          <a:srgbClr val="E4E4E4"/>
        </a:accent1>
        <a:accent2>
          <a:srgbClr val="3399FF"/>
        </a:accent2>
        <a:accent3>
          <a:srgbClr val="F8F2ED"/>
        </a:accent3>
        <a:accent4>
          <a:srgbClr val="2A5682"/>
        </a:accent4>
        <a:accent5>
          <a:srgbClr val="EFEFEF"/>
        </a:accent5>
        <a:accent6>
          <a:srgbClr val="2D8AE7"/>
        </a:accent6>
        <a:hlink>
          <a:srgbClr val="CC0066"/>
        </a:hlink>
        <a:folHlink>
          <a:srgbClr val="008080"/>
        </a:folHlink>
      </a:clrScheme>
      <a:clrMap bg1="lt1" tx1="dk1" bg2="lt2" tx2="dk2" accent1="accent1" accent2="accent2" accent3="accent3" accent4="accent4" accent5="accent5" accent6="accent6" hlink="hlink" folHlink="folHlink"/>
    </a:extraClrScheme>
    <a:extraClrScheme>
      <a:clrScheme name="诗情画意 7">
        <a:dk1>
          <a:srgbClr val="CC3300"/>
        </a:dk1>
        <a:lt1>
          <a:srgbClr val="E5E5FF"/>
        </a:lt1>
        <a:dk2>
          <a:srgbClr val="565680"/>
        </a:dk2>
        <a:lt2>
          <a:srgbClr val="C0C0C0"/>
        </a:lt2>
        <a:accent1>
          <a:srgbClr val="E6E4EC"/>
        </a:accent1>
        <a:accent2>
          <a:srgbClr val="0066CC"/>
        </a:accent2>
        <a:accent3>
          <a:srgbClr val="F0F0FF"/>
        </a:accent3>
        <a:accent4>
          <a:srgbClr val="AE2A00"/>
        </a:accent4>
        <a:accent5>
          <a:srgbClr val="F0EFF4"/>
        </a:accent5>
        <a:accent6>
          <a:srgbClr val="005CB9"/>
        </a:accent6>
        <a:hlink>
          <a:srgbClr val="008080"/>
        </a:hlink>
        <a:folHlink>
          <a:srgbClr val="7B7BA7"/>
        </a:folHlink>
      </a:clrScheme>
      <a:clrMap bg1="lt1" tx1="dk1" bg2="lt2" tx2="dk2" accent1="accent1" accent2="accent2" accent3="accent3" accent4="accent4" accent5="accent5" accent6="accent6" hlink="hlink" folHlink="folHlink"/>
    </a:extraClrScheme>
    <a:extraClrScheme>
      <a:clrScheme name="诗情画意 8">
        <a:dk1>
          <a:srgbClr val="000099"/>
        </a:dk1>
        <a:lt1>
          <a:srgbClr val="FFE2C5"/>
        </a:lt1>
        <a:dk2>
          <a:srgbClr val="007D7A"/>
        </a:dk2>
        <a:lt2>
          <a:srgbClr val="C0C0C0"/>
        </a:lt2>
        <a:accent1>
          <a:srgbClr val="EAEAEA"/>
        </a:accent1>
        <a:accent2>
          <a:srgbClr val="B26EB4"/>
        </a:accent2>
        <a:accent3>
          <a:srgbClr val="FFEEDF"/>
        </a:accent3>
        <a:accent4>
          <a:srgbClr val="000082"/>
        </a:accent4>
        <a:accent5>
          <a:srgbClr val="F3F3F3"/>
        </a:accent5>
        <a:accent6>
          <a:srgbClr val="A163A3"/>
        </a:accent6>
        <a:hlink>
          <a:srgbClr val="CC3300"/>
        </a:hlink>
        <a:folHlink>
          <a:srgbClr val="0088E4"/>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等线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等线"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312</Paragraphs>
  <Slides>46</Slides>
  <Notes>17</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46</vt:i4>
      </vt:variant>
    </vt:vector>
  </HeadingPairs>
  <TitlesOfParts>
    <vt:vector baseType="lpstr" size="56">
      <vt:lpstr>Arial</vt:lpstr>
      <vt:lpstr>Calibri</vt:lpstr>
      <vt:lpstr>宋体</vt:lpstr>
      <vt:lpstr>Wingdings</vt:lpstr>
      <vt:lpstr>黑体</vt:lpstr>
      <vt:lpstr>微软雅黑</vt:lpstr>
      <vt:lpstr>FZHTJW--GB1-0</vt:lpstr>
      <vt:lpstr>等线 Light</vt:lpstr>
      <vt:lpstr>等线</vt:lpstr>
      <vt:lpstr>Office Theme</vt:lpstr>
      <vt:lpstr>第二章 建筑安全生产的管理方针、原则、要和体制</vt:lpstr>
      <vt:lpstr>2.2 建筑施工安全生产的方针</vt:lpstr>
      <vt:lpstr>2.2 建筑施工安全生产的方针</vt:lpstr>
      <vt:lpstr>2.3 安全生产的工作原则</vt:lpstr>
      <vt:lpstr>2.3 安全生产的工作原则</vt:lpstr>
      <vt:lpstr>PowerPoint Presentation</vt:lpstr>
      <vt:lpstr>PowerPoint Presentation</vt:lpstr>
      <vt:lpstr>2.4 安全生产的要素</vt:lpstr>
      <vt:lpstr>2.4 安全生产的要素</vt:lpstr>
      <vt:lpstr>2.4 安全生产的要素</vt:lpstr>
      <vt:lpstr>PowerPoint Presentation</vt:lpstr>
      <vt:lpstr>PowerPoint Presentation</vt:lpstr>
      <vt:lpstr>PowerPoint Presentation</vt:lpstr>
      <vt:lpstr>PowerPoint Presentation</vt:lpstr>
      <vt:lpstr>第三次作业</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安全生产的管理体制</vt:lpstr>
      <vt:lpstr>安全生产管理的体制</vt:lpstr>
      <vt:lpstr>安全生产管理的体制</vt:lpstr>
      <vt:lpstr>安全生产管理的体制</vt:lpstr>
      <vt:lpstr>安全生产管理的体制</vt:lpstr>
      <vt:lpstr>安全生产管理的体制</vt:lpstr>
      <vt:lpstr>2.5 安全生产管理机构的设置与人员配备</vt:lpstr>
      <vt:lpstr>2.5 安全生产管理机构的设置与人员配备</vt:lpstr>
      <vt:lpstr>   2.5 安全生产管理机构的设置与人员配备</vt:lpstr>
      <vt:lpstr>PowerPoint Presentation</vt:lpstr>
      <vt:lpstr>三、施工安全管理组织机构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2024-09-27T20:18:46.799</cp:lastPrinted>
  <dcterms:created xsi:type="dcterms:W3CDTF">2024-09-27T12:18:46Z</dcterms:created>
  <dcterms:modified xsi:type="dcterms:W3CDTF">2024-09-27T12:18:48Z</dcterms:modified>
</cp:coreProperties>
</file>