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GPINNI+JCBCAO+ArialMT"/>
      <p:regular r:id="rId15"/>
    </p:embeddedFont>
    <p:embeddedFont>
      <p:font typeface="MOPCDD+MS-UIGothic"/>
      <p:regular r:id="rId16"/>
    </p:embeddedFont>
    <p:embeddedFont>
      <p:font typeface="HGIGNJ+FDSURW+MicrosoftYaHei"/>
      <p:regular r:id="rId17"/>
    </p:embeddedFont>
    <p:embeddedFont>
      <p:font typeface="UDLGBT+MSLCDE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E47B19-01CE-4274-896F-3B1A6C3D8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B7A8A3-7FA3-4557-843B-B010C17CE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C5EBBD-5855-4E70-AD69-D763D9034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770B6E-EFEF-4329-A9AD-4B7717E76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BB2C3B-9465-41EE-9396-1FCD54CAD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B1AEFC-BD58-46BB-9021-EBB333451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0D145C-9632-4502-AE41-4D9D97371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4E26EB-36A6-4330-B4FB-9881CA818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180842-0517-4586-A27C-3D75B2993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2FEA53-A364-4A58-BB8F-13DEDEB2F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9A75D1-C6C7-492F-932B-A97EA5CF5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024121021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2217610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GPINNI+JCBCAO+ArialMT"/>
                <a:cs typeface="GPINNI+JCBCAO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MOPCDD+MS-UIGothic"/>
                <a:cs typeface="MOPCDD+MS-UIGothic"/>
              </a:rPr>
              <a:t>供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应链</a:t>
            </a:r>
            <a:r>
              <a:rPr sz="2400">
                <a:solidFill>
                  <a:srgbClr val="00B6FF"/>
                </a:solidFill>
                <a:latin typeface="MOPCDD+MS-UIGothic"/>
                <a:cs typeface="MOPCDD+MS-UIGothic"/>
              </a:rPr>
              <a:t>管理系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00B6FF"/>
                </a:solidFill>
                <a:latin typeface="MOPCDD+MS-UIGothic"/>
                <a:cs typeface="MOPCDD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HGIGNJ+FDSURW+MicrosoftYaHei"/>
                <a:cs typeface="HGIGNJ+FDSURW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2766250"/>
            <a:ext cx="4790381" cy="242931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GPINNI+JCBCAO+ArialMT"/>
                <a:cs typeface="GPINNI+JCBCAO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MOPCDD+MS-UIGothic"/>
                <a:cs typeface="MOPCDD+MS-UIGothic"/>
              </a:rPr>
              <a:t>供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应链</a:t>
            </a:r>
            <a:r>
              <a:rPr sz="2400">
                <a:solidFill>
                  <a:srgbClr val="00B6FF"/>
                </a:solidFill>
                <a:latin typeface="MOPCDD+MS-UIGothic"/>
                <a:cs typeface="MOPCDD+MS-UIGothic"/>
              </a:rPr>
              <a:t>管理系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00B6FF"/>
                </a:solidFill>
                <a:latin typeface="MOPCDD+MS-UIGothic"/>
                <a:cs typeface="MOPCDD+MS-UIGothic"/>
              </a:rPr>
              <a:t>的核心功能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GPINNI+JCBCAO+ArialMT"/>
                <a:cs typeface="GPINNI+JCBCAO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MOPCDD+MS-UIGothic"/>
                <a:cs typeface="MOPCDD+MS-UIGothic"/>
              </a:rPr>
              <a:t>供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应链</a:t>
            </a:r>
            <a:r>
              <a:rPr sz="2400">
                <a:solidFill>
                  <a:srgbClr val="00B6FF"/>
                </a:solidFill>
                <a:latin typeface="MOPCDD+MS-UIGothic"/>
                <a:cs typeface="MOPCDD+MS-UIGothic"/>
              </a:rPr>
              <a:t>管理系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统实</a:t>
            </a:r>
            <a:r>
              <a:rPr sz="2400">
                <a:solidFill>
                  <a:srgbClr val="00B6FF"/>
                </a:solidFill>
                <a:latin typeface="MOPCDD+MS-UIGothic"/>
                <a:cs typeface="MOPCDD+MS-UIGothic"/>
              </a:rPr>
              <a:t>施步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骤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GPINNI+JCBCAO+ArialMT"/>
                <a:cs typeface="GPINNI+JCBCAO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MOPCDD+MS-UIGothic"/>
                <a:cs typeface="MOPCDD+MS-UIGothic"/>
              </a:rPr>
              <a:t>供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应链</a:t>
            </a:r>
            <a:r>
              <a:rPr sz="2400">
                <a:solidFill>
                  <a:srgbClr val="00B6FF"/>
                </a:solidFill>
                <a:latin typeface="MOPCDD+MS-UIGothic"/>
                <a:cs typeface="MOPCDD+MS-UIGothic"/>
              </a:rPr>
              <a:t>管理系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00B6FF"/>
                </a:solidFill>
                <a:latin typeface="MOPCDD+MS-UIGothic"/>
                <a:cs typeface="MOPCDD+MS-UIGothic"/>
              </a:rPr>
              <a:t>案例分析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GPINNI+JCBCAO+ArialMT"/>
                <a:cs typeface="GPINNI+JCBCAO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MOPCDD+MS-UIGothic"/>
                <a:cs typeface="MOPCDD+MS-UIGothic"/>
              </a:rPr>
              <a:t>供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应链</a:t>
            </a:r>
            <a:r>
              <a:rPr sz="2400">
                <a:solidFill>
                  <a:srgbClr val="00B6FF"/>
                </a:solidFill>
                <a:latin typeface="MOPCDD+MS-UIGothic"/>
                <a:cs typeface="MOPCDD+MS-UIGothic"/>
              </a:rPr>
              <a:t>管理系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00B6FF"/>
                </a:solidFill>
                <a:latin typeface="MOPCDD+MS-UIGothic"/>
                <a:cs typeface="MOPCDD+MS-UIGothic"/>
              </a:rPr>
              <a:t>未来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B6FF"/>
                </a:solidFill>
                <a:latin typeface="MOPCDD+MS-UIGothic"/>
                <a:cs typeface="MOPCDD+MS-UIGothic"/>
              </a:rPr>
              <a:t>展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MOPCDD+MS-UIGothic"/>
                <a:cs typeface="MOPCDD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MOPCDD+MS-UIGothic"/>
                <a:cs typeface="MOPCDD+MS-UIGothic"/>
              </a:rPr>
              <a:t>供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应链</a:t>
            </a:r>
            <a:r>
              <a:rPr sz="3000">
                <a:solidFill>
                  <a:srgbClr val="00B6FF"/>
                </a:solidFill>
                <a:latin typeface="MOPCDD+MS-UIGothic"/>
                <a:cs typeface="MOPCDD+MS-UIGothic"/>
              </a:rPr>
              <a:t>管理系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00B6FF"/>
                </a:solidFill>
                <a:latin typeface="MOPCDD+MS-UIGothic"/>
                <a:cs typeface="MOPCDD+MS-UIGothic"/>
              </a:rPr>
              <a:t>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6659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OPCDD+MS-UIGothic"/>
                <a:cs typeface="MOPCDD+MS-UIGothic"/>
              </a:rPr>
              <a:t>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应链</a:t>
            </a:r>
            <a:r>
              <a:rPr sz="1500">
                <a:solidFill>
                  <a:srgbClr val="FFFFFF"/>
                </a:solidFill>
                <a:latin typeface="MOPCDD+MS-UIGothic"/>
                <a:cs typeface="MOPCDD+MS-UIGothic"/>
              </a:rPr>
              <a:t>管理系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MOPCDD+MS-UIGothic"/>
                <a:cs typeface="MOPCDD+MS-UIGothic"/>
              </a:rPr>
              <a:t>是一套集成的管理系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MOPCDD+MS-UIGothic"/>
                <a:cs typeface="MOPCDD+MS-UIGothic"/>
              </a:rPr>
              <a:t>，用于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MOPCDD+MS-UIGothic"/>
                <a:cs typeface="MOPCDD+MS-UIGothic"/>
              </a:rPr>
              <a:t>划、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协调</a:t>
            </a:r>
            <a:r>
              <a:rPr sz="1500">
                <a:solidFill>
                  <a:srgbClr val="FFFFFF"/>
                </a:solidFill>
                <a:latin typeface="MOPCDD+MS-UIGothic"/>
                <a:cs typeface="MOPCDD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FFFFFF"/>
                </a:solidFill>
                <a:latin typeface="MOPCDD+MS-UIGothic"/>
                <a:cs typeface="MOPCDD+MS-UIGothic"/>
              </a:rPr>
              <a:t>行和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FFFFFF"/>
                </a:solidFill>
                <a:latin typeface="MOPCDD+MS-UIGothic"/>
                <a:cs typeface="MOPCDD+MS-UIGothic"/>
              </a:rPr>
              <a:t>控供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应链</a:t>
            </a:r>
            <a:r>
              <a:rPr sz="1500">
                <a:solidFill>
                  <a:srgbClr val="FFFFFF"/>
                </a:solidFill>
                <a:latin typeface="MOPCDD+MS-UIGothic"/>
                <a:cs typeface="MOPCDD+MS-UIGothic"/>
              </a:rPr>
              <a:t>中的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581400" y="2054597"/>
            <a:ext cx="48915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OPCDD+MS-UIGothic"/>
                <a:cs typeface="MOPCDD+MS-UIGothic"/>
              </a:rPr>
              <a:t>所有活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MOPCDD+MS-UIGothic"/>
                <a:cs typeface="MOPCDD+MS-UIGothic"/>
              </a:rPr>
              <a:t>，包括从供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MOPCDD+MS-UIGothic"/>
                <a:cs typeface="MOPCDD+MS-UIGothic"/>
              </a:rPr>
              <a:t>商到最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终</a:t>
            </a:r>
            <a:r>
              <a:rPr sz="1500">
                <a:solidFill>
                  <a:srgbClr val="FFFFFF"/>
                </a:solidFill>
                <a:latin typeface="MOPCDD+MS-UIGothic"/>
                <a:cs typeface="MOPCDD+MS-UIGothic"/>
              </a:rPr>
              <a:t>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FFF"/>
                </a:solidFill>
                <a:latin typeface="MOPCDD+MS-UIGothic"/>
                <a:cs typeface="MOPCDD+MS-UIGothic"/>
              </a:rPr>
              <a:t>者的整个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MOPCDD+MS-UIGothic"/>
                <a:cs typeface="MOPCDD+MS-UIGothic"/>
              </a:rPr>
              <a:t>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58314" y="3434452"/>
            <a:ext cx="77395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OPCDD+MS-UIGothic"/>
                <a:cs typeface="MOPCDD+MS-UIGothic"/>
              </a:rPr>
              <a:t>它通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MOPCDD+MS-UIGothic"/>
                <a:cs typeface="MOPCDD+MS-UIGothic"/>
              </a:rPr>
              <a:t>提供一套完整的工具和功能，帮助企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业实现</a:t>
            </a:r>
            <a:r>
              <a:rPr sz="1500">
                <a:solidFill>
                  <a:srgbClr val="FFFFFF"/>
                </a:solidFill>
                <a:latin typeface="MOPCDD+MS-UIGothic"/>
                <a:cs typeface="MOPCDD+MS-UIGothic"/>
              </a:rPr>
              <a:t>更高效、更灵活和更可靠的供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链</a:t>
            </a:r>
            <a:r>
              <a:rPr sz="1500">
                <a:solidFill>
                  <a:srgbClr val="FFFFFF"/>
                </a:solidFill>
                <a:latin typeface="MOPCDD+MS-UIGothic"/>
                <a:cs typeface="MOPCDD+MS-UIGothic"/>
              </a:rPr>
              <a:t>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FFF"/>
                </a:solidFill>
                <a:latin typeface="MOPCDD+MS-UIGothic"/>
                <a:cs typeface="MOPCDD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587115" y="5056243"/>
            <a:ext cx="795858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OPCDD+MS-UIGothic"/>
                <a:cs typeface="MOPCDD+MS-UIGothic"/>
              </a:rPr>
              <a:t>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应链</a:t>
            </a:r>
            <a:r>
              <a:rPr sz="1500">
                <a:solidFill>
                  <a:srgbClr val="FFFFFF"/>
                </a:solidFill>
                <a:latin typeface="MOPCDD+MS-UIGothic"/>
                <a:cs typeface="MOPCDD+MS-UIGothic"/>
              </a:rPr>
              <a:t>管理系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MOPCDD+MS-UIGothic"/>
                <a:cs typeface="MOPCDD+MS-UIGothic"/>
              </a:rPr>
              <a:t>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仅</a:t>
            </a:r>
            <a:r>
              <a:rPr sz="1500">
                <a:solidFill>
                  <a:srgbClr val="FFFFFF"/>
                </a:solidFill>
                <a:latin typeface="MOPCDD+MS-UIGothic"/>
                <a:cs typeface="MOPCDD+MS-UIGothic"/>
              </a:rPr>
              <a:t>涵盖了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传统</a:t>
            </a:r>
            <a:r>
              <a:rPr sz="1500">
                <a:solidFill>
                  <a:srgbClr val="FFFFFF"/>
                </a:solidFill>
                <a:latin typeface="MOPCDD+MS-UIGothic"/>
                <a:cs typeface="MOPCDD+MS-UIGothic"/>
              </a:rPr>
              <a:t>的物流和采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FFFFFF"/>
                </a:solidFill>
                <a:latin typeface="MOPCDD+MS-UIGothic"/>
                <a:cs typeface="MOPCDD+MS-UIGothic"/>
              </a:rPr>
              <a:t>管理功能，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还扩</a:t>
            </a:r>
            <a:r>
              <a:rPr sz="1500">
                <a:solidFill>
                  <a:srgbClr val="FFFFFF"/>
                </a:solidFill>
                <a:latin typeface="MOPCDD+MS-UIGothic"/>
                <a:cs typeface="MOPCDD+MS-UIGothic"/>
              </a:rPr>
              <a:t>展到了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诸</a:t>
            </a:r>
            <a:r>
              <a:rPr sz="1500">
                <a:solidFill>
                  <a:srgbClr val="FFFFFF"/>
                </a:solidFill>
                <a:latin typeface="MOPCDD+MS-UIGothic"/>
                <a:cs typeface="MOPCDD+MS-UIGothic"/>
              </a:rPr>
              <a:t>如需求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预测</a:t>
            </a:r>
            <a:r>
              <a:rPr sz="1500">
                <a:solidFill>
                  <a:srgbClr val="FFFFFF"/>
                </a:solidFill>
                <a:latin typeface="MOPCDD+MS-UIGothic"/>
                <a:cs typeface="MOPCDD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FFFFFF"/>
                </a:solidFill>
                <a:latin typeface="MOPCDD+MS-UIGothic"/>
                <a:cs typeface="MOPCDD+MS-UIGothic"/>
              </a:rPr>
              <a:t>存管理、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MOPCDD+MS-UIGothic"/>
                <a:cs typeface="MOPCDD+MS-UIGothic"/>
              </a:rPr>
              <a:t>量控制和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FFFFF"/>
                </a:solidFill>
                <a:latin typeface="MOPCDD+MS-UIGothic"/>
                <a:cs typeface="MOPCDD+MS-UIGothic"/>
              </a:rPr>
              <a:t>管理等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FFF"/>
                </a:solidFill>
                <a:latin typeface="MOPCDD+MS-UIGothic"/>
                <a:cs typeface="MOPCDD+MS-UIGothic"/>
              </a:rPr>
              <a:t>域。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MOPCDD+MS-UIGothic"/>
                <a:cs typeface="MOPCDD+MS-UIGothic"/>
              </a:rPr>
              <a:t>供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应链</a:t>
            </a:r>
            <a:r>
              <a:rPr sz="3000">
                <a:solidFill>
                  <a:srgbClr val="00B6FF"/>
                </a:solidFill>
                <a:latin typeface="MOPCDD+MS-UIGothic"/>
                <a:cs typeface="MOPCDD+MS-UIGothic"/>
              </a:rPr>
              <a:t>管理系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00B6FF"/>
                </a:solidFill>
                <a:latin typeface="MOPCDD+MS-UIGothic"/>
                <a:cs typeface="MOPCDD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09775" y="21056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MOPCDD+MS-UIGothic"/>
                <a:cs typeface="MOPCDD+MS-UIGothic"/>
              </a:rPr>
              <a:t>提高运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营</a:t>
            </a:r>
            <a:r>
              <a:rPr sz="1550" spc="25">
                <a:solidFill>
                  <a:srgbClr val="00B6FF"/>
                </a:solidFill>
                <a:latin typeface="MOPCDD+MS-UIGothic"/>
                <a:cs typeface="MOPCDD+MS-UIGothic"/>
              </a:rPr>
              <a:t>效率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MOPCDD+MS-UIGothic"/>
                <a:cs typeface="MOPCDD+MS-UIGothic"/>
              </a:rPr>
              <a:t>提升客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户满</a:t>
            </a:r>
            <a:r>
              <a:rPr sz="1550" spc="25">
                <a:solidFill>
                  <a:srgbClr val="00B6FF"/>
                </a:solidFill>
                <a:latin typeface="MOPCDD+MS-UIGothic"/>
                <a:cs typeface="MOPCDD+MS-UIGothic"/>
              </a:rPr>
              <a:t>意度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09925" y="3155168"/>
            <a:ext cx="3710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OPCDD+MS-UIGothic"/>
                <a:cs typeface="MOPCDD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32000" y="4764401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MOPCDD+MS-UIGothic"/>
                <a:cs typeface="MOPCDD+MS-UIGothic"/>
              </a:rPr>
              <a:t>增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强</a:t>
            </a:r>
            <a:r>
              <a:rPr sz="1550" spc="25">
                <a:solidFill>
                  <a:srgbClr val="00B6FF"/>
                </a:solidFill>
                <a:latin typeface="MOPCDD+MS-UIGothic"/>
                <a:cs typeface="MOPCDD+MS-UIGothic"/>
              </a:rPr>
              <a:t>灵活性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07119" y="4764401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MOPCDD+MS-UIGothic"/>
                <a:cs typeface="MOPCDD+MS-UIGothic"/>
              </a:rPr>
              <a:t>加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强</a:t>
            </a:r>
            <a:r>
              <a:rPr sz="1550" spc="25">
                <a:solidFill>
                  <a:srgbClr val="00B6FF"/>
                </a:solidFill>
                <a:latin typeface="MOPCDD+MS-UIGothic"/>
                <a:cs typeface="MOPCDD+MS-UIGothic"/>
              </a:rPr>
              <a:t>合作伙伴关系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MOPCDD+MS-UIGothic"/>
                <a:cs typeface="MOPCDD+MS-UIGothic"/>
              </a:rPr>
              <a:t>供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应链</a:t>
            </a:r>
            <a:r>
              <a:rPr sz="3000">
                <a:solidFill>
                  <a:srgbClr val="00B6FF"/>
                </a:solidFill>
                <a:latin typeface="MOPCDD+MS-UIGothic"/>
                <a:cs typeface="MOPCDD+MS-UIGothic"/>
              </a:rPr>
              <a:t>管理系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00B6FF"/>
                </a:solidFill>
                <a:latin typeface="MOPCDD+MS-UIGothic"/>
                <a:cs typeface="MOPCDD+MS-UIGothic"/>
              </a:rPr>
              <a:t>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B6FF"/>
                </a:solidFill>
                <a:latin typeface="MOPCDD+MS-UIGothic"/>
                <a:cs typeface="MOPCDD+MS-UIGothic"/>
              </a:rPr>
              <a:t>史与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6FF"/>
                </a:solidFill>
                <a:latin typeface="MOPCDD+MS-UIGothic"/>
                <a:cs typeface="MOPCDD+MS-UIGothic"/>
              </a:rPr>
              <a:t>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订单</a:t>
            </a:r>
            <a:r>
              <a:rPr sz="3000">
                <a:solidFill>
                  <a:srgbClr val="00B6FF"/>
                </a:solidFill>
                <a:latin typeface="MOPCDD+MS-UIGothic"/>
                <a:cs typeface="MOPCDD+MS-UIGothic"/>
              </a:rPr>
              <a:t>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79270" y="170995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订单录</a:t>
            </a:r>
            <a:r>
              <a:rPr sz="2000" spc="25">
                <a:solidFill>
                  <a:srgbClr val="FFFDFD"/>
                </a:solidFill>
                <a:latin typeface="MOPCDD+MS-UIGothic"/>
                <a:cs typeface="MOPCDD+MS-UIGothic"/>
              </a:rPr>
              <a:t>入与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查询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569325" y="170995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订单</a:t>
            </a:r>
            <a:r>
              <a:rPr sz="2000" spc="25">
                <a:solidFill>
                  <a:srgbClr val="FFFDFD"/>
                </a:solidFill>
                <a:latin typeface="MOPCDD+MS-UIGothic"/>
                <a:cs typeface="MOPCDD+MS-UIGothic"/>
              </a:rPr>
              <a:t>跟踪与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监</a:t>
            </a:r>
            <a:r>
              <a:rPr sz="2000">
                <a:solidFill>
                  <a:srgbClr val="FFFDFD"/>
                </a:solidFill>
                <a:latin typeface="MOPCDD+MS-UIGothic"/>
                <a:cs typeface="MOPCDD+MS-UIGothic"/>
              </a:rPr>
              <a:t>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OPCDD+MS-UIGothic"/>
                <a:cs typeface="MOPCDD+MS-UIGothic"/>
              </a:rPr>
              <a:t>支持用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MOPCDD+MS-UIGothic"/>
                <a:cs typeface="MOPCDD+MS-UIGothic"/>
              </a:rPr>
              <a:t>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线录</a:t>
            </a:r>
            <a:r>
              <a:rPr sz="1500">
                <a:solidFill>
                  <a:srgbClr val="FFFDFD"/>
                </a:solidFill>
                <a:latin typeface="MOPCDD+MS-UIGothic"/>
                <a:cs typeface="MOPCDD+MS-UIGothic"/>
              </a:rPr>
              <a:t>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订单</a:t>
            </a:r>
            <a:r>
              <a:rPr sz="1500">
                <a:solidFill>
                  <a:srgbClr val="FFFDFD"/>
                </a:solidFill>
                <a:latin typeface="MOPCDD+MS-UIGothic"/>
                <a:cs typeface="MOPCDD+MS-UIGothic"/>
              </a:rPr>
              <a:t>信息，并提供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订单查询</a:t>
            </a:r>
            <a:r>
              <a:rPr sz="1500">
                <a:solidFill>
                  <a:srgbClr val="FFFDFD"/>
                </a:solidFill>
                <a:latin typeface="MOPCDD+MS-UIGothic"/>
                <a:cs typeface="MOPCDD+MS-UIGothic"/>
              </a:rPr>
              <a:t>功能，方便用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MOPCDD+MS-UIGothic"/>
                <a:cs typeface="MOPCDD+MS-UIGothic"/>
              </a:rPr>
              <a:t>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时查</a:t>
            </a:r>
            <a:r>
              <a:rPr sz="1500">
                <a:solidFill>
                  <a:srgbClr val="FFFDFD"/>
                </a:solidFill>
                <a:latin typeface="MOPCDD+MS-UIGothic"/>
                <a:cs typeface="MOPCDD+MS-UIGothic"/>
              </a:rPr>
              <a:t>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订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FFFDFD"/>
                </a:solidFill>
                <a:latin typeface="MOPCDD+MS-UIGothic"/>
                <a:cs typeface="MOPCDD+MS-UIGothic"/>
              </a:rPr>
              <a:t>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DFD"/>
                </a:solidFill>
                <a:latin typeface="MOPCDD+MS-UIGothic"/>
                <a:cs typeface="MOPCDD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OPCDD+MS-UIGothic"/>
                <a:cs typeface="MOPCDD+MS-UIGothic"/>
              </a:rPr>
              <a:t>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MOPCDD+MS-UIGothic"/>
                <a:cs typeface="MOPCDD+MS-UIGothic"/>
              </a:rPr>
              <a:t>提供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订单</a:t>
            </a:r>
            <a:r>
              <a:rPr sz="1500">
                <a:solidFill>
                  <a:srgbClr val="FFFDFD"/>
                </a:solidFill>
                <a:latin typeface="MOPCDD+MS-UIGothic"/>
                <a:cs typeface="MOPCDD+MS-UIGothic"/>
              </a:rPr>
              <a:t>跟踪和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FFFDFD"/>
                </a:solidFill>
                <a:latin typeface="MOPCDD+MS-UIGothic"/>
                <a:cs typeface="MOPCDD+MS-UIGothic"/>
              </a:rPr>
              <a:t>控功能，用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OPCDD+MS-UIGothic"/>
                <a:cs typeface="MOPCDD+MS-UIGothic"/>
              </a:rPr>
              <a:t>可以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实时</a:t>
            </a:r>
            <a:r>
              <a:rPr sz="1500">
                <a:solidFill>
                  <a:srgbClr val="FFFDFD"/>
                </a:solidFill>
                <a:latin typeface="MOPCDD+MS-UIGothic"/>
                <a:cs typeface="MOPCDD+MS-UIGothic"/>
              </a:rPr>
              <a:t>了解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订单</a:t>
            </a:r>
            <a:r>
              <a:rPr sz="1500">
                <a:solidFill>
                  <a:srgbClr val="FFFDFD"/>
                </a:solidFill>
                <a:latin typeface="MOPCDD+MS-UIGothic"/>
                <a:cs typeface="MOPCDD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FFFDFD"/>
                </a:solidFill>
                <a:latin typeface="MOPCDD+MS-UIGothic"/>
                <a:cs typeface="MOPCDD+MS-UIGothic"/>
              </a:rPr>
              <a:t>行情况，及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发现</a:t>
            </a:r>
            <a:r>
              <a:rPr sz="1500">
                <a:solidFill>
                  <a:srgbClr val="FFFDFD"/>
                </a:solidFill>
                <a:latin typeface="MOPCDD+MS-UIGothic"/>
                <a:cs typeface="MOPCDD+MS-UIGothic"/>
              </a:rPr>
              <a:t>和解决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订单执</a:t>
            </a:r>
            <a:r>
              <a:rPr sz="1500">
                <a:solidFill>
                  <a:srgbClr val="FFFDFD"/>
                </a:solidFill>
                <a:latin typeface="MOPCDD+MS-UIGothic"/>
                <a:cs typeface="MOPCDD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MOPCDD+MS-UIGothic"/>
                <a:cs typeface="MOPCDD+MS-UIGothic"/>
              </a:rPr>
              <a:t>程中的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DFD"/>
                </a:solidFill>
                <a:latin typeface="MOPCDD+MS-UIGothic"/>
                <a:cs typeface="MOPCDD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173979" y="385371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订单审</a:t>
            </a:r>
            <a:r>
              <a:rPr sz="2000" spc="25">
                <a:solidFill>
                  <a:srgbClr val="FFFDFD"/>
                </a:solidFill>
                <a:latin typeface="MOPCDD+MS-UIGothic"/>
                <a:cs typeface="MOPCDD+MS-UIGothic"/>
              </a:rPr>
              <a:t>核与确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认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57708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OPCDD+MS-UIGothic"/>
                <a:cs typeface="MOPCDD+MS-UIGothic"/>
              </a:rPr>
              <a:t>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统对订单进</a:t>
            </a:r>
            <a:r>
              <a:rPr sz="1500">
                <a:solidFill>
                  <a:srgbClr val="FFFDFD"/>
                </a:solidFill>
                <a:latin typeface="MOPCDD+MS-UIGothic"/>
                <a:cs typeface="MOPCDD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审</a:t>
            </a:r>
            <a:r>
              <a:rPr sz="1500">
                <a:solidFill>
                  <a:srgbClr val="FFFDFD"/>
                </a:solidFill>
                <a:latin typeface="MOPCDD+MS-UIGothic"/>
                <a:cs typeface="MOPCDD+MS-UIGothic"/>
              </a:rPr>
              <a:t>核，确保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订单</a:t>
            </a:r>
            <a:r>
              <a:rPr sz="1500">
                <a:solidFill>
                  <a:srgbClr val="FFFDFD"/>
                </a:solidFill>
                <a:latin typeface="MOPCDD+MS-UIGothic"/>
                <a:cs typeface="MOPCDD+MS-UIGothic"/>
              </a:rPr>
              <a:t>信息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OPCDD+MS-UIGothic"/>
                <a:cs typeface="MOPCDD+MS-UIGothic"/>
              </a:rPr>
              <a:t>的准确性和完整性，并支持用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户对订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单进</a:t>
            </a:r>
            <a:r>
              <a:rPr sz="1500">
                <a:solidFill>
                  <a:srgbClr val="FFFDFD"/>
                </a:solidFill>
                <a:latin typeface="MOPCDD+MS-UIGothic"/>
                <a:cs typeface="MOPCDD+MS-UIGothic"/>
              </a:rPr>
              <a:t>行确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FFFDFD"/>
                </a:solidFill>
                <a:latin typeface="MOPCDD+MS-UIGothic"/>
                <a:cs typeface="MOPCDD+MS-UIGothic"/>
              </a:rPr>
              <a:t>，确保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订单执</a:t>
            </a:r>
            <a:r>
              <a:rPr sz="1500">
                <a:solidFill>
                  <a:srgbClr val="FFFDFD"/>
                </a:solidFill>
                <a:latin typeface="MOPCDD+MS-UIGothic"/>
                <a:cs typeface="MOPCDD+MS-UIGothic"/>
              </a:rPr>
              <a:t>行的可靠性。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库</a:t>
            </a:r>
            <a:r>
              <a:rPr sz="3000">
                <a:solidFill>
                  <a:srgbClr val="00B6FF"/>
                </a:solidFill>
                <a:latin typeface="MOPCDD+MS-UIGothic"/>
                <a:cs typeface="MOPCDD+MS-UIGothic"/>
              </a:rPr>
              <a:t>存管理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库</a:t>
            </a:r>
            <a:r>
              <a:rPr sz="2300" spc="25">
                <a:solidFill>
                  <a:srgbClr val="00B6FF"/>
                </a:solidFill>
                <a:latin typeface="MOPCDD+MS-UIGothic"/>
                <a:cs typeface="MOPCDD+MS-UIGothic"/>
              </a:rPr>
              <a:t>存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预</a:t>
            </a:r>
            <a:r>
              <a:rPr sz="2300" spc="25">
                <a:solidFill>
                  <a:srgbClr val="00B6FF"/>
                </a:solidFill>
                <a:latin typeface="MOPCDD+MS-UIGothic"/>
                <a:cs typeface="MOPCDD+MS-UIGothic"/>
              </a:rPr>
              <a:t>警与控制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库</a:t>
            </a:r>
            <a:r>
              <a:rPr sz="2300" spc="25">
                <a:solidFill>
                  <a:srgbClr val="00B6FF"/>
                </a:solidFill>
                <a:latin typeface="MOPCDD+MS-UIGothic"/>
                <a:cs typeface="MOPCDD+MS-UIGothic"/>
              </a:rPr>
              <a:t>存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查询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库</a:t>
            </a:r>
            <a:r>
              <a:rPr sz="2300" spc="25">
                <a:solidFill>
                  <a:srgbClr val="00B6FF"/>
                </a:solidFill>
                <a:latin typeface="MOPCDD+MS-UIGothic"/>
                <a:cs typeface="MOPCDD+MS-UIGothic"/>
              </a:rPr>
              <a:t>存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调</a:t>
            </a:r>
            <a:r>
              <a:rPr sz="2300" spc="23">
                <a:solidFill>
                  <a:srgbClr val="00B6FF"/>
                </a:solidFill>
                <a:latin typeface="MOPCDD+MS-UIGothic"/>
                <a:cs typeface="MOPCDD+MS-UIGothic"/>
              </a:rPr>
              <a:t>整与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优</a:t>
            </a:r>
            <a:r>
              <a:rPr sz="2300">
                <a:solidFill>
                  <a:srgbClr val="00B6FF"/>
                </a:solidFill>
                <a:latin typeface="MOPCDD+MS-UIGothic"/>
                <a:cs typeface="MOPCDD+MS-UIGothic"/>
              </a:rPr>
              <a:t>化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MOPCDD+MS-UIGothic"/>
                <a:cs typeface="MOPCDD+MS-UIGothic"/>
              </a:rPr>
              <a:t>采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购</a:t>
            </a:r>
            <a:r>
              <a:rPr sz="3000">
                <a:solidFill>
                  <a:srgbClr val="00B6FF"/>
                </a:solidFill>
                <a:latin typeface="MOPCDD+MS-UIGothic"/>
                <a:cs typeface="MOPCDD+MS-UIGothic"/>
              </a:rPr>
              <a:t>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MOPCDD+MS-UIGothic"/>
                <a:cs typeface="MOPCDD+MS-UIGothic"/>
              </a:rPr>
              <a:t>采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购计</a:t>
            </a:r>
            <a:r>
              <a:rPr sz="2300" spc="23">
                <a:solidFill>
                  <a:srgbClr val="00B6FF"/>
                </a:solidFill>
                <a:latin typeface="MOPCDD+MS-UIGothic"/>
                <a:cs typeface="MOPCDD+MS-UIGothic"/>
              </a:rPr>
              <a:t>划制定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314813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MOPCDD+MS-UIGothic"/>
                <a:cs typeface="MOPCDD+MS-UIGothic"/>
              </a:rPr>
              <a:t>采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购订单</a:t>
            </a:r>
            <a:r>
              <a:rPr sz="2300" spc="25">
                <a:solidFill>
                  <a:srgbClr val="00B6FF"/>
                </a:solidFill>
                <a:latin typeface="MOPCDD+MS-UIGothic"/>
                <a:cs typeface="MOPCDD+MS-UIGothic"/>
              </a:rPr>
              <a:t>生成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4800401"/>
            <a:ext cx="30924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MOPCDD+MS-UIGothic"/>
                <a:cs typeface="MOPCDD+MS-UIGothic"/>
              </a:rPr>
              <a:t>采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购进</a:t>
            </a:r>
            <a:r>
              <a:rPr sz="2300" spc="25">
                <a:solidFill>
                  <a:srgbClr val="00B6FF"/>
                </a:solidFill>
                <a:latin typeface="MOPCDD+MS-UIGothic"/>
                <a:cs typeface="MOPCDD+MS-UIGothic"/>
              </a:rPr>
              <a:t>度跟踪与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监</a:t>
            </a:r>
            <a:r>
              <a:rPr sz="2300">
                <a:solidFill>
                  <a:srgbClr val="00B6FF"/>
                </a:solidFill>
                <a:latin typeface="MOPCDD+MS-UIGothic"/>
                <a:cs typeface="MOPCDD+MS-UIGothic"/>
              </a:rPr>
              <a:t>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https://d.book118.com/537024121021006054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GPINNI+JCBCAO+ArialMT</vt:lpstr>
      <vt:lpstr>Times New Roman</vt:lpstr>
      <vt:lpstr>MOPCDD+MS-UIGothic</vt:lpstr>
      <vt:lpstr>SimSun</vt:lpstr>
      <vt:lpstr>HGIGNJ+FDSURW+MicrosoftYaHei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2024-09-28T07:28:39.128</cp:lastPrinted>
  <dcterms:created xsi:type="dcterms:W3CDTF">2024-09-27T23:28:39Z</dcterms:created>
  <dcterms:modified xsi:type="dcterms:W3CDTF">2024-09-27T23:28:40Z</dcterms:modified>
</cp:coreProperties>
</file>