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8" r:id="rId25"/>
  </p:sldIdLst>
  <p:sldSz cx="12192000" cy="6858000"/>
  <p:notesSz cx="6858000" cy="9144000"/>
  <p:custDataLst>
    <p:tags r:id="rId2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tags" Target="tags/tag1.xml" /><Relationship Id="rId27" Type="http://schemas.openxmlformats.org/officeDocument/2006/relationships/presProps" Target="presProps.xml" /><Relationship Id="rId28" Type="http://schemas.openxmlformats.org/officeDocument/2006/relationships/viewProps" Target="viewProps.xml" /><Relationship Id="rId29" Type="http://schemas.openxmlformats.org/officeDocument/2006/relationships/theme" Target="theme/theme1.xml" /><Relationship Id="rId3" Type="http://schemas.openxmlformats.org/officeDocument/2006/relationships/slideMaster" Target="slideMasters/slideMaster3.xml" /><Relationship Id="rId30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4431E22B-FF27-44D5-B611-940211B64A45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0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9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0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2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3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5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6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8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9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1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2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4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5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7" name="PlaceHolder 2"/>
          <p:cNvSpPr>
            <a:spLocks noGrp="1"/>
          </p:cNvSpPr>
          <p:nvPr>
            <p:ph type="body" idx="44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8" name="PlaceHolder 3"/>
          <p:cNvSpPr>
            <a:spLocks noGrp="1"/>
          </p:cNvSpPr>
          <p:nvPr>
            <p:ph type="sldNum" idx="43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349789-5FA7-4498-A8C3-D842D9D200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907837-DF38-4318-8D4B-A63731C4BD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D3B802-B34A-41C3-9F68-C5F81EFB34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457E6CC-1758-44DF-8424-A905D41C8E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81AB3AB-6BDF-4B37-AD98-7772614D67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DBE42D3-CFEE-49D9-9D7D-09906D892D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E4552F5-7842-4F03-BC5A-5664C0F276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8E52558-6148-4C98-92BC-B1F76A7E04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C52E6D-87C9-4BE0-B991-0025F4C3EE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EEDAD7-C794-4FD5-B3A3-E07D74B21E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0561B9-079E-4CD2-9E3A-03212C33C3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0FE0390E-B3A1-4175-964F-07AF973170F2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EBE23983-916F-4310-8A46-CA58911F583F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7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jpe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7.jpe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3703315116600605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21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改善贫血的小窍门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638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老师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贫血的定义与症状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预防贫血的饮食建议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日常生活中改善贫血的小窍门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药物治疗贫血的方法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亚健康状态下的贫血应对之道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总结与展望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贫血的定义与症状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8259480" y="741600"/>
            <a:ext cx="228060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什么是贫血</a:t>
            </a:r>
            <a:r>
              <a:rPr lang="en-US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?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贫血是一种常见的疾病，指血液中红细胞数量或质量不足，导致氧运输功能受损。常见原因包括缺铁、维生素</a:t>
            </a:r>
            <a:r>
              <a:rPr lang="en-US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B12</a:t>
            </a: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和叶酸等营养素不足，以及慢性疾病、失血等。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贫血的症状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277640" y="39934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常见症状之一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1278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疲劳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9073080" y="36187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常见症状之一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9072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头晕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3876120" y="37785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常见症状之一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387684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心慌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4.subtitle"/>
          <p:cNvSpPr/>
          <p:nvPr/>
        </p:nvSpPr>
        <p:spPr>
          <a:xfrm>
            <a:off x="647424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常见症状之一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title"/>
          <p:cNvSpPr/>
          <p:nvPr/>
        </p:nvSpPr>
        <p:spPr>
          <a:xfrm>
            <a:off x="647496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皮肤苍白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贫血的分类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4" name="content.1.subtitle"/>
          <p:cNvSpPr/>
          <p:nvPr/>
        </p:nvSpPr>
        <p:spPr>
          <a:xfrm>
            <a:off x="1277640" y="39934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最常见的贫血类型之一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1.title"/>
          <p:cNvSpPr/>
          <p:nvPr/>
        </p:nvSpPr>
        <p:spPr>
          <a:xfrm>
            <a:off x="1278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缺铁性贫血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content.2.subtitle"/>
          <p:cNvSpPr/>
          <p:nvPr/>
        </p:nvSpPr>
        <p:spPr>
          <a:xfrm>
            <a:off x="9073080" y="36187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由其他疾病引起的贫血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content.2.title"/>
          <p:cNvSpPr/>
          <p:nvPr/>
        </p:nvSpPr>
        <p:spPr>
          <a:xfrm>
            <a:off x="9072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原因性贫血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3.subtitle"/>
          <p:cNvSpPr/>
          <p:nvPr/>
        </p:nvSpPr>
        <p:spPr>
          <a:xfrm>
            <a:off x="3876120" y="37785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造血功能受损所致的贫血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content.3.title"/>
          <p:cNvSpPr/>
          <p:nvPr/>
        </p:nvSpPr>
        <p:spPr>
          <a:xfrm>
            <a:off x="387684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再生障碍性贫血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content.4.subtitle"/>
          <p:cNvSpPr/>
          <p:nvPr/>
        </p:nvSpPr>
        <p:spPr>
          <a:xfrm>
            <a:off x="647424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遗传基因缺陷导致的贫血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4.title"/>
          <p:cNvSpPr/>
          <p:nvPr/>
        </p:nvSpPr>
        <p:spPr>
          <a:xfrm>
            <a:off x="647496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遗传性贫血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贫血的影响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3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各系统功能受损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影响身体功能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6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7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可能引发心衰等危险情况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心脏负荷增加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0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原有疾病症状加重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加重疾病症状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2" name="PlaceHolder 1"/>
          <p:cNvSpPr>
            <a:spLocks noGrp="1"/>
          </p:cNvSpPr>
          <p:nvPr>
            <p:ph type="title" idx="4294967295"/>
          </p:nvPr>
        </p:nvSpPr>
        <p:spPr>
          <a:xfrm>
            <a:off x="1101600" y="122040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怎样改善贫血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?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3" name="content"/>
          <p:cNvSpPr/>
          <p:nvPr/>
        </p:nvSpPr>
        <p:spPr>
          <a:xfrm>
            <a:off x="138096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改善贫血可通过补充铁、维生素</a:t>
            </a: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B12</a:t>
            </a: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和叶酸，均衡饮食，规律作息等方式。在发现贫血症状时，及时就医，遵医嘱进行治疗，保持积极乐观心态也是非常重要的。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4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15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预防贫血的饮食建议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6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7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8" name="title"/>
          <p:cNvSpPr/>
          <p:nvPr/>
        </p:nvSpPr>
        <p:spPr>
          <a:xfrm>
            <a:off x="8259480" y="741600"/>
            <a:ext cx="228060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补铁食物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9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补充铁元素是预防贫血的重要方法。红瘦肉、动物肝脏富含铁，有助于提升血红蛋白水平。此外，鸡蛋、绿叶蔬菜、豆类、果干和坚果也是补充铁的良好选择。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1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补充维生素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B12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2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富含维生素</a:t>
            </a:r>
            <a:r>
              <a:rPr lang="en-US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B12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牛奶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5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6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丰富的维生素</a:t>
            </a: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B12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肉类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9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优质蛋白来源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奶酪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1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2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红肉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content.2.content"/>
          <p:cNvSpPr/>
          <p:nvPr/>
        </p:nvSpPr>
        <p:spPr>
          <a:xfrm>
            <a:off x="3676680" y="2511360"/>
            <a:ext cx="2067120" cy="29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牛肉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羊肉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猪肉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5" name="content.3.title"/>
          <p:cNvSpPr/>
          <p:nvPr/>
        </p:nvSpPr>
        <p:spPr>
          <a:xfrm>
            <a:off x="6460560" y="211140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动物肝脏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3.content"/>
          <p:cNvSpPr/>
          <p:nvPr/>
        </p:nvSpPr>
        <p:spPr>
          <a:xfrm>
            <a:off x="6424200" y="2511360"/>
            <a:ext cx="209592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鸡肝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鸭肝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猪肝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8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柑橘类水果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4.content"/>
          <p:cNvSpPr/>
          <p:nvPr/>
        </p:nvSpPr>
        <p:spPr>
          <a:xfrm>
            <a:off x="9177480" y="2511360"/>
            <a:ext cx="207684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橙子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柠檬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柚子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补充叶酸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1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2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绿叶蔬菜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content.1.content"/>
          <p:cNvSpPr/>
          <p:nvPr/>
        </p:nvSpPr>
        <p:spPr>
          <a:xfrm>
            <a:off x="882000" y="2511360"/>
            <a:ext cx="2082960" cy="2987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菠菜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生菜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芹菜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4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避免贫血的食物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5" name="content.1.subtitle"/>
          <p:cNvSpPr/>
          <p:nvPr/>
        </p:nvSpPr>
        <p:spPr>
          <a:xfrm>
            <a:off x="1277640" y="39934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会干扰铁吸收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content.1.title"/>
          <p:cNvSpPr/>
          <p:nvPr/>
        </p:nvSpPr>
        <p:spPr>
          <a:xfrm>
            <a:off x="1278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咖啡因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content.2.subtitle"/>
          <p:cNvSpPr/>
          <p:nvPr/>
        </p:nvSpPr>
        <p:spPr>
          <a:xfrm>
            <a:off x="9073080" y="36187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影响维生素</a:t>
            </a: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B12</a:t>
            </a: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吸收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content.2.title"/>
          <p:cNvSpPr/>
          <p:nvPr/>
        </p:nvSpPr>
        <p:spPr>
          <a:xfrm>
            <a:off x="9072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精制糖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content.3.subtitle"/>
          <p:cNvSpPr/>
          <p:nvPr/>
        </p:nvSpPr>
        <p:spPr>
          <a:xfrm>
            <a:off x="3876120" y="37785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破坏叶酸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content.3.title"/>
          <p:cNvSpPr/>
          <p:nvPr/>
        </p:nvSpPr>
        <p:spPr>
          <a:xfrm>
            <a:off x="387684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腌制食品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content.4.subtitle"/>
          <p:cNvSpPr/>
          <p:nvPr/>
        </p:nvSpPr>
        <p:spPr>
          <a:xfrm>
            <a:off x="647424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content.4.title"/>
          <p:cNvSpPr/>
          <p:nvPr/>
        </p:nvSpPr>
        <p:spPr>
          <a:xfrm>
            <a:off x="647496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3" name="PlaceHolder 1"/>
          <p:cNvSpPr>
            <a:spLocks noGrp="1"/>
          </p:cNvSpPr>
          <p:nvPr>
            <p:ph type="title" idx="4294967295"/>
          </p:nvPr>
        </p:nvSpPr>
        <p:spPr>
          <a:xfrm>
            <a:off x="1101600" y="122040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小贴士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4" name="content"/>
          <p:cNvSpPr/>
          <p:nvPr/>
        </p:nvSpPr>
        <p:spPr>
          <a:xfrm>
            <a:off x="138096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除了饮食，合理作息、适量运动也是改善贫血的关键。保持良好的生活习惯，有助于提高血红蛋白水平，预防贫血的发生。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5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56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日常生活中改善贫血的小窍门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7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8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9" name="title"/>
          <p:cNvSpPr/>
          <p:nvPr/>
        </p:nvSpPr>
        <p:spPr>
          <a:xfrm>
            <a:off x="8259480" y="741600"/>
            <a:ext cx="228060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合理运动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适量有氧运动能促进血液循环，提高红细胞生成速度。同时，避免过度运动，以免造成身体疲劳。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2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规律作息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3" name="content.1.subtitle"/>
          <p:cNvSpPr/>
          <p:nvPr/>
        </p:nvSpPr>
        <p:spPr>
          <a:xfrm>
            <a:off x="1277640" y="39934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有助于身体修复，提高免疫力。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content.1.title"/>
          <p:cNvSpPr/>
          <p:nvPr/>
        </p:nvSpPr>
        <p:spPr>
          <a:xfrm>
            <a:off x="1278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充足的睡眠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content.2.subtitle"/>
          <p:cNvSpPr/>
          <p:nvPr/>
        </p:nvSpPr>
        <p:spPr>
          <a:xfrm>
            <a:off x="9073080" y="36187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可以平衡身体机能，促进新陈代谢。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content.2.title"/>
          <p:cNvSpPr/>
          <p:nvPr/>
        </p:nvSpPr>
        <p:spPr>
          <a:xfrm>
            <a:off x="9072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规律作息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7" name="content.3.subtitle"/>
          <p:cNvSpPr/>
          <p:nvPr/>
        </p:nvSpPr>
        <p:spPr>
          <a:xfrm>
            <a:off x="3876120" y="37785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content.3.title"/>
          <p:cNvSpPr/>
          <p:nvPr/>
        </p:nvSpPr>
        <p:spPr>
          <a:xfrm>
            <a:off x="387684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content.4.subtitle"/>
          <p:cNvSpPr/>
          <p:nvPr/>
        </p:nvSpPr>
        <p:spPr>
          <a:xfrm>
            <a:off x="647424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content.4.title"/>
          <p:cNvSpPr/>
          <p:nvPr/>
        </p:nvSpPr>
        <p:spPr>
          <a:xfrm>
            <a:off x="647496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1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饮食注意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2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有助于保持血糖稳定，避免能量波动。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少食多餐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5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6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9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有助于血液稀释，提高血液流动性。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多喝水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1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2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参加放松活动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content.2.content"/>
          <p:cNvSpPr/>
          <p:nvPr/>
        </p:nvSpPr>
        <p:spPr>
          <a:xfrm>
            <a:off x="3676680" y="2511360"/>
            <a:ext cx="2067120" cy="29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如瑜伽、阅读等。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5" name="content.3.title"/>
          <p:cNvSpPr/>
          <p:nvPr/>
        </p:nvSpPr>
        <p:spPr>
          <a:xfrm>
            <a:off x="6460560" y="211140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content.3.content"/>
          <p:cNvSpPr/>
          <p:nvPr/>
        </p:nvSpPr>
        <p:spPr>
          <a:xfrm>
            <a:off x="6424200" y="2511360"/>
            <a:ext cx="209592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8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9" name="content.4.content"/>
          <p:cNvSpPr/>
          <p:nvPr/>
        </p:nvSpPr>
        <p:spPr>
          <a:xfrm>
            <a:off x="9177480" y="2511360"/>
            <a:ext cx="207684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心情调节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1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2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避免情绪紧张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3" name="content.1.content"/>
          <p:cNvSpPr/>
          <p:nvPr/>
        </p:nvSpPr>
        <p:spPr>
          <a:xfrm>
            <a:off x="882000" y="2511360"/>
            <a:ext cx="2082960" cy="2987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有助于保持身心健康。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4" name="PlaceHolder 1"/>
          <p:cNvSpPr>
            <a:spLocks noGrp="1"/>
          </p:cNvSpPr>
          <p:nvPr>
            <p:ph type="title" idx="4294967295"/>
          </p:nvPr>
        </p:nvSpPr>
        <p:spPr>
          <a:xfrm>
            <a:off x="1101600" y="122040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小结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5" name="content"/>
          <p:cNvSpPr/>
          <p:nvPr/>
        </p:nvSpPr>
        <p:spPr>
          <a:xfrm>
            <a:off x="138096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要改善贫血，除了注意饮食和作息，心情调节也非常重要。保持愉快的心情，合理运动，规律作息，是预防和改善贫血的关键。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https://d.book118.com/537033151166006053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128</Paragraphs>
  <Slides>21</Slides>
  <Notes>7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baseType="lpstr" size="29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改善贫血的小窍门</vt:lpstr>
      <vt:lpstr>目录</vt:lpstr>
      <vt:lpstr>第1章 贫血的定义与症状</vt:lpstr>
      <vt:lpstr> </vt:lpstr>
      <vt:lpstr>贫血的症状</vt:lpstr>
      <vt:lpstr>贫血的分类</vt:lpstr>
      <vt:lpstr>贫血的影响</vt:lpstr>
      <vt:lpstr>怎样改善贫血?</vt:lpstr>
      <vt:lpstr>第2章 预防贫血的饮食建议</vt:lpstr>
      <vt:lpstr> </vt:lpstr>
      <vt:lpstr>补充维生素B12</vt:lpstr>
      <vt:lpstr>补充叶酸</vt:lpstr>
      <vt:lpstr>避免贫血的食物</vt:lpstr>
      <vt:lpstr>小贴士</vt:lpstr>
      <vt:lpstr>第3章 日常生活中改善贫血的小窍门</vt:lpstr>
      <vt:lpstr> </vt:lpstr>
      <vt:lpstr>规律作息</vt:lpstr>
      <vt:lpstr>饮食注意</vt:lpstr>
      <vt:lpstr>心情调节</vt:lpstr>
      <vt:lpstr>小结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2024-09-27T23:51:33.738</cp:lastPrinted>
  <dcterms:created xsi:type="dcterms:W3CDTF">2024-09-27T15:51:33Z</dcterms:created>
  <dcterms:modified xsi:type="dcterms:W3CDTF">2024-09-27T15:51:35Z</dcterms:modified>
</cp:coreProperties>
</file>