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BF8934-6CED-46F5-B7D3-6CA103631274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BF8934-6CED-46F5-B7D3-6CA103631274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BF8934-6CED-46F5-B7D3-6CA103631274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136EF-1CCA-4869-A949-E18971B15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E15DA-29FA-498C-A0F6-82BF43746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7BB16-92E3-413E-8305-BD39507F9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2DC24-59C9-468B-AEF9-6E360FC35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9B5E0D-0B7A-47AF-AB4F-43E49CE5D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5B566C-9FCD-4EDC-B1CA-1DA6AECD3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0E3B39-A2A3-45D4-9633-9EDCD2CAA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EA601-CF8A-4D57-A72F-D8567981B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048CA-5685-4B18-9D70-5717048C1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3912F-6B6D-4975-81A8-777EB1B2D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C0DE2-7982-4044-86DE-8AEC91024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1" name="矩形: 剪去对角 50"/>
          <p:cNvSpPr/>
          <p:nvPr userDrawn="1"/>
        </p:nvSpPr>
        <p:spPr>
          <a:xfrm>
            <a:off x="398780" y="428625"/>
            <a:ext cx="11328400" cy="6047740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tags" Target="../tags/tag1.xml" /><Relationship Id="rId5" Type="http://schemas.openxmlformats.org/officeDocument/2006/relationships/tags" Target="../tags/tag2.xml" /><Relationship Id="rId6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4.png" /><Relationship Id="rId4" Type="http://schemas.openxmlformats.org/officeDocument/2006/relationships/image" Target="../media/image9.png" /><Relationship Id="rId5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4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Relationship Id="rId7" Type="http://schemas.openxmlformats.org/officeDocument/2006/relationships/image" Target="../media/image17.png" /><Relationship Id="rId8" Type="http://schemas.openxmlformats.org/officeDocument/2006/relationships/image" Target="../media/image1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0116503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" name="组合 30"/>
          <p:cNvGrpSpPr/>
          <p:nvPr/>
        </p:nvGrpSpPr>
        <p:grpSpPr>
          <a:xfrm>
            <a:off x="-16920" y="406401"/>
            <a:ext cx="11808870" cy="6045199"/>
            <a:chOff x="-16920" y="406401"/>
            <a:chExt cx="11808870" cy="6045199"/>
          </a:xfrm>
        </p:grpSpPr>
        <p:sp>
          <p:nvSpPr>
            <p:cNvPr id="21" name="矩形: 圆角 20"/>
            <p:cNvSpPr/>
            <p:nvPr/>
          </p:nvSpPr>
          <p:spPr>
            <a:xfrm>
              <a:off x="400050" y="406401"/>
              <a:ext cx="11391900" cy="6045199"/>
            </a:xfrm>
            <a:prstGeom prst="roundRect">
              <a:avLst>
                <a:gd name="adj" fmla="val 3432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3"/>
            <a:srcRect b="2633"/>
            <a:stretch>
              <a:fillRect/>
            </a:stretch>
          </p:blipFill>
          <p:spPr>
            <a:xfrm>
              <a:off x="-16920" y="668795"/>
              <a:ext cx="877900" cy="5419585"/>
            </a:xfrm>
            <a:prstGeom prst="rect">
              <a:avLst/>
            </a:prstGeom>
          </p:spPr>
        </p:pic>
      </p:grpSp>
      <p:grpSp>
        <p:nvGrpSpPr>
          <p:cNvPr id="8" name="组合 7"/>
          <p:cNvGrpSpPr/>
          <p:nvPr/>
        </p:nvGrpSpPr>
        <p:grpSpPr>
          <a:xfrm>
            <a:off x="-265471" y="-870076"/>
            <a:ext cx="12722942" cy="8598152"/>
            <a:chOff x="-5715000" y="-6019800"/>
            <a:chExt cx="25031700" cy="16916400"/>
          </a:xfrm>
        </p:grpSpPr>
        <p:grpSp>
          <p:nvGrpSpPr>
            <p:cNvPr id="4" name="组合 3"/>
            <p:cNvGrpSpPr/>
            <p:nvPr/>
          </p:nvGrpSpPr>
          <p:grpSpPr>
            <a:xfrm>
              <a:off x="-57150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2" name="椭圆 1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" name="椭圆 2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" name="组合 4"/>
            <p:cNvGrpSpPr/>
            <p:nvPr/>
          </p:nvGrpSpPr>
          <p:grpSpPr>
            <a:xfrm>
              <a:off x="188976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6" name="椭圆 5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椭圆 6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grpSp>
        <p:nvGrpSpPr>
          <p:cNvPr id="24" name="组合 23"/>
          <p:cNvGrpSpPr/>
          <p:nvPr/>
        </p:nvGrpSpPr>
        <p:grpSpPr>
          <a:xfrm>
            <a:off x="919287" y="960441"/>
            <a:ext cx="1089853" cy="65299"/>
            <a:chOff x="1203767" y="949124"/>
            <a:chExt cx="1545478" cy="92598"/>
          </a:xfrm>
        </p:grpSpPr>
        <p:sp>
          <p:nvSpPr>
            <p:cNvPr id="16" name="椭圆 15"/>
            <p:cNvSpPr/>
            <p:nvPr/>
          </p:nvSpPr>
          <p:spPr>
            <a:xfrm>
              <a:off x="1203767" y="949124"/>
              <a:ext cx="92598" cy="9259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18" name="直接连接符 17"/>
            <p:cNvCxnSpPr/>
            <p:nvPr/>
          </p:nvCxnSpPr>
          <p:spPr>
            <a:xfrm>
              <a:off x="1420439" y="995423"/>
              <a:ext cx="38569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0" name="椭圆 19"/>
            <p:cNvSpPr/>
            <p:nvPr/>
          </p:nvSpPr>
          <p:spPr>
            <a:xfrm>
              <a:off x="1930207" y="949124"/>
              <a:ext cx="92598" cy="9259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22" name="直接连接符 21"/>
            <p:cNvCxnSpPr/>
            <p:nvPr/>
          </p:nvCxnSpPr>
          <p:spPr>
            <a:xfrm>
              <a:off x="2146879" y="995423"/>
              <a:ext cx="38569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3" name="椭圆 22"/>
            <p:cNvSpPr/>
            <p:nvPr/>
          </p:nvSpPr>
          <p:spPr>
            <a:xfrm>
              <a:off x="2656647" y="949124"/>
              <a:ext cx="92598" cy="9259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1" name="矩形: 圆角 50"/>
          <p:cNvSpPr/>
          <p:nvPr/>
        </p:nvSpPr>
        <p:spPr>
          <a:xfrm>
            <a:off x="6033135" y="1630680"/>
            <a:ext cx="5372100" cy="337185"/>
          </a:xfrm>
          <a:prstGeom prst="roundRect">
            <a:avLst>
              <a:gd name="adj" fmla="val 50000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C00000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sz="2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（</a:t>
            </a:r>
            <a:r>
              <a:rPr lang="en-US" altLang="zh-CN" sz="2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2022</a:t>
            </a:r>
            <a:r>
              <a:rPr lang="zh-CN" sz="2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）人教版四</a:t>
            </a:r>
            <a:r>
              <a:rPr sz="2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年级</a:t>
            </a:r>
            <a:r>
              <a:rPr lang="zh-CN" sz="2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数学下</a:t>
            </a:r>
            <a:r>
              <a:rPr sz="20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册</a:t>
            </a:r>
            <a:endParaRPr sz="2000" b="1" spc="3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4382135" y="2314575"/>
            <a:ext cx="827087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3765">
              <a:buNone/>
            </a:pPr>
            <a:r>
              <a:rPr lang="zh-CN" altLang="en-US" sz="9600" cap="all">
                <a:solidFill>
                  <a:srgbClr val="0070C0"/>
                </a:solidFill>
                <a:latin typeface="华文琥珀" panose="02010800040101010101" charset="-122"/>
                <a:ea typeface="华文琥珀" panose="02010800040101010101" charset="-122"/>
                <a:cs typeface="+mn-ea"/>
                <a:sym typeface="+mn-lt"/>
              </a:rPr>
              <a:t>观察物体</a:t>
            </a:r>
            <a:endParaRPr lang="zh-CN" altLang="en-US" sz="9600" cap="all">
              <a:solidFill>
                <a:srgbClr val="0070C0"/>
              </a:solidFill>
              <a:latin typeface="华文琥珀" panose="02010800040101010101" charset="-122"/>
              <a:ea typeface="华文琥珀" panose="02010800040101010101" charset="-122"/>
              <a:cs typeface="+mn-ea"/>
              <a:sym typeface="+mn-lt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4308475" y="3862705"/>
            <a:ext cx="827087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3765">
              <a:buNone/>
            </a:pPr>
            <a:r>
              <a:rPr lang="zh-CN" altLang="en-US" sz="3200">
                <a:solidFill>
                  <a:schemeClr val="tx1">
                    <a:lumMod val="65000"/>
                    <a:lumOff val="35000"/>
                  </a:schemeClr>
                </a:solidFill>
                <a:latin typeface="华文琥珀" panose="02010800040101010101" charset="-122"/>
                <a:ea typeface="华文琥珀" panose="02010800040101010101" charset="-122"/>
                <a:sym typeface="+mn-ea"/>
              </a:rPr>
              <a:t>第二单元观察物体（二）</a:t>
            </a:r>
            <a:endParaRPr lang="zh-CN" altLang="en-US" sz="3200">
              <a:solidFill>
                <a:schemeClr val="tx1">
                  <a:lumMod val="65000"/>
                  <a:lumOff val="35000"/>
                </a:schemeClr>
              </a:solidFill>
              <a:latin typeface="华文琥珀" panose="02010800040101010101" charset="-122"/>
              <a:ea typeface="华文琥珀" panose="02010800040101010101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911850" y="4632960"/>
            <a:ext cx="52114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tx1">
                    <a:lumMod val="75000"/>
                    <a:lumOff val="25000"/>
                  </a:schemeClr>
                </a:solidFill>
              </a:rPr>
              <a:t>XXX        </a:t>
            </a: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时间：</a:t>
            </a:r>
            <a:r>
              <a:rPr lang="en-US" altLang="zh-CN">
                <a:solidFill>
                  <a:schemeClr val="tx1">
                    <a:lumMod val="75000"/>
                    <a:lumOff val="25000"/>
                  </a:schemeClr>
                </a:solidFill>
              </a:rPr>
              <a:t>XXXXX</a:t>
            </a:r>
            <a:endParaRPr lang="en-US" altLang="zh-CN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4" name="图片 13" descr="D:\原来\下载\11a5e452fb1e4f5df267f1b40ab050a9.png11a5e452fb1e4f5df267f1b40ab050a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245" y="765175"/>
            <a:ext cx="4667250" cy="466725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900">
        <p14:warp dir="in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" name="组合 30"/>
          <p:cNvGrpSpPr/>
          <p:nvPr/>
        </p:nvGrpSpPr>
        <p:grpSpPr>
          <a:xfrm>
            <a:off x="-16920" y="406401"/>
            <a:ext cx="11808870" cy="6045199"/>
            <a:chOff x="-16920" y="406401"/>
            <a:chExt cx="11808870" cy="6045199"/>
          </a:xfrm>
        </p:grpSpPr>
        <p:sp>
          <p:nvSpPr>
            <p:cNvPr id="21" name="矩形: 圆角 20"/>
            <p:cNvSpPr/>
            <p:nvPr/>
          </p:nvSpPr>
          <p:spPr>
            <a:xfrm>
              <a:off x="400050" y="406401"/>
              <a:ext cx="11391900" cy="6045199"/>
            </a:xfrm>
            <a:prstGeom prst="roundRect">
              <a:avLst>
                <a:gd name="adj" fmla="val 3432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3"/>
            <a:srcRect b="2633"/>
            <a:stretch>
              <a:fillRect/>
            </a:stretch>
          </p:blipFill>
          <p:spPr>
            <a:xfrm>
              <a:off x="-16920" y="668795"/>
              <a:ext cx="877900" cy="5419585"/>
            </a:xfrm>
            <a:prstGeom prst="rect">
              <a:avLst/>
            </a:prstGeom>
          </p:spPr>
        </p:pic>
      </p:grpSp>
      <p:grpSp>
        <p:nvGrpSpPr>
          <p:cNvPr id="8" name="组合 7"/>
          <p:cNvGrpSpPr/>
          <p:nvPr/>
        </p:nvGrpSpPr>
        <p:grpSpPr>
          <a:xfrm>
            <a:off x="-265471" y="-870076"/>
            <a:ext cx="12722942" cy="8598152"/>
            <a:chOff x="-5715000" y="-6019800"/>
            <a:chExt cx="25031700" cy="16916400"/>
          </a:xfrm>
        </p:grpSpPr>
        <p:grpSp>
          <p:nvGrpSpPr>
            <p:cNvPr id="4" name="组合 3"/>
            <p:cNvGrpSpPr/>
            <p:nvPr/>
          </p:nvGrpSpPr>
          <p:grpSpPr>
            <a:xfrm>
              <a:off x="-57150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2" name="椭圆 1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" name="椭圆 2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" name="组合 4"/>
            <p:cNvGrpSpPr/>
            <p:nvPr/>
          </p:nvGrpSpPr>
          <p:grpSpPr>
            <a:xfrm>
              <a:off x="188976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6" name="椭圆 5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椭圆 6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grpSp>
        <p:nvGrpSpPr>
          <p:cNvPr id="24" name="组合 23"/>
          <p:cNvGrpSpPr/>
          <p:nvPr/>
        </p:nvGrpSpPr>
        <p:grpSpPr>
          <a:xfrm>
            <a:off x="919287" y="960441"/>
            <a:ext cx="1089853" cy="65299"/>
            <a:chOff x="1203767" y="949124"/>
            <a:chExt cx="1545478" cy="92598"/>
          </a:xfrm>
        </p:grpSpPr>
        <p:sp>
          <p:nvSpPr>
            <p:cNvPr id="16" name="椭圆 15"/>
            <p:cNvSpPr/>
            <p:nvPr/>
          </p:nvSpPr>
          <p:spPr>
            <a:xfrm>
              <a:off x="1203767" y="949124"/>
              <a:ext cx="92598" cy="9259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18" name="直接连接符 17"/>
            <p:cNvCxnSpPr/>
            <p:nvPr/>
          </p:nvCxnSpPr>
          <p:spPr>
            <a:xfrm>
              <a:off x="1420439" y="995423"/>
              <a:ext cx="38569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0" name="椭圆 19"/>
            <p:cNvSpPr/>
            <p:nvPr/>
          </p:nvSpPr>
          <p:spPr>
            <a:xfrm>
              <a:off x="1930207" y="949124"/>
              <a:ext cx="92598" cy="9259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22" name="直接连接符 21"/>
            <p:cNvCxnSpPr/>
            <p:nvPr/>
          </p:nvCxnSpPr>
          <p:spPr>
            <a:xfrm>
              <a:off x="2146879" y="995423"/>
              <a:ext cx="38569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3" name="椭圆 22"/>
            <p:cNvSpPr/>
            <p:nvPr/>
          </p:nvSpPr>
          <p:spPr>
            <a:xfrm>
              <a:off x="2656647" y="949124"/>
              <a:ext cx="92598" cy="9259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" name="文本框 10"/>
          <p:cNvSpPr txBox="1"/>
          <p:nvPr/>
        </p:nvSpPr>
        <p:spPr>
          <a:xfrm>
            <a:off x="4271010" y="1349375"/>
            <a:ext cx="827087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600">
                <a:solidFill>
                  <a:srgbClr val="0070C0"/>
                </a:solidFill>
                <a:latin typeface="华文琥珀" panose="02010800040101010101" charset="-122"/>
                <a:ea typeface="华文琥珀" panose="02010800040101010101" charset="-122"/>
              </a:rPr>
              <a:t>《目录》</a:t>
            </a:r>
            <a:endParaRPr lang="zh-CN" altLang="en-US" sz="9600">
              <a:solidFill>
                <a:srgbClr val="0070C0"/>
              </a:solidFill>
              <a:latin typeface="华文琥珀" panose="02010800040101010101" charset="-122"/>
              <a:ea typeface="华文琥珀" panose="02010800040101010101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7003882" y="3156770"/>
            <a:ext cx="3184472" cy="715314"/>
            <a:chOff x="3736121" y="2462817"/>
            <a:chExt cx="3528279" cy="792542"/>
          </a:xfrm>
        </p:grpSpPr>
        <p:grpSp>
          <p:nvGrpSpPr>
            <p:cNvPr id="13" name="组合 12"/>
            <p:cNvGrpSpPr/>
            <p:nvPr/>
          </p:nvGrpSpPr>
          <p:grpSpPr>
            <a:xfrm>
              <a:off x="3736121" y="2583520"/>
              <a:ext cx="3528279" cy="551134"/>
              <a:chOff x="3736121" y="2583520"/>
              <a:chExt cx="3528279" cy="551134"/>
            </a:xfrm>
          </p:grpSpPr>
          <p:sp>
            <p:nvSpPr>
              <p:cNvPr id="36" name="椭圆 35"/>
              <p:cNvSpPr/>
              <p:nvPr/>
            </p:nvSpPr>
            <p:spPr>
              <a:xfrm>
                <a:off x="3736121" y="2605809"/>
                <a:ext cx="506557" cy="506557"/>
              </a:xfrm>
              <a:prstGeom prst="ellipse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gradFill flip="none" rotWithShape="1">
                      <a:gsLst>
                        <a:gs pos="0">
                          <a:srgbClr val="4A4AE7"/>
                        </a:gs>
                        <a:gs pos="70000">
                          <a:srgbClr val="1F1FCF"/>
                        </a:gs>
                      </a:gsLst>
                      <a:lin ang="5400000" scaled="1"/>
                      <a:tileRect/>
                    </a:gra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b="1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1</a:t>
                </a:r>
                <a:endParaRPr lang="en-US" altLang="zh-CN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cxnSp>
            <p:nvCxnSpPr>
              <p:cNvPr id="43" name="直接连接符 42"/>
              <p:cNvCxnSpPr/>
              <p:nvPr/>
            </p:nvCxnSpPr>
            <p:spPr>
              <a:xfrm flipH="1">
                <a:off x="4423324" y="2583520"/>
                <a:ext cx="0" cy="551134"/>
              </a:xfrm>
              <a:prstGeom prst="line">
                <a:avLst/>
              </a:prstGeom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" name="PA-文本框 88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4603972" y="2643644"/>
                <a:ext cx="2660428" cy="40876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94690">
                  <a:lnSpc>
                    <a:spcPct val="100000"/>
                  </a:lnSpc>
                  <a:defRPr/>
                </a:pPr>
                <a:r>
                  <a:rPr lang="zh-CN" altLang="en-US" sz="2400">
                    <a:latin typeface="黑体" panose="02010609060101010101" charset="-122"/>
                    <a:ea typeface="黑体" panose="02010609060101010101" charset="-122"/>
                    <a:cs typeface="+mn-ea"/>
                    <a:sym typeface="+mn-lt"/>
                  </a:rPr>
                  <a:t>新课导入</a:t>
                </a:r>
                <a:endParaRPr lang="zh-CN" altLang="en-US" sz="24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思源黑体" panose="020b0500000000000000" pitchFamily="34" charset="-122"/>
                </a:endParaRPr>
              </a:p>
            </p:txBody>
          </p:sp>
        </p:grpSp>
        <p:grpSp>
          <p:nvGrpSpPr>
            <p:cNvPr id="26" name="组合 25"/>
            <p:cNvGrpSpPr/>
            <p:nvPr/>
          </p:nvGrpSpPr>
          <p:grpSpPr>
            <a:xfrm>
              <a:off x="3736121" y="2462817"/>
              <a:ext cx="3360940" cy="792542"/>
              <a:chOff x="3124200" y="2301875"/>
              <a:chExt cx="6868910" cy="1114425"/>
            </a:xfrm>
          </p:grpSpPr>
          <p:cxnSp>
            <p:nvCxnSpPr>
              <p:cNvPr id="58" name="直接连接符 57"/>
              <p:cNvCxnSpPr/>
              <p:nvPr/>
            </p:nvCxnSpPr>
            <p:spPr>
              <a:xfrm>
                <a:off x="3124200" y="2301875"/>
                <a:ext cx="6868910" cy="0"/>
              </a:xfrm>
              <a:prstGeom prst="line">
                <a:avLst/>
              </a:prstGeom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直接连接符 59"/>
              <p:cNvCxnSpPr/>
              <p:nvPr/>
            </p:nvCxnSpPr>
            <p:spPr>
              <a:xfrm>
                <a:off x="3124200" y="3416300"/>
                <a:ext cx="6868910" cy="0"/>
              </a:xfrm>
              <a:prstGeom prst="line">
                <a:avLst/>
              </a:prstGeom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7" name="组合 36"/>
          <p:cNvGrpSpPr/>
          <p:nvPr/>
        </p:nvGrpSpPr>
        <p:grpSpPr>
          <a:xfrm>
            <a:off x="7003882" y="4415340"/>
            <a:ext cx="3184472" cy="715314"/>
            <a:chOff x="3736121" y="2462817"/>
            <a:chExt cx="3528279" cy="792542"/>
          </a:xfrm>
        </p:grpSpPr>
        <p:grpSp>
          <p:nvGrpSpPr>
            <p:cNvPr id="38" name="组合 37"/>
            <p:cNvGrpSpPr/>
            <p:nvPr/>
          </p:nvGrpSpPr>
          <p:grpSpPr>
            <a:xfrm>
              <a:off x="3736121" y="2583520"/>
              <a:ext cx="3528279" cy="551134"/>
              <a:chOff x="3736121" y="2583520"/>
              <a:chExt cx="3528279" cy="551134"/>
            </a:xfrm>
          </p:grpSpPr>
          <p:sp>
            <p:nvSpPr>
              <p:cNvPr id="39" name="椭圆 38"/>
              <p:cNvSpPr/>
              <p:nvPr/>
            </p:nvSpPr>
            <p:spPr>
              <a:xfrm>
                <a:off x="3736121" y="2605809"/>
                <a:ext cx="506557" cy="506557"/>
              </a:xfrm>
              <a:prstGeom prst="ellipse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gradFill flip="none" rotWithShape="1">
                      <a:gsLst>
                        <a:gs pos="0">
                          <a:srgbClr val="4A4AE7"/>
                        </a:gs>
                        <a:gs pos="70000">
                          <a:srgbClr val="1F1FCF"/>
                        </a:gs>
                      </a:gsLst>
                      <a:lin ang="5400000" scaled="1"/>
                      <a:tileRect/>
                    </a:gra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b="1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微软雅黑" panose="020b0503020204020204" charset="-122"/>
                    <a:ea typeface="微软雅黑" panose="020b0503020204020204" charset="-122"/>
                  </a:rPr>
                  <a:t>2</a:t>
                </a:r>
                <a:endParaRPr lang="en-US" altLang="zh-CN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  <p:cxnSp>
            <p:nvCxnSpPr>
              <p:cNvPr id="40" name="直接连接符 39"/>
              <p:cNvCxnSpPr/>
              <p:nvPr/>
            </p:nvCxnSpPr>
            <p:spPr>
              <a:xfrm flipH="1">
                <a:off x="4423324" y="2583520"/>
                <a:ext cx="0" cy="551134"/>
              </a:xfrm>
              <a:prstGeom prst="line">
                <a:avLst/>
              </a:prstGeom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1" name="PA-文本框 88"/>
              <p:cNvSpPr txBox="1"/>
              <p:nvPr>
                <p:custDataLst>
                  <p:tags r:id="rId5"/>
                </p:custDataLst>
              </p:nvPr>
            </p:nvSpPr>
            <p:spPr>
              <a:xfrm>
                <a:off x="4603972" y="2643644"/>
                <a:ext cx="2660428" cy="408767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94690">
                  <a:lnSpc>
                    <a:spcPct val="100000"/>
                  </a:lnSpc>
                  <a:defRPr/>
                </a:pPr>
                <a:r>
                  <a:rPr lang="zh-CN" altLang="en-US" sz="2400">
                    <a:latin typeface="黑体" panose="02010609060101010101" charset="-122"/>
                    <a:ea typeface="黑体" panose="02010609060101010101" charset="-122"/>
                    <a:cs typeface="+mn-ea"/>
                    <a:sym typeface="+mn-lt"/>
                  </a:rPr>
                  <a:t>新知讲解</a:t>
                </a:r>
                <a:endParaRPr lang="zh-CN" altLang="en-US" sz="2400" b="1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+mn-ea"/>
                  <a:sym typeface="思源黑体" panose="020b0500000000000000" pitchFamily="34" charset="-122"/>
                </a:endParaRPr>
              </a:p>
            </p:txBody>
          </p:sp>
        </p:grpSp>
        <p:grpSp>
          <p:nvGrpSpPr>
            <p:cNvPr id="42" name="组合 41"/>
            <p:cNvGrpSpPr/>
            <p:nvPr/>
          </p:nvGrpSpPr>
          <p:grpSpPr>
            <a:xfrm>
              <a:off x="3736121" y="2462817"/>
              <a:ext cx="3360940" cy="792542"/>
              <a:chOff x="3124200" y="2301875"/>
              <a:chExt cx="6868910" cy="1114425"/>
            </a:xfrm>
          </p:grpSpPr>
          <p:cxnSp>
            <p:nvCxnSpPr>
              <p:cNvPr id="44" name="直接连接符 43"/>
              <p:cNvCxnSpPr/>
              <p:nvPr/>
            </p:nvCxnSpPr>
            <p:spPr>
              <a:xfrm>
                <a:off x="3124200" y="2301875"/>
                <a:ext cx="6868910" cy="0"/>
              </a:xfrm>
              <a:prstGeom prst="line">
                <a:avLst/>
              </a:prstGeom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直接连接符 51"/>
              <p:cNvCxnSpPr/>
              <p:nvPr/>
            </p:nvCxnSpPr>
            <p:spPr>
              <a:xfrm>
                <a:off x="3124200" y="3416300"/>
                <a:ext cx="6868910" cy="0"/>
              </a:xfrm>
              <a:prstGeom prst="line">
                <a:avLst/>
              </a:prstGeom>
              <a:ln>
                <a:solidFill>
                  <a:schemeClr val="bg1">
                    <a:lumMod val="8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14" name="图片 13" descr="D:\原来\下载\11a5e452fb1e4f5df267f1b40ab050a9.png11a5e452fb1e4f5df267f1b40ab050a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0245" y="765175"/>
            <a:ext cx="4667250" cy="466725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900">
        <p14:warp dir="in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" name="组合 30"/>
          <p:cNvGrpSpPr/>
          <p:nvPr/>
        </p:nvGrpSpPr>
        <p:grpSpPr>
          <a:xfrm>
            <a:off x="-16920" y="406401"/>
            <a:ext cx="11808870" cy="6045199"/>
            <a:chOff x="-16920" y="406401"/>
            <a:chExt cx="11808870" cy="6045199"/>
          </a:xfrm>
        </p:grpSpPr>
        <p:sp>
          <p:nvSpPr>
            <p:cNvPr id="21" name="矩形: 圆角 20"/>
            <p:cNvSpPr/>
            <p:nvPr/>
          </p:nvSpPr>
          <p:spPr>
            <a:xfrm>
              <a:off x="400050" y="406401"/>
              <a:ext cx="11391900" cy="6045199"/>
            </a:xfrm>
            <a:prstGeom prst="roundRect">
              <a:avLst>
                <a:gd name="adj" fmla="val 3432"/>
              </a:avLst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30" name="图片 29"/>
            <p:cNvPicPr>
              <a:picLocks noChangeAspect="1"/>
            </p:cNvPicPr>
            <p:nvPr/>
          </p:nvPicPr>
          <p:blipFill>
            <a:blip r:embed="rId3"/>
            <a:srcRect b="2633"/>
            <a:stretch>
              <a:fillRect/>
            </a:stretch>
          </p:blipFill>
          <p:spPr>
            <a:xfrm>
              <a:off x="-16920" y="668795"/>
              <a:ext cx="877900" cy="5419585"/>
            </a:xfrm>
            <a:prstGeom prst="rect">
              <a:avLst/>
            </a:prstGeom>
          </p:spPr>
        </p:pic>
      </p:grpSp>
      <p:grpSp>
        <p:nvGrpSpPr>
          <p:cNvPr id="8" name="组合 7"/>
          <p:cNvGrpSpPr/>
          <p:nvPr/>
        </p:nvGrpSpPr>
        <p:grpSpPr>
          <a:xfrm>
            <a:off x="-265471" y="-870076"/>
            <a:ext cx="12722942" cy="8598152"/>
            <a:chOff x="-5715000" y="-6019800"/>
            <a:chExt cx="25031700" cy="16916400"/>
          </a:xfrm>
        </p:grpSpPr>
        <p:grpSp>
          <p:nvGrpSpPr>
            <p:cNvPr id="4" name="组合 3"/>
            <p:cNvGrpSpPr/>
            <p:nvPr/>
          </p:nvGrpSpPr>
          <p:grpSpPr>
            <a:xfrm>
              <a:off x="-57150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2" name="椭圆 1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" name="椭圆 2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" name="组合 4"/>
            <p:cNvGrpSpPr/>
            <p:nvPr/>
          </p:nvGrpSpPr>
          <p:grpSpPr>
            <a:xfrm>
              <a:off x="18897600" y="-6019800"/>
              <a:ext cx="419100" cy="16916400"/>
              <a:chOff x="-5715000" y="-6019800"/>
              <a:chExt cx="419100" cy="16916400"/>
            </a:xfrm>
          </p:grpSpPr>
          <p:sp>
            <p:nvSpPr>
              <p:cNvPr id="6" name="椭圆 5"/>
              <p:cNvSpPr/>
              <p:nvPr/>
            </p:nvSpPr>
            <p:spPr>
              <a:xfrm>
                <a:off x="-5715000" y="-60198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椭圆 6"/>
              <p:cNvSpPr/>
              <p:nvPr/>
            </p:nvSpPr>
            <p:spPr>
              <a:xfrm>
                <a:off x="-5715000" y="10477500"/>
                <a:ext cx="419100" cy="419100"/>
              </a:xfrm>
              <a:prstGeom prst="ellipse">
                <a:avLst/>
              </a:prstGeom>
              <a:solidFill>
                <a:srgbClr val="E6E6E6"/>
              </a:solidFill>
              <a:ln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grpSp>
        <p:nvGrpSpPr>
          <p:cNvPr id="24" name="组合 23"/>
          <p:cNvGrpSpPr/>
          <p:nvPr/>
        </p:nvGrpSpPr>
        <p:grpSpPr>
          <a:xfrm>
            <a:off x="919287" y="960441"/>
            <a:ext cx="1089853" cy="65299"/>
            <a:chOff x="1203767" y="949124"/>
            <a:chExt cx="1545478" cy="92598"/>
          </a:xfrm>
        </p:grpSpPr>
        <p:sp>
          <p:nvSpPr>
            <p:cNvPr id="16" name="椭圆 15"/>
            <p:cNvSpPr/>
            <p:nvPr/>
          </p:nvSpPr>
          <p:spPr>
            <a:xfrm>
              <a:off x="1203767" y="949124"/>
              <a:ext cx="92598" cy="9259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18" name="直接连接符 17"/>
            <p:cNvCxnSpPr/>
            <p:nvPr/>
          </p:nvCxnSpPr>
          <p:spPr>
            <a:xfrm>
              <a:off x="1420439" y="995423"/>
              <a:ext cx="38569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0" name="椭圆 19"/>
            <p:cNvSpPr/>
            <p:nvPr/>
          </p:nvSpPr>
          <p:spPr>
            <a:xfrm>
              <a:off x="1930207" y="949124"/>
              <a:ext cx="92598" cy="9259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22" name="直接连接符 21"/>
            <p:cNvCxnSpPr/>
            <p:nvPr/>
          </p:nvCxnSpPr>
          <p:spPr>
            <a:xfrm>
              <a:off x="2146879" y="995423"/>
              <a:ext cx="38569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3" name="椭圆 22"/>
            <p:cNvSpPr/>
            <p:nvPr/>
          </p:nvSpPr>
          <p:spPr>
            <a:xfrm>
              <a:off x="2656647" y="949124"/>
              <a:ext cx="92598" cy="9259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" name="文本框 18"/>
          <p:cNvSpPr txBox="1"/>
          <p:nvPr/>
        </p:nvSpPr>
        <p:spPr>
          <a:xfrm>
            <a:off x="4568825" y="1795145"/>
            <a:ext cx="8270875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>
                <a:solidFill>
                  <a:srgbClr val="0070C0"/>
                </a:solidFill>
                <a:latin typeface="华文琥珀" panose="02010800040101010101" charset="-122"/>
                <a:ea typeface="华文琥珀" panose="02010800040101010101" charset="-122"/>
              </a:rPr>
              <a:t>《</a:t>
            </a:r>
            <a:r>
              <a:rPr lang="en-US" altLang="zh-CN" sz="6600">
                <a:solidFill>
                  <a:srgbClr val="0070C0"/>
                </a:solidFill>
                <a:latin typeface="华文琥珀" panose="02010800040101010101" charset="-122"/>
                <a:ea typeface="华文琥珀" panose="02010800040101010101" charset="-122"/>
              </a:rPr>
              <a:t>01</a:t>
            </a:r>
            <a:r>
              <a:rPr lang="zh-CN" altLang="en-US" sz="6600">
                <a:solidFill>
                  <a:srgbClr val="0070C0"/>
                </a:solidFill>
                <a:latin typeface="华文琥珀" panose="02010800040101010101" charset="-122"/>
                <a:ea typeface="华文琥珀" panose="02010800040101010101" charset="-122"/>
              </a:rPr>
              <a:t>》</a:t>
            </a:r>
            <a:endParaRPr lang="zh-CN" altLang="en-US" sz="6600">
              <a:solidFill>
                <a:srgbClr val="0070C0"/>
              </a:solidFill>
              <a:latin typeface="华文琥珀" panose="02010800040101010101" charset="-122"/>
              <a:ea typeface="华文琥珀" panose="02010800040101010101" charset="-122"/>
            </a:endParaRPr>
          </a:p>
        </p:txBody>
      </p:sp>
      <p:sp>
        <p:nvSpPr>
          <p:cNvPr id="9" name="PA-文本框 88"/>
          <p:cNvSpPr txBox="1"/>
          <p:nvPr>
            <p:custDataLst>
              <p:tags r:id="rId4"/>
            </p:custDataLst>
          </p:nvPr>
        </p:nvSpPr>
        <p:spPr>
          <a:xfrm>
            <a:off x="5854700" y="3110865"/>
            <a:ext cx="5825490" cy="123063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94690">
              <a:lnSpc>
                <a:spcPct val="100000"/>
              </a:lnSpc>
              <a:defRPr/>
            </a:pPr>
            <a:r>
              <a:rPr lang="zh-CN" altLang="en-US" sz="8000">
                <a:solidFill>
                  <a:srgbClr val="0070C0"/>
                </a:solidFill>
                <a:latin typeface="华文琥珀" panose="02010800040101010101" charset="-122"/>
                <a:ea typeface="华文琥珀" panose="02010800040101010101" charset="-122"/>
                <a:cs typeface="+mn-ea"/>
                <a:sym typeface="+mn-lt"/>
              </a:rPr>
              <a:t>新课导入</a:t>
            </a:r>
            <a:endParaRPr lang="zh-CN" altLang="en-US" sz="8000" b="1">
              <a:solidFill>
                <a:srgbClr val="0070C0"/>
              </a:solidFill>
              <a:latin typeface="华文琥珀" panose="02010800040101010101" charset="-122"/>
              <a:ea typeface="华文琥珀" panose="02010800040101010101" charset="-122"/>
              <a:cs typeface="+mn-ea"/>
              <a:sym typeface="+mn-lt"/>
            </a:endParaRPr>
          </a:p>
        </p:txBody>
      </p:sp>
      <p:pic>
        <p:nvPicPr>
          <p:cNvPr id="14" name="图片 13" descr="D:\原来\下载\11a5e452fb1e4f5df267f1b40ab050a9.png11a5e452fb1e4f5df267f1b40ab050a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245" y="765175"/>
            <a:ext cx="4667250" cy="466725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900">
        <p14:warp dir="in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立方体 1"/>
          <p:cNvSpPr/>
          <p:nvPr/>
        </p:nvSpPr>
        <p:spPr>
          <a:xfrm>
            <a:off x="3119967" y="2228851"/>
            <a:ext cx="2400300" cy="2400300"/>
          </a:xfrm>
          <a:prstGeom prst="cube">
            <a:avLst/>
          </a:prstGeom>
          <a:solidFill>
            <a:srgbClr val="B6E1F8"/>
          </a:solidFill>
          <a:ln w="28575">
            <a:solidFill>
              <a:srgbClr val="687BB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/>
          </a:p>
        </p:txBody>
      </p:sp>
      <p:sp>
        <p:nvSpPr>
          <p:cNvPr id="4" name="立方体 3"/>
          <p:cNvSpPr/>
          <p:nvPr/>
        </p:nvSpPr>
        <p:spPr>
          <a:xfrm>
            <a:off x="4919133" y="2228851"/>
            <a:ext cx="2400300" cy="2400300"/>
          </a:xfrm>
          <a:prstGeom prst="cube">
            <a:avLst/>
          </a:prstGeom>
          <a:solidFill>
            <a:srgbClr val="B6E1F8"/>
          </a:solidFill>
          <a:ln w="28575">
            <a:solidFill>
              <a:srgbClr val="687BB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/>
          </a:p>
        </p:txBody>
      </p:sp>
      <p:sp>
        <p:nvSpPr>
          <p:cNvPr id="5" name="立方体 4"/>
          <p:cNvSpPr/>
          <p:nvPr/>
        </p:nvSpPr>
        <p:spPr>
          <a:xfrm>
            <a:off x="6703484" y="2228851"/>
            <a:ext cx="2400300" cy="2400300"/>
          </a:xfrm>
          <a:prstGeom prst="cube">
            <a:avLst/>
          </a:prstGeom>
          <a:solidFill>
            <a:srgbClr val="B6E1F8"/>
          </a:solidFill>
          <a:ln w="28575">
            <a:solidFill>
              <a:srgbClr val="687BB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/>
          </a:p>
        </p:txBody>
      </p:sp>
      <p:sp>
        <p:nvSpPr>
          <p:cNvPr id="9222" name="文本框 9"/>
          <p:cNvSpPr txBox="1">
            <a:spLocks noChangeArrowheads="1"/>
          </p:cNvSpPr>
          <p:nvPr/>
        </p:nvSpPr>
        <p:spPr bwMode="auto">
          <a:xfrm>
            <a:off x="1968500" y="734484"/>
            <a:ext cx="6176010" cy="748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265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一、开门见山，导入新课</a:t>
            </a:r>
            <a:endParaRPr lang="zh-CN" altLang="en-US" sz="4265" b="1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16388" y="1660317"/>
            <a:ext cx="815968" cy="810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12"/>
          <p:cNvSpPr txBox="1">
            <a:spLocks noChangeArrowheads="1"/>
          </p:cNvSpPr>
          <p:nvPr/>
        </p:nvSpPr>
        <p:spPr bwMode="auto">
          <a:xfrm>
            <a:off x="2159000" y="1622217"/>
            <a:ext cx="4747683" cy="87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4265" b="1">
                <a:latin typeface="Arial" pitchFamily="34" charset="0"/>
                <a:ea typeface="黑体" panose="02010609060101010101" charset="-122"/>
              </a:rPr>
              <a:t>摆一摆，看一看。</a:t>
            </a:r>
            <a:endParaRPr lang="zh-CN" altLang="en-US" sz="4265" b="1">
              <a:latin typeface="Arial" pitchFamily="34" charset="0"/>
              <a:ea typeface="黑体" panose="02010609060101010101" charset="-122"/>
            </a:endParaRPr>
          </a:p>
        </p:txBody>
      </p:sp>
      <p:pic>
        <p:nvPicPr>
          <p:cNvPr id="5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91217" y="3350684"/>
            <a:ext cx="9520767" cy="164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矩形 5"/>
          <p:cNvSpPr/>
          <p:nvPr/>
        </p:nvSpPr>
        <p:spPr>
          <a:xfrm>
            <a:off x="2313517" y="5281084"/>
            <a:ext cx="8724265" cy="7480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265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 </a:t>
            </a:r>
            <a:r>
              <a:rPr lang="zh-CN" altLang="en-US" sz="4265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从上面看这</a:t>
            </a:r>
            <a:r>
              <a:rPr lang="en-US" altLang="zh-CN" sz="4265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</a:t>
            </a:r>
            <a:r>
              <a:rPr lang="zh-CN" altLang="en-US" sz="4265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个物体，图形相同吗</a:t>
            </a:r>
            <a:r>
              <a:rPr lang="zh-CN" altLang="en-US" sz="4265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宋体" panose="02010600030101010101" pitchFamily="2" charset="-122"/>
              </a:rPr>
              <a:t>？</a:t>
            </a:r>
            <a:endParaRPr lang="zh-CN" altLang="en-US" sz="4265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grpSp>
        <p:nvGrpSpPr>
          <p:cNvPr id="7" name="组合 3"/>
          <p:cNvGrpSpPr/>
          <p:nvPr/>
        </p:nvGrpSpPr>
        <p:grpSpPr>
          <a:xfrm>
            <a:off x="1202267" y="5065184"/>
            <a:ext cx="1375833" cy="1263649"/>
            <a:chOff x="471689" y="2892759"/>
            <a:chExt cx="1031875" cy="947738"/>
          </a:xfrm>
        </p:grpSpPr>
        <p:grpSp>
          <p:nvGrpSpPr>
            <p:cNvPr id="10274" name="组合 45"/>
            <p:cNvGrpSpPr/>
            <p:nvPr/>
          </p:nvGrpSpPr>
          <p:grpSpPr>
            <a:xfrm>
              <a:off x="471689" y="2892759"/>
              <a:ext cx="1031875" cy="947738"/>
              <a:chOff x="1225550" y="1182688"/>
              <a:chExt cx="1031875" cy="947247"/>
            </a:xfrm>
          </p:grpSpPr>
          <p:sp>
            <p:nvSpPr>
              <p:cNvPr id="10276" name="椭圆 2"/>
              <p:cNvSpPr>
                <a:spLocks noChangeArrowheads="1"/>
              </p:cNvSpPr>
              <p:nvPr/>
            </p:nvSpPr>
            <p:spPr bwMode="auto">
              <a:xfrm>
                <a:off x="1333500" y="1281113"/>
                <a:ext cx="923925" cy="754062"/>
              </a:xfrm>
              <a:custGeom>
                <a:gdLst>
                  <a:gd name="T0" fmla="*/ 1 w 1281095"/>
                  <a:gd name="T1" fmla="*/ 0 h 1045028"/>
                  <a:gd name="T2" fmla="*/ 1 w 1281095"/>
                  <a:gd name="T3" fmla="*/ 1 h 1045028"/>
                  <a:gd name="T4" fmla="*/ 1 w 1281095"/>
                  <a:gd name="T5" fmla="*/ 1 h 1045028"/>
                  <a:gd name="T6" fmla="*/ 1 w 1281095"/>
                  <a:gd name="T7" fmla="*/ 1 h 1045028"/>
                  <a:gd name="T8" fmla="*/ 1 w 1281095"/>
                  <a:gd name="T9" fmla="*/ 1 h 1045028"/>
                  <a:gd name="T10" fmla="*/ 0 w 1281095"/>
                  <a:gd name="T11" fmla="*/ 1 h 1045028"/>
                  <a:gd name="T12" fmla="*/ 1 w 1281095"/>
                  <a:gd name="T13" fmla="*/ 0 h 104502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281095"/>
                  <a:gd name="T22" fmla="*/ 0 h 1045028"/>
                  <a:gd name="T23" fmla="*/ 1281095 w 1281095"/>
                  <a:gd name="T24" fmla="*/ 1045028 h 1045028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281095" h="1045028">
                    <a:moveTo>
                      <a:pt x="522514" y="0"/>
                    </a:moveTo>
                    <a:cubicBezTo>
                      <a:pt x="778529" y="0"/>
                      <a:pt x="991539" y="184122"/>
                      <a:pt x="1035434" y="427341"/>
                    </a:cubicBezTo>
                    <a:lnTo>
                      <a:pt x="1281095" y="530977"/>
                    </a:lnTo>
                    <a:lnTo>
                      <a:pt x="1036611" y="606006"/>
                    </a:lnTo>
                    <a:cubicBezTo>
                      <a:pt x="998262" y="855039"/>
                      <a:pt x="782576" y="1045028"/>
                      <a:pt x="522514" y="1045028"/>
                    </a:cubicBezTo>
                    <a:cubicBezTo>
                      <a:pt x="233937" y="1045028"/>
                      <a:pt x="0" y="811091"/>
                      <a:pt x="0" y="522514"/>
                    </a:cubicBezTo>
                    <a:cubicBezTo>
                      <a:pt x="0" y="233937"/>
                      <a:pt x="233937" y="0"/>
                      <a:pt x="522514" y="0"/>
                    </a:cubicBezTo>
                    <a:close/>
                  </a:path>
                </a:pathLst>
              </a:custGeom>
              <a:solidFill>
                <a:srgbClr val="EF5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bevel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/>
              </a:p>
            </p:txBody>
          </p:sp>
          <p:sp>
            <p:nvSpPr>
              <p:cNvPr id="10277" name="空心弧 12"/>
              <p:cNvSpPr>
                <a:spLocks noChangeArrowheads="1"/>
              </p:cNvSpPr>
              <p:nvPr/>
            </p:nvSpPr>
            <p:spPr bwMode="auto">
              <a:xfrm rot="-5400000">
                <a:off x="1225795" y="1182443"/>
                <a:ext cx="947247" cy="947737"/>
              </a:xfrm>
              <a:custGeom>
                <a:gdLst>
                  <a:gd name="T0" fmla="*/ 2147483646 w 21600"/>
                  <a:gd name="T1" fmla="*/ 0 h 21600"/>
                  <a:gd name="T2" fmla="*/ 2147483646 w 21600"/>
                  <a:gd name="T3" fmla="*/ 2147483646 h 21600"/>
                  <a:gd name="T4" fmla="*/ 2147483646 w 21600"/>
                  <a:gd name="T5" fmla="*/ 2147483646 h 21600"/>
                  <a:gd name="T6" fmla="*/ 2147483646 w 21600"/>
                  <a:gd name="T7" fmla="*/ 2147483646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713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0" y="10800"/>
                    </a:moveTo>
                    <a:cubicBezTo>
                      <a:pt x="1000" y="5387"/>
                      <a:pt x="5387" y="1000"/>
                      <a:pt x="10800" y="1000"/>
                    </a:cubicBezTo>
                    <a:cubicBezTo>
                      <a:pt x="16212" y="1000"/>
                      <a:pt x="20599" y="5387"/>
                      <a:pt x="20599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lnTo>
                      <a:pt x="1000" y="10800"/>
                    </a:lnTo>
                    <a:close/>
                  </a:path>
                </a:pathLst>
              </a:custGeom>
              <a:solidFill>
                <a:srgbClr val="938953"/>
              </a:solidFill>
              <a:ln w="25400">
                <a:solidFill>
                  <a:srgbClr val="938953"/>
                </a:solidFill>
                <a:beve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/>
              </a:p>
            </p:txBody>
          </p:sp>
        </p:grpSp>
        <p:sp>
          <p:nvSpPr>
            <p:cNvPr id="10275" name="文本框 2"/>
            <p:cNvSpPr txBox="1">
              <a:spLocks noChangeArrowheads="1"/>
            </p:cNvSpPr>
            <p:nvPr/>
          </p:nvSpPr>
          <p:spPr bwMode="auto">
            <a:xfrm>
              <a:off x="648040" y="3074239"/>
              <a:ext cx="545783" cy="5610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4265" b="1">
                  <a:solidFill>
                    <a:schemeClr val="bg1"/>
                  </a:solidFill>
                  <a:latin typeface="Calibri"/>
                  <a:ea typeface="黑体" panose="02010609060101010101" charset="-122"/>
                </a:rPr>
                <a:t>问</a:t>
              </a:r>
              <a:endParaRPr lang="zh-CN" altLang="en-US" sz="4265" b="1">
                <a:solidFill>
                  <a:schemeClr val="bg1"/>
                </a:solidFill>
                <a:latin typeface="Calibri"/>
                <a:ea typeface="黑体" panose="02010609060101010101" charset="-122"/>
              </a:endParaRPr>
            </a:p>
          </p:txBody>
        </p:sp>
      </p:grpSp>
      <p:grpSp>
        <p:nvGrpSpPr>
          <p:cNvPr id="12" name="组合 53"/>
          <p:cNvGrpSpPr/>
          <p:nvPr/>
        </p:nvGrpSpPr>
        <p:grpSpPr>
          <a:xfrm>
            <a:off x="2159000" y="2423584"/>
            <a:ext cx="1056217" cy="1009649"/>
            <a:chOff x="2792904" y="589737"/>
            <a:chExt cx="976574" cy="1087707"/>
          </a:xfrm>
        </p:grpSpPr>
        <p:cxnSp>
          <p:nvCxnSpPr>
            <p:cNvPr id="13" name="直接箭头连接符 12"/>
            <p:cNvCxnSpPr/>
            <p:nvPr/>
          </p:nvCxnSpPr>
          <p:spPr>
            <a:xfrm flipH="1">
              <a:off x="2792904" y="758480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箭头连接符 13"/>
            <p:cNvCxnSpPr/>
            <p:nvPr/>
          </p:nvCxnSpPr>
          <p:spPr>
            <a:xfrm flipH="1">
              <a:off x="3201930" y="758480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接箭头连接符 14"/>
            <p:cNvCxnSpPr/>
            <p:nvPr/>
          </p:nvCxnSpPr>
          <p:spPr>
            <a:xfrm flipH="1">
              <a:off x="3612913" y="758480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箭头连接符 15"/>
            <p:cNvCxnSpPr/>
            <p:nvPr/>
          </p:nvCxnSpPr>
          <p:spPr>
            <a:xfrm flipH="1">
              <a:off x="2949469" y="589737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箭头连接符 16"/>
            <p:cNvCxnSpPr/>
            <p:nvPr/>
          </p:nvCxnSpPr>
          <p:spPr>
            <a:xfrm flipH="1">
              <a:off x="3360452" y="589737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接箭头连接符 17"/>
            <p:cNvCxnSpPr/>
            <p:nvPr/>
          </p:nvCxnSpPr>
          <p:spPr>
            <a:xfrm flipH="1">
              <a:off x="3769478" y="589737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4" name="组合 53"/>
          <p:cNvGrpSpPr/>
          <p:nvPr/>
        </p:nvGrpSpPr>
        <p:grpSpPr>
          <a:xfrm>
            <a:off x="5924551" y="2489200"/>
            <a:ext cx="1056216" cy="1009651"/>
            <a:chOff x="2792904" y="589737"/>
            <a:chExt cx="976574" cy="1087707"/>
          </a:xfrm>
        </p:grpSpPr>
        <p:cxnSp>
          <p:nvCxnSpPr>
            <p:cNvPr id="35" name="直接箭头连接符 34"/>
            <p:cNvCxnSpPr/>
            <p:nvPr/>
          </p:nvCxnSpPr>
          <p:spPr>
            <a:xfrm flipH="1">
              <a:off x="2792904" y="758480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直接箭头连接符 35"/>
            <p:cNvCxnSpPr/>
            <p:nvPr/>
          </p:nvCxnSpPr>
          <p:spPr>
            <a:xfrm flipH="1">
              <a:off x="3201930" y="758480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箭头连接符 36"/>
            <p:cNvCxnSpPr/>
            <p:nvPr/>
          </p:nvCxnSpPr>
          <p:spPr>
            <a:xfrm flipH="1">
              <a:off x="3612913" y="758480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直接箭头连接符 37"/>
            <p:cNvCxnSpPr/>
            <p:nvPr/>
          </p:nvCxnSpPr>
          <p:spPr>
            <a:xfrm flipH="1">
              <a:off x="2949469" y="589737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直接箭头连接符 38"/>
            <p:cNvCxnSpPr/>
            <p:nvPr/>
          </p:nvCxnSpPr>
          <p:spPr>
            <a:xfrm flipH="1">
              <a:off x="3360452" y="589737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直接箭头连接符 39"/>
            <p:cNvCxnSpPr/>
            <p:nvPr/>
          </p:nvCxnSpPr>
          <p:spPr>
            <a:xfrm flipH="1">
              <a:off x="3769478" y="589737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组合 53"/>
          <p:cNvGrpSpPr/>
          <p:nvPr/>
        </p:nvGrpSpPr>
        <p:grpSpPr>
          <a:xfrm>
            <a:off x="10075333" y="2423584"/>
            <a:ext cx="1054100" cy="1009649"/>
            <a:chOff x="2792904" y="589737"/>
            <a:chExt cx="976574" cy="1087707"/>
          </a:xfrm>
        </p:grpSpPr>
        <p:cxnSp>
          <p:nvCxnSpPr>
            <p:cNvPr id="42" name="直接箭头连接符 41"/>
            <p:cNvCxnSpPr/>
            <p:nvPr/>
          </p:nvCxnSpPr>
          <p:spPr>
            <a:xfrm flipH="1">
              <a:off x="2792904" y="758480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直接箭头连接符 42"/>
            <p:cNvCxnSpPr/>
            <p:nvPr/>
          </p:nvCxnSpPr>
          <p:spPr>
            <a:xfrm flipH="1">
              <a:off x="3202752" y="758480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直接箭头连接符 43"/>
            <p:cNvCxnSpPr/>
            <p:nvPr/>
          </p:nvCxnSpPr>
          <p:spPr>
            <a:xfrm flipH="1">
              <a:off x="3612599" y="758480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直接箭头连接符 44"/>
            <p:cNvCxnSpPr/>
            <p:nvPr/>
          </p:nvCxnSpPr>
          <p:spPr>
            <a:xfrm flipH="1">
              <a:off x="2949783" y="589737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直接箭头连接符 45"/>
            <p:cNvCxnSpPr/>
            <p:nvPr/>
          </p:nvCxnSpPr>
          <p:spPr>
            <a:xfrm flipH="1">
              <a:off x="3359631" y="589737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直接箭头连接符 46"/>
            <p:cNvCxnSpPr/>
            <p:nvPr/>
          </p:nvCxnSpPr>
          <p:spPr>
            <a:xfrm flipH="1">
              <a:off x="3769478" y="589737"/>
              <a:ext cx="0" cy="918964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251" name="文本框 9"/>
          <p:cNvSpPr txBox="1">
            <a:spLocks noChangeArrowheads="1"/>
          </p:cNvSpPr>
          <p:nvPr/>
        </p:nvSpPr>
        <p:spPr bwMode="auto">
          <a:xfrm>
            <a:off x="1968500" y="734484"/>
            <a:ext cx="6176010" cy="748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265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二、仔细观察，探究规律</a:t>
            </a:r>
            <a:endParaRPr lang="zh-CN" altLang="en-US" sz="4265" b="1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7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1"/>
                            </p:stCondLst>
                            <p:childTnLst>
                              <p:par>
                                <p:cTn id="21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文本框 4"/>
          <p:cNvSpPr txBox="1">
            <a:spLocks noChangeArrowheads="1"/>
          </p:cNvSpPr>
          <p:nvPr/>
        </p:nvSpPr>
        <p:spPr bwMode="auto">
          <a:xfrm>
            <a:off x="2446867" y="548217"/>
            <a:ext cx="2432051" cy="87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4265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从上面看</a:t>
            </a:r>
            <a:endParaRPr lang="zh-CN" altLang="en-US" sz="4265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11268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69484" y="1729317"/>
            <a:ext cx="9520767" cy="164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下箭头 1"/>
          <p:cNvSpPr/>
          <p:nvPr/>
        </p:nvSpPr>
        <p:spPr>
          <a:xfrm>
            <a:off x="2476500" y="3589867"/>
            <a:ext cx="241300" cy="440267"/>
          </a:xfrm>
          <a:prstGeom prst="down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 noProof="1"/>
          </a:p>
        </p:txBody>
      </p:sp>
      <p:pic>
        <p:nvPicPr>
          <p:cNvPr id="6" name="Picture 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83267" y="4085167"/>
            <a:ext cx="1945217" cy="666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下箭头 8"/>
          <p:cNvSpPr/>
          <p:nvPr/>
        </p:nvSpPr>
        <p:spPr>
          <a:xfrm>
            <a:off x="6081184" y="3589867"/>
            <a:ext cx="241300" cy="440267"/>
          </a:xfrm>
          <a:prstGeom prst="down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 noProof="1"/>
          </a:p>
        </p:txBody>
      </p:sp>
      <p:pic>
        <p:nvPicPr>
          <p:cNvPr id="8" name="Picture 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90067" y="4085167"/>
            <a:ext cx="1943100" cy="666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下箭头 13"/>
          <p:cNvSpPr/>
          <p:nvPr/>
        </p:nvSpPr>
        <p:spPr>
          <a:xfrm>
            <a:off x="9715500" y="3589867"/>
            <a:ext cx="241300" cy="440267"/>
          </a:xfrm>
          <a:prstGeom prst="down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 noProof="1"/>
          </a:p>
        </p:txBody>
      </p:sp>
      <p:pic>
        <p:nvPicPr>
          <p:cNvPr id="10" name="Picture 2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34967" y="4085167"/>
            <a:ext cx="1945217" cy="666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6" name="组合 15"/>
          <p:cNvGrpSpPr/>
          <p:nvPr/>
        </p:nvGrpSpPr>
        <p:grpSpPr>
          <a:xfrm>
            <a:off x="2022688" y="5253462"/>
            <a:ext cx="6232312" cy="1019175"/>
            <a:chOff x="1478528" y="3939746"/>
            <a:chExt cx="4675218" cy="764450"/>
          </a:xfrm>
        </p:grpSpPr>
        <p:sp>
          <p:nvSpPr>
            <p:cNvPr id="13" name="对话气泡: 圆角矩形 12"/>
            <p:cNvSpPr/>
            <p:nvPr/>
          </p:nvSpPr>
          <p:spPr bwMode="auto">
            <a:xfrm>
              <a:off x="2843112" y="3939825"/>
              <a:ext cx="3310634" cy="647758"/>
            </a:xfrm>
            <a:prstGeom prst="wedgeRoundRectCallout">
              <a:avLst>
                <a:gd name="adj1" fmla="val -58079"/>
                <a:gd name="adj2" fmla="val -1434"/>
                <a:gd name="adj3" fmla="val 16667"/>
              </a:avLst>
            </a:prstGeom>
            <a:noFill/>
            <a:ln w="190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4265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你发现了什么？</a:t>
              </a:r>
              <a:endParaRPr lang="zh-CN" altLang="en-US" sz="4265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pic>
          <p:nvPicPr>
            <p:cNvPr id="11277" name="图片 14" descr="D:\原来\新建文件夹 (7)\cf9f527172bb6619903d4edc98e55310.pngcf9f527172bb6619903d4edc98e55310"/>
            <p:cNvPicPr>
              <a:picLocks noChangeAspect="1" noChangeArrowheads="1"/>
            </p:cNvPicPr>
            <p:nvPr/>
          </p:nvPicPr>
          <p:blipFill>
            <a:blip r:embed="rId4"/>
            <a:stretch>
              <a:fillRect/>
            </a:stretch>
          </p:blipFill>
          <p:spPr bwMode="auto">
            <a:xfrm flipH="1">
              <a:off x="1478528" y="3939746"/>
              <a:ext cx="1070573" cy="7644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文本框 4"/>
          <p:cNvSpPr txBox="1">
            <a:spLocks noChangeArrowheads="1"/>
          </p:cNvSpPr>
          <p:nvPr/>
        </p:nvSpPr>
        <p:spPr bwMode="auto">
          <a:xfrm>
            <a:off x="2446867" y="548217"/>
            <a:ext cx="2432051" cy="87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4265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从上面看</a:t>
            </a:r>
            <a:endParaRPr lang="zh-CN" altLang="en-US" sz="4265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12291" name="图片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58384" y="548217"/>
            <a:ext cx="988483" cy="960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69484" y="1729317"/>
            <a:ext cx="9520767" cy="164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下箭头 1"/>
          <p:cNvSpPr/>
          <p:nvPr/>
        </p:nvSpPr>
        <p:spPr>
          <a:xfrm>
            <a:off x="2476500" y="3589867"/>
            <a:ext cx="241300" cy="440267"/>
          </a:xfrm>
          <a:prstGeom prst="down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 noProof="1"/>
          </a:p>
        </p:txBody>
      </p:sp>
      <p:pic>
        <p:nvPicPr>
          <p:cNvPr id="12294" name="Picture 2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83267" y="4085167"/>
            <a:ext cx="1945217" cy="666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下箭头 8"/>
          <p:cNvSpPr/>
          <p:nvPr/>
        </p:nvSpPr>
        <p:spPr>
          <a:xfrm>
            <a:off x="6081184" y="3589867"/>
            <a:ext cx="241300" cy="440267"/>
          </a:xfrm>
          <a:prstGeom prst="down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 noProof="1"/>
          </a:p>
        </p:txBody>
      </p:sp>
      <p:pic>
        <p:nvPicPr>
          <p:cNvPr id="12296" name="Picture 2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90067" y="4085167"/>
            <a:ext cx="1943100" cy="666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下箭头 13"/>
          <p:cNvSpPr/>
          <p:nvPr/>
        </p:nvSpPr>
        <p:spPr>
          <a:xfrm>
            <a:off x="9715500" y="3589867"/>
            <a:ext cx="241300" cy="440267"/>
          </a:xfrm>
          <a:prstGeom prst="down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 noProof="1"/>
          </a:p>
        </p:txBody>
      </p:sp>
      <p:pic>
        <p:nvPicPr>
          <p:cNvPr id="12298" name="Picture 2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34967" y="4085167"/>
            <a:ext cx="1945217" cy="6667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9" name="组合 18"/>
          <p:cNvGrpSpPr/>
          <p:nvPr/>
        </p:nvGrpSpPr>
        <p:grpSpPr>
          <a:xfrm>
            <a:off x="2015067" y="5089611"/>
            <a:ext cx="7497233" cy="1388361"/>
            <a:chOff x="1511096" y="3817292"/>
            <a:chExt cx="5622484" cy="1040556"/>
          </a:xfrm>
        </p:grpSpPr>
        <p:sp>
          <p:nvSpPr>
            <p:cNvPr id="18" name="对话气泡: 圆角矩形 17"/>
            <p:cNvSpPr/>
            <p:nvPr/>
          </p:nvSpPr>
          <p:spPr bwMode="auto">
            <a:xfrm>
              <a:off x="2682579" y="3849494"/>
              <a:ext cx="4451001" cy="634820"/>
            </a:xfrm>
            <a:prstGeom prst="wedgeRoundRectCallout">
              <a:avLst>
                <a:gd name="adj1" fmla="val -53575"/>
                <a:gd name="adj2" fmla="val -6196"/>
                <a:gd name="adj3" fmla="val 16667"/>
              </a:avLst>
            </a:prstGeom>
            <a:noFill/>
            <a:ln w="190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4265" b="1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从上面看，图形相同。</a:t>
              </a:r>
              <a:endParaRPr lang="zh-CN" altLang="en-US" sz="4265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pic>
          <p:nvPicPr>
            <p:cNvPr id="12301" name="图片 11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511096" y="3817292"/>
              <a:ext cx="998647" cy="10405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文本框 4"/>
          <p:cNvSpPr txBox="1">
            <a:spLocks noChangeArrowheads="1"/>
          </p:cNvSpPr>
          <p:nvPr/>
        </p:nvSpPr>
        <p:spPr bwMode="auto">
          <a:xfrm>
            <a:off x="2571751" y="645584"/>
            <a:ext cx="2432049" cy="87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4265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从左面看</a:t>
            </a:r>
            <a:endParaRPr lang="zh-CN" altLang="en-US" sz="4265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13315" name="图片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83267" y="645584"/>
            <a:ext cx="988484" cy="960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68500" y="1782233"/>
            <a:ext cx="9520767" cy="164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" name="组合 5"/>
          <p:cNvGrpSpPr/>
          <p:nvPr/>
        </p:nvGrpSpPr>
        <p:grpSpPr>
          <a:xfrm flipH="1">
            <a:off x="666751" y="2171700"/>
            <a:ext cx="1117600" cy="1073151"/>
            <a:chOff x="2483960" y="1853565"/>
            <a:chExt cx="837090" cy="805339"/>
          </a:xfrm>
        </p:grpSpPr>
        <p:cxnSp>
          <p:nvCxnSpPr>
            <p:cNvPr id="7" name="直接箭头连接符 6"/>
            <p:cNvCxnSpPr/>
            <p:nvPr/>
          </p:nvCxnSpPr>
          <p:spPr>
            <a:xfrm flipH="1">
              <a:off x="2647256" y="1853565"/>
              <a:ext cx="673794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箭头连接符 7"/>
            <p:cNvCxnSpPr/>
            <p:nvPr/>
          </p:nvCxnSpPr>
          <p:spPr>
            <a:xfrm flipH="1">
              <a:off x="2647256" y="2172842"/>
              <a:ext cx="673794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箭头连接符 8"/>
            <p:cNvCxnSpPr/>
            <p:nvPr/>
          </p:nvCxnSpPr>
          <p:spPr>
            <a:xfrm flipH="1">
              <a:off x="2647256" y="2493706"/>
              <a:ext cx="673794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箭头连接符 9"/>
            <p:cNvCxnSpPr/>
            <p:nvPr/>
          </p:nvCxnSpPr>
          <p:spPr>
            <a:xfrm flipH="1">
              <a:off x="2483960" y="2018763"/>
              <a:ext cx="673795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箭头连接符 10"/>
            <p:cNvCxnSpPr/>
            <p:nvPr/>
          </p:nvCxnSpPr>
          <p:spPr>
            <a:xfrm flipH="1">
              <a:off x="2483960" y="2339627"/>
              <a:ext cx="673795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箭头连接符 11"/>
            <p:cNvCxnSpPr/>
            <p:nvPr/>
          </p:nvCxnSpPr>
          <p:spPr>
            <a:xfrm flipH="1">
              <a:off x="2483960" y="2658904"/>
              <a:ext cx="673795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组合 23"/>
          <p:cNvGrpSpPr/>
          <p:nvPr/>
        </p:nvGrpSpPr>
        <p:grpSpPr>
          <a:xfrm flipH="1">
            <a:off x="4267200" y="2281767"/>
            <a:ext cx="1115484" cy="1073151"/>
            <a:chOff x="2483960" y="1853565"/>
            <a:chExt cx="837090" cy="805339"/>
          </a:xfrm>
        </p:grpSpPr>
        <p:cxnSp>
          <p:nvCxnSpPr>
            <p:cNvPr id="14" name="直接箭头连接符 13"/>
            <p:cNvCxnSpPr/>
            <p:nvPr/>
          </p:nvCxnSpPr>
          <p:spPr>
            <a:xfrm flipH="1">
              <a:off x="2645977" y="1853565"/>
              <a:ext cx="675073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接箭头连接符 14"/>
            <p:cNvCxnSpPr/>
            <p:nvPr/>
          </p:nvCxnSpPr>
          <p:spPr>
            <a:xfrm flipH="1">
              <a:off x="2645977" y="2172842"/>
              <a:ext cx="675073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箭头连接符 15"/>
            <p:cNvCxnSpPr/>
            <p:nvPr/>
          </p:nvCxnSpPr>
          <p:spPr>
            <a:xfrm flipH="1">
              <a:off x="2645977" y="2493706"/>
              <a:ext cx="675073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箭头连接符 16"/>
            <p:cNvCxnSpPr/>
            <p:nvPr/>
          </p:nvCxnSpPr>
          <p:spPr>
            <a:xfrm flipH="1">
              <a:off x="2483960" y="2018763"/>
              <a:ext cx="675073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接箭头连接符 17"/>
            <p:cNvCxnSpPr/>
            <p:nvPr/>
          </p:nvCxnSpPr>
          <p:spPr>
            <a:xfrm flipH="1">
              <a:off x="2483960" y="2339627"/>
              <a:ext cx="675073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箭头连接符 18"/>
            <p:cNvCxnSpPr/>
            <p:nvPr/>
          </p:nvCxnSpPr>
          <p:spPr>
            <a:xfrm flipH="1">
              <a:off x="2483960" y="2658904"/>
              <a:ext cx="675073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组合 30"/>
          <p:cNvGrpSpPr/>
          <p:nvPr/>
        </p:nvGrpSpPr>
        <p:grpSpPr>
          <a:xfrm flipH="1">
            <a:off x="7992533" y="2262717"/>
            <a:ext cx="1115484" cy="1073149"/>
            <a:chOff x="2483960" y="1853565"/>
            <a:chExt cx="837090" cy="805339"/>
          </a:xfrm>
        </p:grpSpPr>
        <p:cxnSp>
          <p:nvCxnSpPr>
            <p:cNvPr id="21" name="直接箭头连接符 20"/>
            <p:cNvCxnSpPr/>
            <p:nvPr/>
          </p:nvCxnSpPr>
          <p:spPr>
            <a:xfrm flipH="1">
              <a:off x="2645977" y="1853565"/>
              <a:ext cx="675073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直接箭头连接符 21"/>
            <p:cNvCxnSpPr/>
            <p:nvPr/>
          </p:nvCxnSpPr>
          <p:spPr>
            <a:xfrm flipH="1">
              <a:off x="2645977" y="2172841"/>
              <a:ext cx="675073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箭头连接符 22"/>
            <p:cNvCxnSpPr/>
            <p:nvPr/>
          </p:nvCxnSpPr>
          <p:spPr>
            <a:xfrm flipH="1">
              <a:off x="2645977" y="2493706"/>
              <a:ext cx="675073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直接箭头连接符 23"/>
            <p:cNvCxnSpPr/>
            <p:nvPr/>
          </p:nvCxnSpPr>
          <p:spPr>
            <a:xfrm flipH="1">
              <a:off x="2483960" y="2018763"/>
              <a:ext cx="675073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箭头连接符 24"/>
            <p:cNvCxnSpPr/>
            <p:nvPr/>
          </p:nvCxnSpPr>
          <p:spPr>
            <a:xfrm flipH="1">
              <a:off x="2483960" y="2339628"/>
              <a:ext cx="675073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箭头连接符 25"/>
            <p:cNvCxnSpPr/>
            <p:nvPr/>
          </p:nvCxnSpPr>
          <p:spPr>
            <a:xfrm flipH="1">
              <a:off x="2483960" y="2658904"/>
              <a:ext cx="675073" cy="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矩形 1"/>
          <p:cNvSpPr>
            <a:spLocks noChangeArrowheads="1"/>
          </p:cNvSpPr>
          <p:nvPr/>
        </p:nvSpPr>
        <p:spPr bwMode="auto">
          <a:xfrm>
            <a:off x="2446867" y="4480984"/>
            <a:ext cx="7810500" cy="748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zh-CN" altLang="en-US" sz="4265" b="1">
                <a:latin typeface="黑体" panose="02010609060101010101" charset="-122"/>
                <a:ea typeface="黑体" panose="02010609060101010101" charset="-122"/>
              </a:rPr>
              <a:t>从左面看，看到的图形相同吗？</a:t>
            </a:r>
            <a:endParaRPr lang="zh-CN" altLang="en-US" sz="4265">
              <a:latin typeface="Calibri"/>
              <a:ea typeface="黑体" panose="02010609060101010101" charset="-122"/>
            </a:endParaRPr>
          </a:p>
        </p:txBody>
      </p:sp>
      <p:grpSp>
        <p:nvGrpSpPr>
          <p:cNvPr id="28" name="组合 13"/>
          <p:cNvGrpSpPr/>
          <p:nvPr/>
        </p:nvGrpSpPr>
        <p:grpSpPr>
          <a:xfrm>
            <a:off x="1039284" y="4237567"/>
            <a:ext cx="1375833" cy="1263651"/>
            <a:chOff x="471689" y="2892759"/>
            <a:chExt cx="1031875" cy="947738"/>
          </a:xfrm>
        </p:grpSpPr>
        <p:grpSp>
          <p:nvGrpSpPr>
            <p:cNvPr id="13322" name="组合 45"/>
            <p:cNvGrpSpPr/>
            <p:nvPr/>
          </p:nvGrpSpPr>
          <p:grpSpPr>
            <a:xfrm>
              <a:off x="471689" y="2892759"/>
              <a:ext cx="1031875" cy="947738"/>
              <a:chOff x="1225550" y="1182688"/>
              <a:chExt cx="1031875" cy="947247"/>
            </a:xfrm>
          </p:grpSpPr>
          <p:sp>
            <p:nvSpPr>
              <p:cNvPr id="13324" name="椭圆 2"/>
              <p:cNvSpPr>
                <a:spLocks noChangeArrowheads="1"/>
              </p:cNvSpPr>
              <p:nvPr/>
            </p:nvSpPr>
            <p:spPr bwMode="auto">
              <a:xfrm>
                <a:off x="1333500" y="1281113"/>
                <a:ext cx="923925" cy="754062"/>
              </a:xfrm>
              <a:custGeom>
                <a:gdLst>
                  <a:gd name="T0" fmla="*/ 1 w 1281095"/>
                  <a:gd name="T1" fmla="*/ 0 h 1045028"/>
                  <a:gd name="T2" fmla="*/ 1 w 1281095"/>
                  <a:gd name="T3" fmla="*/ 1 h 1045028"/>
                  <a:gd name="T4" fmla="*/ 1 w 1281095"/>
                  <a:gd name="T5" fmla="*/ 1 h 1045028"/>
                  <a:gd name="T6" fmla="*/ 1 w 1281095"/>
                  <a:gd name="T7" fmla="*/ 1 h 1045028"/>
                  <a:gd name="T8" fmla="*/ 1 w 1281095"/>
                  <a:gd name="T9" fmla="*/ 1 h 1045028"/>
                  <a:gd name="T10" fmla="*/ 0 w 1281095"/>
                  <a:gd name="T11" fmla="*/ 1 h 1045028"/>
                  <a:gd name="T12" fmla="*/ 1 w 1281095"/>
                  <a:gd name="T13" fmla="*/ 0 h 104502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281095"/>
                  <a:gd name="T22" fmla="*/ 0 h 1045028"/>
                  <a:gd name="T23" fmla="*/ 1281095 w 1281095"/>
                  <a:gd name="T24" fmla="*/ 1045028 h 1045028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281095" h="1045028">
                    <a:moveTo>
                      <a:pt x="522514" y="0"/>
                    </a:moveTo>
                    <a:cubicBezTo>
                      <a:pt x="778529" y="0"/>
                      <a:pt x="991539" y="184122"/>
                      <a:pt x="1035434" y="427341"/>
                    </a:cubicBezTo>
                    <a:lnTo>
                      <a:pt x="1281095" y="530977"/>
                    </a:lnTo>
                    <a:lnTo>
                      <a:pt x="1036611" y="606006"/>
                    </a:lnTo>
                    <a:cubicBezTo>
                      <a:pt x="998262" y="855039"/>
                      <a:pt x="782576" y="1045028"/>
                      <a:pt x="522514" y="1045028"/>
                    </a:cubicBezTo>
                    <a:cubicBezTo>
                      <a:pt x="233937" y="1045028"/>
                      <a:pt x="0" y="811091"/>
                      <a:pt x="0" y="522514"/>
                    </a:cubicBezTo>
                    <a:cubicBezTo>
                      <a:pt x="0" y="233937"/>
                      <a:pt x="233937" y="0"/>
                      <a:pt x="522514" y="0"/>
                    </a:cubicBezTo>
                    <a:close/>
                  </a:path>
                </a:pathLst>
              </a:custGeom>
              <a:solidFill>
                <a:srgbClr val="EF5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bevel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/>
              </a:p>
            </p:txBody>
          </p:sp>
          <p:sp>
            <p:nvSpPr>
              <p:cNvPr id="13325" name="空心弧 12"/>
              <p:cNvSpPr>
                <a:spLocks noChangeArrowheads="1"/>
              </p:cNvSpPr>
              <p:nvPr/>
            </p:nvSpPr>
            <p:spPr bwMode="auto">
              <a:xfrm rot="-5400000">
                <a:off x="1225795" y="1182443"/>
                <a:ext cx="947247" cy="947737"/>
              </a:xfrm>
              <a:custGeom>
                <a:gdLst>
                  <a:gd name="T0" fmla="*/ 2147483646 w 21600"/>
                  <a:gd name="T1" fmla="*/ 0 h 21600"/>
                  <a:gd name="T2" fmla="*/ 2147483646 w 21600"/>
                  <a:gd name="T3" fmla="*/ 2147483646 h 21600"/>
                  <a:gd name="T4" fmla="*/ 2147483646 w 21600"/>
                  <a:gd name="T5" fmla="*/ 2147483646 h 21600"/>
                  <a:gd name="T6" fmla="*/ 2147483646 w 21600"/>
                  <a:gd name="T7" fmla="*/ 2147483646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713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0" y="10800"/>
                    </a:moveTo>
                    <a:cubicBezTo>
                      <a:pt x="1000" y="5387"/>
                      <a:pt x="5387" y="1000"/>
                      <a:pt x="10800" y="1000"/>
                    </a:cubicBezTo>
                    <a:cubicBezTo>
                      <a:pt x="16212" y="1000"/>
                      <a:pt x="20599" y="5387"/>
                      <a:pt x="20599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lnTo>
                      <a:pt x="1000" y="10800"/>
                    </a:lnTo>
                    <a:close/>
                  </a:path>
                </a:pathLst>
              </a:custGeom>
              <a:solidFill>
                <a:srgbClr val="938953"/>
              </a:solidFill>
              <a:ln w="25400">
                <a:solidFill>
                  <a:srgbClr val="938953"/>
                </a:solidFill>
                <a:beve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/>
              </a:p>
            </p:txBody>
          </p:sp>
        </p:grpSp>
        <p:sp>
          <p:nvSpPr>
            <p:cNvPr id="13323" name="文本框 15"/>
            <p:cNvSpPr txBox="1">
              <a:spLocks noChangeArrowheads="1"/>
            </p:cNvSpPr>
            <p:nvPr/>
          </p:nvSpPr>
          <p:spPr bwMode="auto">
            <a:xfrm>
              <a:off x="648040" y="3074239"/>
              <a:ext cx="545783" cy="5610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4265" b="1">
                  <a:solidFill>
                    <a:schemeClr val="bg1"/>
                  </a:solidFill>
                  <a:latin typeface="Calibri"/>
                  <a:ea typeface="黑体" panose="02010609060101010101" charset="-122"/>
                </a:rPr>
                <a:t>问</a:t>
              </a:r>
              <a:endParaRPr lang="zh-CN" altLang="en-US" sz="4265" b="1">
                <a:solidFill>
                  <a:schemeClr val="bg1"/>
                </a:solidFill>
                <a:latin typeface="Calibri"/>
                <a:ea typeface="黑体" panose="02010609060101010101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文本框 4"/>
          <p:cNvSpPr txBox="1">
            <a:spLocks noChangeArrowheads="1"/>
          </p:cNvSpPr>
          <p:nvPr/>
        </p:nvSpPr>
        <p:spPr bwMode="auto">
          <a:xfrm>
            <a:off x="2571751" y="645584"/>
            <a:ext cx="2432049" cy="87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4265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从左面看</a:t>
            </a:r>
            <a:endParaRPr lang="zh-CN" altLang="en-US" sz="4265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14339" name="图片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83267" y="645584"/>
            <a:ext cx="988484" cy="960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69484" y="1729317"/>
            <a:ext cx="9520767" cy="164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下箭头 2"/>
          <p:cNvSpPr/>
          <p:nvPr/>
        </p:nvSpPr>
        <p:spPr>
          <a:xfrm>
            <a:off x="2252133" y="3464984"/>
            <a:ext cx="241300" cy="440267"/>
          </a:xfrm>
          <a:prstGeom prst="down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 noProof="1"/>
          </a:p>
        </p:txBody>
      </p:sp>
      <p:pic>
        <p:nvPicPr>
          <p:cNvPr id="6" name="Picture 2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03967" y="4023784"/>
            <a:ext cx="537633" cy="1032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下箭头 4"/>
          <p:cNvSpPr/>
          <p:nvPr/>
        </p:nvSpPr>
        <p:spPr>
          <a:xfrm>
            <a:off x="5903384" y="3464984"/>
            <a:ext cx="241300" cy="440267"/>
          </a:xfrm>
          <a:prstGeom prst="down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 noProof="1"/>
          </a:p>
        </p:txBody>
      </p:sp>
      <p:pic>
        <p:nvPicPr>
          <p:cNvPr id="8" name="Picture 2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55217" y="4023784"/>
            <a:ext cx="537633" cy="1032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下箭头 6"/>
          <p:cNvSpPr/>
          <p:nvPr/>
        </p:nvSpPr>
        <p:spPr>
          <a:xfrm>
            <a:off x="9565217" y="3464984"/>
            <a:ext cx="241300" cy="440267"/>
          </a:xfrm>
          <a:prstGeom prst="down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 noProof="1"/>
          </a:p>
        </p:txBody>
      </p:sp>
      <p:pic>
        <p:nvPicPr>
          <p:cNvPr id="10" name="Picture 2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31867" y="4023784"/>
            <a:ext cx="537633" cy="1032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圆角矩形标注 12"/>
          <p:cNvSpPr/>
          <p:nvPr/>
        </p:nvSpPr>
        <p:spPr bwMode="auto">
          <a:xfrm>
            <a:off x="4175760" y="5456555"/>
            <a:ext cx="6432550" cy="857250"/>
          </a:xfrm>
          <a:prstGeom prst="wedgeRoundRectCallout">
            <a:avLst>
              <a:gd name="adj1" fmla="val -55690"/>
              <a:gd name="adj2" fmla="val -752"/>
              <a:gd name="adj3" fmla="val 16667"/>
            </a:avLst>
          </a:prstGeom>
          <a:solidFill>
            <a:schemeClr val="bg1"/>
          </a:solidFill>
          <a:ln w="19050">
            <a:solidFill>
              <a:srgbClr val="33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4265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从左面看，图形也相同。</a:t>
            </a:r>
            <a:endParaRPr lang="zh-CN" altLang="en-US" sz="4265" b="1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1277" name="图片 14" descr="D:\原来\新建文件夹 (7)\cf9f527172bb6619903d4edc98e55310.pngcf9f527172bb6619903d4edc98e55310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 flipH="1">
            <a:off x="2022688" y="5253462"/>
            <a:ext cx="1427130" cy="101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文本框 4"/>
          <p:cNvSpPr txBox="1">
            <a:spLocks noChangeArrowheads="1"/>
          </p:cNvSpPr>
          <p:nvPr/>
        </p:nvSpPr>
        <p:spPr bwMode="auto">
          <a:xfrm>
            <a:off x="2476500" y="548217"/>
            <a:ext cx="2432051" cy="87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4265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从前面看</a:t>
            </a:r>
            <a:endParaRPr lang="zh-CN" altLang="en-US" sz="4265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15363" name="图片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88017" y="548217"/>
            <a:ext cx="988483" cy="960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88017" y="1782233"/>
            <a:ext cx="9520767" cy="164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7" name="组合 10"/>
          <p:cNvGrpSpPr/>
          <p:nvPr/>
        </p:nvGrpSpPr>
        <p:grpSpPr>
          <a:xfrm>
            <a:off x="728133" y="2296584"/>
            <a:ext cx="2377017" cy="1420283"/>
            <a:chOff x="457990" y="1683543"/>
            <a:chExt cx="1782766" cy="1065212"/>
          </a:xfrm>
        </p:grpSpPr>
        <p:cxnSp>
          <p:nvCxnSpPr>
            <p:cNvPr id="8" name="直接箭头连接符 7"/>
            <p:cNvCxnSpPr/>
            <p:nvPr/>
          </p:nvCxnSpPr>
          <p:spPr>
            <a:xfrm flipV="1">
              <a:off x="457990" y="1683543"/>
              <a:ext cx="681039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箭头连接符 8"/>
            <p:cNvCxnSpPr/>
            <p:nvPr/>
          </p:nvCxnSpPr>
          <p:spPr>
            <a:xfrm flipV="1">
              <a:off x="1008854" y="1683543"/>
              <a:ext cx="681038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箭头连接符 9"/>
            <p:cNvCxnSpPr/>
            <p:nvPr/>
          </p:nvCxnSpPr>
          <p:spPr>
            <a:xfrm flipV="1">
              <a:off x="1559717" y="1683543"/>
              <a:ext cx="681039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箭头连接符 10"/>
            <p:cNvCxnSpPr/>
            <p:nvPr/>
          </p:nvCxnSpPr>
          <p:spPr>
            <a:xfrm flipV="1">
              <a:off x="457990" y="2069305"/>
              <a:ext cx="681039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箭头连接符 11"/>
            <p:cNvCxnSpPr/>
            <p:nvPr/>
          </p:nvCxnSpPr>
          <p:spPr>
            <a:xfrm flipV="1">
              <a:off x="1008854" y="2069305"/>
              <a:ext cx="681038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箭头连接符 12"/>
            <p:cNvCxnSpPr/>
            <p:nvPr/>
          </p:nvCxnSpPr>
          <p:spPr>
            <a:xfrm flipV="1">
              <a:off x="1559717" y="2069305"/>
              <a:ext cx="681039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组合 18"/>
          <p:cNvGrpSpPr/>
          <p:nvPr/>
        </p:nvGrpSpPr>
        <p:grpSpPr>
          <a:xfrm>
            <a:off x="4597400" y="2296584"/>
            <a:ext cx="2377017" cy="1420283"/>
            <a:chOff x="457990" y="1683543"/>
            <a:chExt cx="1782766" cy="1065212"/>
          </a:xfrm>
        </p:grpSpPr>
        <p:cxnSp>
          <p:nvCxnSpPr>
            <p:cNvPr id="15" name="直接箭头连接符 14"/>
            <p:cNvCxnSpPr/>
            <p:nvPr/>
          </p:nvCxnSpPr>
          <p:spPr>
            <a:xfrm flipV="1">
              <a:off x="457990" y="1683543"/>
              <a:ext cx="681039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箭头连接符 15"/>
            <p:cNvCxnSpPr/>
            <p:nvPr/>
          </p:nvCxnSpPr>
          <p:spPr>
            <a:xfrm flipV="1">
              <a:off x="1008854" y="1683543"/>
              <a:ext cx="681038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箭头连接符 16"/>
            <p:cNvCxnSpPr/>
            <p:nvPr/>
          </p:nvCxnSpPr>
          <p:spPr>
            <a:xfrm flipV="1">
              <a:off x="1559717" y="1683543"/>
              <a:ext cx="681039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接箭头连接符 17"/>
            <p:cNvCxnSpPr/>
            <p:nvPr/>
          </p:nvCxnSpPr>
          <p:spPr>
            <a:xfrm flipV="1">
              <a:off x="457990" y="2069305"/>
              <a:ext cx="681039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箭头连接符 18"/>
            <p:cNvCxnSpPr/>
            <p:nvPr/>
          </p:nvCxnSpPr>
          <p:spPr>
            <a:xfrm flipV="1">
              <a:off x="1008854" y="2069305"/>
              <a:ext cx="681038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直接箭头连接符 19"/>
            <p:cNvCxnSpPr/>
            <p:nvPr/>
          </p:nvCxnSpPr>
          <p:spPr>
            <a:xfrm flipV="1">
              <a:off x="1559717" y="2069305"/>
              <a:ext cx="681039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组合 25"/>
          <p:cNvGrpSpPr/>
          <p:nvPr/>
        </p:nvGrpSpPr>
        <p:grpSpPr>
          <a:xfrm>
            <a:off x="8655051" y="2296584"/>
            <a:ext cx="2379133" cy="1420283"/>
            <a:chOff x="457990" y="1683543"/>
            <a:chExt cx="1782766" cy="1065212"/>
          </a:xfrm>
        </p:grpSpPr>
        <p:cxnSp>
          <p:nvCxnSpPr>
            <p:cNvPr id="22" name="直接箭头连接符 21"/>
            <p:cNvCxnSpPr/>
            <p:nvPr/>
          </p:nvCxnSpPr>
          <p:spPr>
            <a:xfrm flipV="1">
              <a:off x="457990" y="1683543"/>
              <a:ext cx="680432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直接箭头连接符 22"/>
            <p:cNvCxnSpPr/>
            <p:nvPr/>
          </p:nvCxnSpPr>
          <p:spPr>
            <a:xfrm flipV="1">
              <a:off x="1008363" y="1683543"/>
              <a:ext cx="682019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直接箭头连接符 23"/>
            <p:cNvCxnSpPr/>
            <p:nvPr/>
          </p:nvCxnSpPr>
          <p:spPr>
            <a:xfrm flipV="1">
              <a:off x="1560323" y="1683543"/>
              <a:ext cx="680433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箭头连接符 24"/>
            <p:cNvCxnSpPr/>
            <p:nvPr/>
          </p:nvCxnSpPr>
          <p:spPr>
            <a:xfrm flipV="1">
              <a:off x="457990" y="2069305"/>
              <a:ext cx="680432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箭头连接符 25"/>
            <p:cNvCxnSpPr/>
            <p:nvPr/>
          </p:nvCxnSpPr>
          <p:spPr>
            <a:xfrm flipV="1">
              <a:off x="1008363" y="2069305"/>
              <a:ext cx="682019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箭头连接符 26"/>
            <p:cNvCxnSpPr/>
            <p:nvPr/>
          </p:nvCxnSpPr>
          <p:spPr>
            <a:xfrm flipV="1">
              <a:off x="1560323" y="2069305"/>
              <a:ext cx="680433" cy="679450"/>
            </a:xfrm>
            <a:prstGeom prst="straightConnector1">
              <a:avLst/>
            </a:prstGeom>
            <a:ln>
              <a:solidFill>
                <a:schemeClr val="bg1">
                  <a:lumMod val="50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组合 14"/>
          <p:cNvGrpSpPr/>
          <p:nvPr/>
        </p:nvGrpSpPr>
        <p:grpSpPr>
          <a:xfrm>
            <a:off x="821267" y="4102100"/>
            <a:ext cx="1375833" cy="1263651"/>
            <a:chOff x="471689" y="2892759"/>
            <a:chExt cx="1031875" cy="947738"/>
          </a:xfrm>
        </p:grpSpPr>
        <p:grpSp>
          <p:nvGrpSpPr>
            <p:cNvPr id="15370" name="组合 45"/>
            <p:cNvGrpSpPr/>
            <p:nvPr/>
          </p:nvGrpSpPr>
          <p:grpSpPr>
            <a:xfrm>
              <a:off x="471689" y="2892759"/>
              <a:ext cx="1031875" cy="947738"/>
              <a:chOff x="1225550" y="1182688"/>
              <a:chExt cx="1031875" cy="947247"/>
            </a:xfrm>
          </p:grpSpPr>
          <p:sp>
            <p:nvSpPr>
              <p:cNvPr id="15372" name="椭圆 2"/>
              <p:cNvSpPr>
                <a:spLocks noChangeArrowheads="1"/>
              </p:cNvSpPr>
              <p:nvPr/>
            </p:nvSpPr>
            <p:spPr bwMode="auto">
              <a:xfrm>
                <a:off x="1333500" y="1281113"/>
                <a:ext cx="923925" cy="754062"/>
              </a:xfrm>
              <a:custGeom>
                <a:gdLst>
                  <a:gd name="T0" fmla="*/ 1 w 1281095"/>
                  <a:gd name="T1" fmla="*/ 0 h 1045028"/>
                  <a:gd name="T2" fmla="*/ 1 w 1281095"/>
                  <a:gd name="T3" fmla="*/ 1 h 1045028"/>
                  <a:gd name="T4" fmla="*/ 1 w 1281095"/>
                  <a:gd name="T5" fmla="*/ 1 h 1045028"/>
                  <a:gd name="T6" fmla="*/ 1 w 1281095"/>
                  <a:gd name="T7" fmla="*/ 1 h 1045028"/>
                  <a:gd name="T8" fmla="*/ 1 w 1281095"/>
                  <a:gd name="T9" fmla="*/ 1 h 1045028"/>
                  <a:gd name="T10" fmla="*/ 0 w 1281095"/>
                  <a:gd name="T11" fmla="*/ 1 h 1045028"/>
                  <a:gd name="T12" fmla="*/ 1 w 1281095"/>
                  <a:gd name="T13" fmla="*/ 0 h 104502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281095"/>
                  <a:gd name="T22" fmla="*/ 0 h 1045028"/>
                  <a:gd name="T23" fmla="*/ 1281095 w 1281095"/>
                  <a:gd name="T24" fmla="*/ 1045028 h 1045028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281095" h="1045028">
                    <a:moveTo>
                      <a:pt x="522514" y="0"/>
                    </a:moveTo>
                    <a:cubicBezTo>
                      <a:pt x="778529" y="0"/>
                      <a:pt x="991539" y="184122"/>
                      <a:pt x="1035434" y="427341"/>
                    </a:cubicBezTo>
                    <a:lnTo>
                      <a:pt x="1281095" y="530977"/>
                    </a:lnTo>
                    <a:lnTo>
                      <a:pt x="1036611" y="606006"/>
                    </a:lnTo>
                    <a:cubicBezTo>
                      <a:pt x="998262" y="855039"/>
                      <a:pt x="782576" y="1045028"/>
                      <a:pt x="522514" y="1045028"/>
                    </a:cubicBezTo>
                    <a:cubicBezTo>
                      <a:pt x="233937" y="1045028"/>
                      <a:pt x="0" y="811091"/>
                      <a:pt x="0" y="522514"/>
                    </a:cubicBezTo>
                    <a:cubicBezTo>
                      <a:pt x="0" y="233937"/>
                      <a:pt x="233937" y="0"/>
                      <a:pt x="522514" y="0"/>
                    </a:cubicBezTo>
                    <a:close/>
                  </a:path>
                </a:pathLst>
              </a:custGeom>
              <a:solidFill>
                <a:srgbClr val="EF51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25400">
                    <a:solidFill>
                      <a:srgbClr val="000000"/>
                    </a:solidFill>
                    <a:bevel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/>
              </a:p>
            </p:txBody>
          </p:sp>
          <p:sp>
            <p:nvSpPr>
              <p:cNvPr id="15373" name="空心弧 12"/>
              <p:cNvSpPr>
                <a:spLocks noChangeArrowheads="1"/>
              </p:cNvSpPr>
              <p:nvPr/>
            </p:nvSpPr>
            <p:spPr bwMode="auto">
              <a:xfrm rot="-5400000">
                <a:off x="1225795" y="1182443"/>
                <a:ext cx="947247" cy="947737"/>
              </a:xfrm>
              <a:custGeom>
                <a:gdLst>
                  <a:gd name="T0" fmla="*/ 2147483646 w 21600"/>
                  <a:gd name="T1" fmla="*/ 0 h 21600"/>
                  <a:gd name="T2" fmla="*/ 2147483646 w 21600"/>
                  <a:gd name="T3" fmla="*/ 2147483646 h 21600"/>
                  <a:gd name="T4" fmla="*/ 2147483646 w 21600"/>
                  <a:gd name="T5" fmla="*/ 2147483646 h 21600"/>
                  <a:gd name="T6" fmla="*/ 2147483646 w 21600"/>
                  <a:gd name="T7" fmla="*/ 2147483646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1600"/>
                  <a:gd name="T13" fmla="*/ 0 h 21600"/>
                  <a:gd name="T14" fmla="*/ 21600 w 21600"/>
                  <a:gd name="T15" fmla="*/ 7713 h 21600"/>
                </a:gdLst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1000" y="10800"/>
                    </a:moveTo>
                    <a:cubicBezTo>
                      <a:pt x="1000" y="5387"/>
                      <a:pt x="5387" y="1000"/>
                      <a:pt x="10800" y="1000"/>
                    </a:cubicBezTo>
                    <a:cubicBezTo>
                      <a:pt x="16212" y="1000"/>
                      <a:pt x="20599" y="5387"/>
                      <a:pt x="20599" y="10799"/>
                    </a:cubicBezTo>
                    <a:lnTo>
                      <a:pt x="21600" y="10800"/>
                    </a:ln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lnTo>
                      <a:pt x="1000" y="10800"/>
                    </a:lnTo>
                    <a:close/>
                  </a:path>
                </a:pathLst>
              </a:custGeom>
              <a:solidFill>
                <a:srgbClr val="938953"/>
              </a:solidFill>
              <a:ln w="25400">
                <a:solidFill>
                  <a:srgbClr val="938953"/>
                </a:solidFill>
                <a:bevel/>
              </a:ln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/>
              </a:p>
            </p:txBody>
          </p:sp>
        </p:grpSp>
        <p:sp>
          <p:nvSpPr>
            <p:cNvPr id="15371" name="文本框 16"/>
            <p:cNvSpPr txBox="1">
              <a:spLocks noChangeArrowheads="1"/>
            </p:cNvSpPr>
            <p:nvPr/>
          </p:nvSpPr>
          <p:spPr bwMode="auto">
            <a:xfrm>
              <a:off x="648040" y="3074239"/>
              <a:ext cx="545783" cy="5610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4265" b="1">
                  <a:solidFill>
                    <a:schemeClr val="bg1"/>
                  </a:solidFill>
                  <a:latin typeface="Calibri"/>
                  <a:ea typeface="黑体" panose="02010609060101010101" charset="-122"/>
                </a:rPr>
                <a:t>问</a:t>
              </a:r>
              <a:endParaRPr lang="zh-CN" altLang="en-US" sz="4265" b="1">
                <a:solidFill>
                  <a:schemeClr val="bg1"/>
                </a:solidFill>
                <a:latin typeface="Calibri"/>
                <a:ea typeface="黑体" panose="02010609060101010101" charset="-122"/>
              </a:endParaRPr>
            </a:p>
          </p:txBody>
        </p:sp>
      </p:grpSp>
      <p:sp>
        <p:nvSpPr>
          <p:cNvPr id="33" name="矩形 5"/>
          <p:cNvSpPr>
            <a:spLocks noChangeArrowheads="1"/>
          </p:cNvSpPr>
          <p:nvPr/>
        </p:nvSpPr>
        <p:spPr bwMode="auto">
          <a:xfrm>
            <a:off x="2260600" y="4231217"/>
            <a:ext cx="9057217" cy="1667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4265" b="1">
                <a:latin typeface="黑体" panose="02010609060101010101" charset="-122"/>
                <a:ea typeface="黑体" panose="02010609060101010101" charset="-122"/>
              </a:rPr>
              <a:t>从上面、左面看到的图形都相同，那从前面看到的图形会相同吗？</a:t>
            </a:r>
            <a:endParaRPr lang="zh-CN" altLang="en-US" sz="4265" b="1"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3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3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文本框 4"/>
          <p:cNvSpPr txBox="1">
            <a:spLocks noChangeArrowheads="1"/>
          </p:cNvSpPr>
          <p:nvPr/>
        </p:nvSpPr>
        <p:spPr bwMode="auto">
          <a:xfrm>
            <a:off x="2476500" y="548217"/>
            <a:ext cx="2432051" cy="87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4265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从前面看</a:t>
            </a:r>
            <a:endParaRPr lang="zh-CN" altLang="en-US" sz="4265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pic>
        <p:nvPicPr>
          <p:cNvPr id="16387" name="图片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88017" y="548217"/>
            <a:ext cx="988483" cy="960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8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88017" y="1782233"/>
            <a:ext cx="9520767" cy="164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下箭头 1"/>
          <p:cNvSpPr/>
          <p:nvPr/>
        </p:nvSpPr>
        <p:spPr>
          <a:xfrm>
            <a:off x="2461684" y="3547533"/>
            <a:ext cx="268816" cy="531284"/>
          </a:xfrm>
          <a:prstGeom prst="down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 noProof="1"/>
          </a:p>
        </p:txBody>
      </p:sp>
      <p:pic>
        <p:nvPicPr>
          <p:cNvPr id="6" name="Picture 28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6117" y="4197351"/>
            <a:ext cx="2072216" cy="1490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8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96933" y="4180417"/>
            <a:ext cx="2034117" cy="1526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8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28617" y="4246033"/>
            <a:ext cx="2116667" cy="1420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下箭头 2"/>
          <p:cNvSpPr/>
          <p:nvPr/>
        </p:nvSpPr>
        <p:spPr>
          <a:xfrm>
            <a:off x="5979584" y="3539067"/>
            <a:ext cx="268816" cy="531284"/>
          </a:xfrm>
          <a:prstGeom prst="down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 noProof="1"/>
          </a:p>
        </p:txBody>
      </p:sp>
      <p:sp>
        <p:nvSpPr>
          <p:cNvPr id="10" name="下箭头 3"/>
          <p:cNvSpPr/>
          <p:nvPr/>
        </p:nvSpPr>
        <p:spPr>
          <a:xfrm>
            <a:off x="9571567" y="3547533"/>
            <a:ext cx="266700" cy="531284"/>
          </a:xfrm>
          <a:prstGeom prst="downArrow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 noProof="1"/>
          </a:p>
        </p:txBody>
      </p:sp>
      <p:grpSp>
        <p:nvGrpSpPr>
          <p:cNvPr id="11" name="组合 3"/>
          <p:cNvGrpSpPr/>
          <p:nvPr/>
        </p:nvGrpSpPr>
        <p:grpSpPr>
          <a:xfrm>
            <a:off x="7319433" y="4677833"/>
            <a:ext cx="2620433" cy="1418167"/>
            <a:chOff x="5038928" y="440987"/>
            <a:chExt cx="1964987" cy="1063558"/>
          </a:xfrm>
        </p:grpSpPr>
        <p:sp>
          <p:nvSpPr>
            <p:cNvPr id="12" name="思想气泡: 云 11"/>
            <p:cNvSpPr/>
            <p:nvPr/>
          </p:nvSpPr>
          <p:spPr>
            <a:xfrm>
              <a:off x="5038928" y="440987"/>
              <a:ext cx="1964987" cy="1063558"/>
            </a:xfrm>
            <a:prstGeom prst="cloudCallout">
              <a:avLst>
                <a:gd name="adj1" fmla="val -74368"/>
                <a:gd name="adj2" fmla="val -82360"/>
              </a:avLst>
            </a:prstGeom>
            <a:solidFill>
              <a:srgbClr val="FCFFEB"/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2400"/>
            </a:p>
          </p:txBody>
        </p:sp>
        <p:sp>
          <p:nvSpPr>
            <p:cNvPr id="16397" name="文本框 2"/>
            <p:cNvSpPr txBox="1">
              <a:spLocks noChangeArrowheads="1"/>
            </p:cNvSpPr>
            <p:nvPr/>
          </p:nvSpPr>
          <p:spPr bwMode="auto">
            <a:xfrm>
              <a:off x="5313535" y="680378"/>
              <a:ext cx="1362793" cy="5609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等线" panose="02010600030101010101" pitchFamily="2" charset="-122"/>
                  <a:ea typeface="等线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4265" b="1">
                  <a:solidFill>
                    <a:srgbClr val="0000FF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不相同</a:t>
              </a:r>
              <a:endParaRPr lang="zh-CN" altLang="en-US" sz="4265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067"/>
          <a:stretch>
            <a:fillRect/>
          </a:stretch>
        </p:blipFill>
        <p:spPr bwMode="auto">
          <a:xfrm>
            <a:off x="1564217" y="2330451"/>
            <a:ext cx="1276349" cy="922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94" r="38194"/>
          <a:stretch>
            <a:fillRect/>
          </a:stretch>
        </p:blipFill>
        <p:spPr bwMode="auto">
          <a:xfrm>
            <a:off x="1540933" y="3765551"/>
            <a:ext cx="1259417" cy="922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Picture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08"/>
          <a:stretch>
            <a:fillRect/>
          </a:stretch>
        </p:blipFill>
        <p:spPr bwMode="auto">
          <a:xfrm>
            <a:off x="1540933" y="5219700"/>
            <a:ext cx="1246717" cy="922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文本框 4"/>
          <p:cNvSpPr txBox="1">
            <a:spLocks noChangeArrowheads="1"/>
          </p:cNvSpPr>
          <p:nvPr/>
        </p:nvSpPr>
        <p:spPr bwMode="auto">
          <a:xfrm>
            <a:off x="3644900" y="1305984"/>
            <a:ext cx="2362200" cy="748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zh-CN" altLang="en-US" sz="4265" b="1">
                <a:latin typeface="Calibri"/>
                <a:ea typeface="黑体" panose="02010609060101010101" charset="-122"/>
              </a:rPr>
              <a:t>从正面看</a:t>
            </a:r>
            <a:endParaRPr lang="zh-CN" altLang="en-US" sz="4265" b="1">
              <a:latin typeface="Calibri"/>
              <a:ea typeface="黑体" panose="02010609060101010101" charset="-122"/>
            </a:endParaRPr>
          </a:p>
        </p:txBody>
      </p:sp>
      <p:sp>
        <p:nvSpPr>
          <p:cNvPr id="17414" name="文本框 5"/>
          <p:cNvSpPr txBox="1">
            <a:spLocks noChangeArrowheads="1"/>
          </p:cNvSpPr>
          <p:nvPr/>
        </p:nvSpPr>
        <p:spPr bwMode="auto">
          <a:xfrm>
            <a:off x="6237817" y="1305984"/>
            <a:ext cx="2362200" cy="748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zh-CN" altLang="en-US" sz="4265" b="1">
                <a:latin typeface="Calibri"/>
                <a:ea typeface="黑体" panose="02010609060101010101" charset="-122"/>
              </a:rPr>
              <a:t>从上面看</a:t>
            </a:r>
            <a:endParaRPr lang="zh-CN" altLang="en-US" sz="4265" b="1">
              <a:latin typeface="Calibri"/>
              <a:ea typeface="黑体" panose="02010609060101010101" charset="-122"/>
            </a:endParaRPr>
          </a:p>
        </p:txBody>
      </p:sp>
      <p:sp>
        <p:nvSpPr>
          <p:cNvPr id="17415" name="文本框 6"/>
          <p:cNvSpPr txBox="1">
            <a:spLocks noChangeArrowheads="1"/>
          </p:cNvSpPr>
          <p:nvPr/>
        </p:nvSpPr>
        <p:spPr bwMode="auto">
          <a:xfrm>
            <a:off x="8832851" y="1305984"/>
            <a:ext cx="2362200" cy="748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9pPr>
          </a:lstStyle>
          <a:p>
            <a:r>
              <a:rPr lang="zh-CN" altLang="en-US" sz="4265" b="1">
                <a:latin typeface="Calibri"/>
                <a:ea typeface="黑体" panose="02010609060101010101" charset="-122"/>
              </a:rPr>
              <a:t>从左面看</a:t>
            </a:r>
            <a:endParaRPr lang="zh-CN" altLang="en-US" sz="4265" b="1">
              <a:latin typeface="Calibri"/>
              <a:ea typeface="黑体" panose="02010609060101010101" charset="-122"/>
            </a:endParaRPr>
          </a:p>
        </p:txBody>
      </p:sp>
      <p:pic>
        <p:nvPicPr>
          <p:cNvPr id="17418" name="Picture 28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28584" y="2357967"/>
            <a:ext cx="1075267" cy="772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9" name="Picture 28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28584" y="3824817"/>
            <a:ext cx="1056216" cy="793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0" name="Picture 28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86251" y="5304367"/>
            <a:ext cx="1098549" cy="73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1" name="Picture 2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92784" y="2383367"/>
            <a:ext cx="393700" cy="753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2" name="Picture 2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91867" y="2722033"/>
            <a:ext cx="1151467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3" name="Picture 2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85517" y="4163484"/>
            <a:ext cx="1149349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4" name="Picture 2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81284" y="5643033"/>
            <a:ext cx="1151467" cy="3958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5" name="Picture 2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92784" y="3875617"/>
            <a:ext cx="393700" cy="755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6" name="Picture 2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92784" y="5302251"/>
            <a:ext cx="393700" cy="755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矩形 18"/>
          <p:cNvSpPr/>
          <p:nvPr/>
        </p:nvSpPr>
        <p:spPr>
          <a:xfrm>
            <a:off x="3541184" y="1221317"/>
            <a:ext cx="2546349" cy="5221816"/>
          </a:xfrm>
          <a:prstGeom prst="rect">
            <a:avLst/>
          </a:prstGeom>
          <a:noFill/>
          <a:ln>
            <a:solidFill>
              <a:srgbClr val="FF3386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/>
          </a:p>
        </p:txBody>
      </p:sp>
      <p:sp>
        <p:nvSpPr>
          <p:cNvPr id="20" name="矩形 19"/>
          <p:cNvSpPr/>
          <p:nvPr/>
        </p:nvSpPr>
        <p:spPr>
          <a:xfrm>
            <a:off x="6286500" y="1221317"/>
            <a:ext cx="5054600" cy="5221816"/>
          </a:xfrm>
          <a:prstGeom prst="rect">
            <a:avLst/>
          </a:prstGeom>
          <a:noFill/>
          <a:ln>
            <a:solidFill>
              <a:srgbClr val="FF3386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https://d.book118.com/537101165034006052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5.2.11"/>
</p:tagLst>
</file>

<file path=ppt/tags/tag2.xml><?xml version="1.0" encoding="utf-8"?>
<p:tagLst xmlns:p="http://schemas.openxmlformats.org/presentationml/2006/main">
  <p:tag name="PA" val="v5.2.11"/>
</p:tagLst>
</file>

<file path=ppt/tags/tag3.xml><?xml version="1.0" encoding="utf-8"?>
<p:tagLst xmlns:p="http://schemas.openxmlformats.org/presentationml/2006/main">
  <p:tag name="PA" val="v5.2.11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13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5">
      <vt:lpstr>Arial</vt:lpstr>
      <vt:lpstr>Calibri</vt:lpstr>
      <vt:lpstr>微软雅黑</vt:lpstr>
      <vt:lpstr>华文琥珀</vt:lpstr>
      <vt:lpstr>Calibri Light</vt:lpstr>
      <vt:lpstr>黑体</vt:lpstr>
      <vt:lpstr>思源黑体</vt:lpstr>
      <vt:lpstr>等线</vt:lpstr>
      <vt:lpstr>Times New Roman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2024-09-25T15:42:37.019</cp:lastPrinted>
  <dcterms:created xsi:type="dcterms:W3CDTF">2024-09-25T07:42:37Z</dcterms:created>
  <dcterms:modified xsi:type="dcterms:W3CDTF">2024-09-25T07:42:39Z</dcterms:modified>
</cp:coreProperties>
</file>