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82.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66D29D-726F-48CF-AF32-69B77369B9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ED6F3D-87DF-4F18-B75E-F0D2D71CB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D3C5BD-80CA-4C24-8CE1-B88E8BE9AF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FBFCE6-6A9C-482B-82F2-A449C16D41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E0C8AA-4A2C-439E-90B6-C0F168C57C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ADDE89-3EED-4AF5-97B0-B9E47AAC3F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D59964-BB32-4BA1-B0D9-F7B9C83B7E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5FC052-FA03-4F7D-8050-8ABC8F9EB5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2C2F90-F76A-4C9A-8FB4-B98DFE2CC8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FD5560-9A25-4CE1-8E69-426C9E8C66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AFEB56-6911-4C30-B954-03E64AB1CD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mc:Choice>
    <mc:Fallback>
      <p:transition spd="slow"/>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mc:Choice>
    <mc:Fallback>
      <p:transition spd="slow"/>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mc:Choice>
    <mc:Fallback>
      <p:transition spd="slow"/>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mc:Choice>
    <mc:Fallback>
      <p:transition spd="slow"/>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smtClean="0"/>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mc:Choice>
    <mc:Fallback>
      <p:transition spd="slow"/>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mc:Choice>
    <mc:Fallback>
      <p:transition spd="slow"/>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mc:Choice>
    <mc:Fallback>
      <p:transition spd="slow"/>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330" y="1555115"/>
            <a:ext cx="5233035" cy="4608195"/>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mc:AlternateContent>
    <mc:Choice xmlns:p14="http://schemas.microsoft.com/office/powerpoint/2010/main" Requires="p14">
      <p:transition spd="slow" p14:dur="1500"/>
    </mc:Choice>
    <mc:Fallback>
      <p:transition spd="slow"/>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mc:Choice>
    <mc:Fallback>
      <p:transition spd="slow"/>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mc:AlternateContent>
    <mc:Choice xmlns:p14="http://schemas.microsoft.com/office/powerpoint/2010/main" Requires="p14">
      <p:transition spd="slow" p14:dur="1500"/>
    </mc:Choice>
    <mc:Fallback>
      <p:transition spd="slow"/>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mc:AlternateContent>
    <mc:Choice xmlns:p14="http://schemas.microsoft.com/office/powerpoint/2010/main" Requires="p14">
      <p:transition spd="slow" p14:dur="1500"/>
    </mc:Choice>
    <mc:Fallback>
      <p:transition spd="slow"/>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image" Target="../media/image1.png" /><Relationship Id="rId18" Type="http://schemas.openxmlformats.org/officeDocument/2006/relationships/tags" Target="../tags/tag62.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7"/>
          <a:stretch>
            <a:fillRect/>
          </a:stretch>
        </a:blip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ustDataLst>
      <p:tags r:id="rId18"/>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mc:AlternateContent>
    <mc:Choice xmlns:p14="http://schemas.microsoft.com/office/powerpoint/2010/main" Requires="p14">
      <p:transition spd="slow" p14:dur="1500"/>
    </mc:Choice>
    <mc:Fallback>
      <p:transition spd="slow"/>
    </mc:Fallback>
  </mc:AlternateContent>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3.xml" /><Relationship Id="rId3" Type="http://schemas.openxmlformats.org/officeDocument/2006/relationships/image" Target="../media/image2.jpeg" /><Relationship Id="rId4" Type="http://schemas.openxmlformats.org/officeDocument/2006/relationships/tags" Target="../tags/tag6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2.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tags" Target="../tags/tag7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tags" Target="../tags/tag7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tags" Target="../tags/tag7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tags" Target="../tags/tag7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tags" Target="../tags/tag77.xml" /><Relationship Id="rId4" Type="http://schemas.openxmlformats.org/officeDocument/2006/relationships/tags" Target="../tags/tag7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tags" Target="../tags/tag7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tags" Target="../tags/tag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tags" Target="../tags/tag8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7120106120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2" name="标题 1"/>
          <p:cNvSpPr>
            <a:spLocks noGrp="1"/>
          </p:cNvSpPr>
          <p:nvPr>
            <p:ph type="ctrTitle"/>
            <p:custDataLst>
              <p:tags r:id="rId2"/>
            </p:custDataLst>
          </p:nvPr>
        </p:nvSpPr>
        <p:spPr>
          <a:xfrm>
            <a:off x="611505" y="1423670"/>
            <a:ext cx="9799320" cy="2233930"/>
          </a:xfrm>
        </p:spPr>
        <p:txBody>
          <a:bodyPr>
            <a:normAutofit/>
          </a:bodyPr>
          <a:lstStyle/>
          <a:p>
            <a:r>
              <a:rPr lang="zh-CN" altLang="zh-CN" sz="6600">
                <a:solidFill>
                  <a:srgbClr val="FF0000"/>
                </a:solidFill>
              </a:rPr>
              <a:t>整式的乘除</a:t>
            </a:r>
            <a:br>
              <a:rPr lang="zh-CN" altLang="zh-CN" sz="6600">
                <a:solidFill>
                  <a:srgbClr val="FF0000"/>
                </a:solidFill>
              </a:rPr>
            </a:br>
            <a:r>
              <a:rPr lang="zh-CN" altLang="zh-CN" sz="6600">
                <a:solidFill>
                  <a:srgbClr val="FF0000"/>
                </a:solidFill>
              </a:rPr>
              <a:t>大单元教学设计</a:t>
            </a:r>
            <a:endParaRPr lang="zh-CN" altLang="zh-CN" sz="6600">
              <a:solidFill>
                <a:srgbClr val="FF0000"/>
              </a:solidFill>
            </a:endParaRPr>
          </a:p>
        </p:txBody>
      </p:sp>
      <p:sp>
        <p:nvSpPr>
          <p:cNvPr id="5" name="文本框 4"/>
          <p:cNvSpPr txBox="1"/>
          <p:nvPr/>
        </p:nvSpPr>
        <p:spPr>
          <a:xfrm>
            <a:off x="882015" y="254635"/>
            <a:ext cx="406400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t>初中数学</a:t>
            </a:r>
            <a:endParaRPr lang="zh-CN" altLang="en-US" sz="4000"/>
          </a:p>
        </p:txBody>
      </p:sp>
    </p:spTree>
    <p:custDataLst>
      <p:tags r:id="rId4"/>
    </p:custDataLst>
  </p:cSld>
  <p:clrMapOvr>
    <a:masterClrMapping/>
  </p:clrMapOvr>
  <mc:AlternateContent>
    <mc:Choice xmlns:p14="http://schemas.microsoft.com/office/powerpoint/2010/main" Requires="p14">
      <p:transition spd="slow" p14:dur="1500"/>
    </mc:Choice>
    <mc:Fallback>
      <p:transition spd="slow"/>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9"/>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608400" y="462985"/>
            <a:ext cx="10969200" cy="705600"/>
          </a:xfrm>
        </p:spPr>
        <p:txBody>
          <a:bodyPr/>
          <a:lstStyle/>
          <a:p>
            <a:r>
              <a:rPr lang="zh-CN" altLang="en-US" sz="3200">
                <a:solidFill>
                  <a:srgbClr val="FF0000"/>
                </a:solidFill>
                <a:sym typeface="+mn-ea"/>
              </a:rPr>
              <a:t>一．学科课程标准对本单元学习的要求</a:t>
            </a:r>
            <a:endParaRPr lang="zh-CN" altLang="en-US" sz="3200">
              <a:solidFill>
                <a:srgbClr val="FF0000"/>
              </a:solidFill>
              <a:sym typeface="+mn-ea"/>
            </a:endParaRPr>
          </a:p>
        </p:txBody>
      </p:sp>
      <p:sp>
        <p:nvSpPr>
          <p:cNvPr id="4" name="标题 1"/>
          <p:cNvSpPr>
            <a:spLocks noGrp="1"/>
          </p:cNvSpPr>
          <p:nvPr>
            <p:custDataLst>
              <p:tags r:id="rId2"/>
            </p:custDataLst>
          </p:nvPr>
        </p:nvSpPr>
        <p:spPr>
          <a:xfrm>
            <a:off x="608400" y="1168585"/>
            <a:ext cx="10969200" cy="705485"/>
          </a:xfrm>
          <a:prstGeom prst="rect">
            <a:avLst/>
          </a:prstGeom>
        </p:spPr>
        <p:txBody>
          <a:bodyPr vert="horz" lIns="90000" tIns="46800" rIns="90000" bIns="46800" rtlCol="0" anchor="ctr" anchorCtr="0">
            <a:normAutofit/>
          </a:bodyPr>
          <a:lstStyle>
            <a:defPPr>
              <a:defRPr lang="zh-CN"/>
            </a:defPPr>
            <a:lvl1pPr marL="0"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FF0000"/>
                </a:solidFill>
              </a:rPr>
              <a:t>二．教材内容分析</a:t>
            </a:r>
            <a:endParaRPr lang="zh-CN" altLang="en-US" sz="3200">
              <a:solidFill>
                <a:srgbClr val="FF0000"/>
              </a:solidFill>
            </a:endParaRPr>
          </a:p>
        </p:txBody>
      </p:sp>
      <p:sp>
        <p:nvSpPr>
          <p:cNvPr id="5" name="标题 1"/>
          <p:cNvSpPr>
            <a:spLocks noGrp="1"/>
          </p:cNvSpPr>
          <p:nvPr>
            <p:custDataLst>
              <p:tags r:id="rId3"/>
            </p:custDataLst>
          </p:nvPr>
        </p:nvSpPr>
        <p:spPr>
          <a:xfrm>
            <a:off x="608400" y="1874070"/>
            <a:ext cx="10969200" cy="705485"/>
          </a:xfrm>
          <a:prstGeom prst="rect">
            <a:avLst/>
          </a:prstGeom>
        </p:spPr>
        <p:txBody>
          <a:bodyPr vert="horz" lIns="90000" tIns="46800" rIns="90000" bIns="46800" rtlCol="0" anchor="ctr" anchorCtr="0">
            <a:normAutofit/>
          </a:bodyPr>
          <a:lstStyle>
            <a:defPPr>
              <a:defRPr lang="zh-CN"/>
            </a:defPPr>
            <a:lvl1pPr marL="0"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chemeClr val="accent6">
                    <a:lumMod val="75000"/>
                  </a:schemeClr>
                </a:solidFill>
              </a:rPr>
              <a:t>三．主题单元规划思维导图</a:t>
            </a:r>
            <a:endParaRPr lang="zh-CN" altLang="en-US" sz="3200">
              <a:solidFill>
                <a:schemeClr val="accent6">
                  <a:lumMod val="75000"/>
                </a:schemeClr>
              </a:solidFill>
            </a:endParaRPr>
          </a:p>
        </p:txBody>
      </p:sp>
      <p:sp>
        <p:nvSpPr>
          <p:cNvPr id="6" name="标题 1"/>
          <p:cNvSpPr>
            <a:spLocks noGrp="1"/>
          </p:cNvSpPr>
          <p:nvPr>
            <p:custDataLst>
              <p:tags r:id="rId4"/>
            </p:custDataLst>
          </p:nvPr>
        </p:nvSpPr>
        <p:spPr>
          <a:xfrm>
            <a:off x="608400" y="2579555"/>
            <a:ext cx="10969200" cy="705485"/>
          </a:xfrm>
          <a:prstGeom prst="rect">
            <a:avLst/>
          </a:prstGeom>
        </p:spPr>
        <p:txBody>
          <a:bodyPr vert="horz" lIns="90000" tIns="46800" rIns="90000" bIns="46800" rtlCol="0" anchor="ctr" anchorCtr="0">
            <a:normAutofit/>
          </a:bodyPr>
          <a:lstStyle>
            <a:defPPr>
              <a:defRPr lang="zh-CN"/>
            </a:defPPr>
            <a:lvl1pPr marL="0"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chemeClr val="accent6">
                    <a:lumMod val="75000"/>
                  </a:schemeClr>
                </a:solidFill>
              </a:rPr>
              <a:t>四．单元学习目标</a:t>
            </a:r>
            <a:endParaRPr lang="zh-CN" altLang="en-US" sz="3200">
              <a:solidFill>
                <a:schemeClr val="accent6">
                  <a:lumMod val="75000"/>
                </a:schemeClr>
              </a:solidFill>
            </a:endParaRPr>
          </a:p>
        </p:txBody>
      </p:sp>
      <p:sp>
        <p:nvSpPr>
          <p:cNvPr id="7" name="标题 1"/>
          <p:cNvSpPr>
            <a:spLocks noGrp="1"/>
          </p:cNvSpPr>
          <p:nvPr>
            <p:custDataLst>
              <p:tags r:id="rId5"/>
            </p:custDataLst>
          </p:nvPr>
        </p:nvSpPr>
        <p:spPr>
          <a:xfrm>
            <a:off x="608400" y="3285040"/>
            <a:ext cx="10969200" cy="705485"/>
          </a:xfrm>
          <a:prstGeom prst="rect">
            <a:avLst/>
          </a:prstGeom>
        </p:spPr>
        <p:txBody>
          <a:bodyPr vert="horz" lIns="90000" tIns="46800" rIns="90000" bIns="46800" rtlCol="0" anchor="ctr" anchorCtr="0">
            <a:normAutofit/>
          </a:bodyPr>
          <a:lstStyle>
            <a:defPPr>
              <a:defRPr lang="zh-CN"/>
            </a:defPPr>
            <a:lvl1pPr marL="0"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chemeClr val="accent6">
                    <a:lumMod val="75000"/>
                  </a:schemeClr>
                </a:solidFill>
                <a:sym typeface="+mn-ea"/>
              </a:rPr>
              <a:t>五．单元重点，难点</a:t>
            </a:r>
            <a:endParaRPr lang="zh-CN" altLang="en-US" sz="3200">
              <a:solidFill>
                <a:schemeClr val="accent6">
                  <a:lumMod val="75000"/>
                </a:schemeClr>
              </a:solidFill>
              <a:sym typeface="+mn-ea"/>
            </a:endParaRPr>
          </a:p>
        </p:txBody>
      </p:sp>
      <p:sp>
        <p:nvSpPr>
          <p:cNvPr id="8" name="标题 1"/>
          <p:cNvSpPr>
            <a:spLocks noGrp="1"/>
          </p:cNvSpPr>
          <p:nvPr>
            <p:custDataLst>
              <p:tags r:id="rId6"/>
            </p:custDataLst>
          </p:nvPr>
        </p:nvSpPr>
        <p:spPr>
          <a:xfrm>
            <a:off x="693490" y="3990525"/>
            <a:ext cx="10969200" cy="705485"/>
          </a:xfrm>
          <a:prstGeom prst="rect">
            <a:avLst/>
          </a:prstGeom>
        </p:spPr>
        <p:txBody>
          <a:bodyPr vert="horz" lIns="90000" tIns="46800" rIns="90000" bIns="46800" rtlCol="0" anchor="ctr" anchorCtr="0">
            <a:normAutofit/>
          </a:bodyPr>
          <a:lstStyle>
            <a:defPPr>
              <a:defRPr lang="zh-CN"/>
            </a:defPPr>
            <a:lvl1pPr marL="0"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chemeClr val="accent6">
                    <a:lumMod val="75000"/>
                  </a:schemeClr>
                </a:solidFill>
                <a:sym typeface="+mn-ea"/>
              </a:rPr>
              <a:t>六</a:t>
            </a:r>
            <a:r>
              <a:rPr lang="en-US" altLang="zh-CN" sz="3200">
                <a:solidFill>
                  <a:schemeClr val="accent6">
                    <a:lumMod val="75000"/>
                  </a:schemeClr>
                </a:solidFill>
                <a:sym typeface="+mn-ea"/>
              </a:rPr>
              <a:t>.  </a:t>
            </a:r>
            <a:r>
              <a:rPr lang="zh-CN" altLang="en-US" sz="3200">
                <a:solidFill>
                  <a:schemeClr val="accent6">
                    <a:lumMod val="75000"/>
                  </a:schemeClr>
                </a:solidFill>
                <a:sym typeface="+mn-ea"/>
              </a:rPr>
              <a:t>单元课时划分</a:t>
            </a:r>
            <a:endParaRPr lang="zh-CN" altLang="en-US" sz="3200">
              <a:solidFill>
                <a:schemeClr val="accent6">
                  <a:lumMod val="75000"/>
                </a:schemeClr>
              </a:solidFill>
              <a:sym typeface="+mn-ea"/>
            </a:endParaRPr>
          </a:p>
        </p:txBody>
      </p:sp>
      <p:sp>
        <p:nvSpPr>
          <p:cNvPr id="9" name="标题 1"/>
          <p:cNvSpPr>
            <a:spLocks noGrp="1"/>
          </p:cNvSpPr>
          <p:nvPr>
            <p:custDataLst>
              <p:tags r:id="rId7"/>
            </p:custDataLst>
          </p:nvPr>
        </p:nvSpPr>
        <p:spPr>
          <a:xfrm>
            <a:off x="608400" y="4696010"/>
            <a:ext cx="10969200" cy="705485"/>
          </a:xfrm>
          <a:prstGeom prst="rect">
            <a:avLst/>
          </a:prstGeom>
        </p:spPr>
        <p:txBody>
          <a:bodyPr vert="horz" lIns="90000" tIns="46800" rIns="90000" bIns="46800" rtlCol="0" anchor="ctr" anchorCtr="0">
            <a:normAutofit/>
          </a:bodyPr>
          <a:lstStyle>
            <a:defPPr>
              <a:defRPr lang="zh-CN"/>
            </a:defPPr>
            <a:lvl1pPr marL="0"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chemeClr val="accent6">
                    <a:lumMod val="75000"/>
                  </a:schemeClr>
                </a:solidFill>
                <a:sym typeface="+mn-ea"/>
              </a:rPr>
              <a:t>七．单元教学整体构思及设想</a:t>
            </a:r>
            <a:endParaRPr lang="zh-CN" altLang="en-US" sz="3200">
              <a:solidFill>
                <a:schemeClr val="accent6">
                  <a:lumMod val="75000"/>
                </a:schemeClr>
              </a:solidFill>
              <a:sym typeface="+mn-ea"/>
            </a:endParaRPr>
          </a:p>
        </p:txBody>
      </p:sp>
      <p:sp>
        <p:nvSpPr>
          <p:cNvPr id="10" name="标题 1"/>
          <p:cNvSpPr>
            <a:spLocks noGrp="1"/>
          </p:cNvSpPr>
          <p:nvPr>
            <p:custDataLst>
              <p:tags r:id="rId8"/>
            </p:custDataLst>
          </p:nvPr>
        </p:nvSpPr>
        <p:spPr>
          <a:xfrm>
            <a:off x="693420" y="5134610"/>
            <a:ext cx="10968990" cy="1628140"/>
          </a:xfrm>
          <a:prstGeom prst="rect">
            <a:avLst/>
          </a:prstGeom>
        </p:spPr>
        <p:txBody>
          <a:bodyPr vert="horz" lIns="90000" tIns="46800" rIns="90000" bIns="46800" rtlCol="0" anchor="ctr" anchorCtr="0">
            <a:normAutofit/>
          </a:bodyPr>
          <a:lstStyle>
            <a:defPPr>
              <a:defRPr lang="zh-CN"/>
            </a:defPPr>
            <a:lvl1pPr marL="0"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chemeClr val="accent6">
                    <a:lumMod val="75000"/>
                  </a:schemeClr>
                </a:solidFill>
                <a:sym typeface="+mn-ea"/>
              </a:rPr>
              <a:t>八．教法和学法指导</a:t>
            </a:r>
            <a:endParaRPr lang="zh-CN" altLang="en-US" sz="3200">
              <a:solidFill>
                <a:schemeClr val="accent6">
                  <a:lumMod val="75000"/>
                </a:schemeClr>
              </a:solidFill>
              <a:sym typeface="+mn-ea"/>
            </a:endParaRPr>
          </a:p>
          <a:p>
            <a:r>
              <a:rPr lang="zh-CN" altLang="en-US" sz="3200">
                <a:solidFill>
                  <a:schemeClr val="accent6">
                    <a:lumMod val="75000"/>
                  </a:schemeClr>
                </a:solidFill>
                <a:sym typeface="+mn-ea"/>
              </a:rPr>
              <a:t>九</a:t>
            </a:r>
            <a:r>
              <a:rPr lang="en-US" altLang="zh-CN" sz="3200">
                <a:solidFill>
                  <a:schemeClr val="accent6">
                    <a:lumMod val="75000"/>
                  </a:schemeClr>
                </a:solidFill>
                <a:sym typeface="+mn-ea"/>
              </a:rPr>
              <a:t>.  </a:t>
            </a:r>
            <a:r>
              <a:rPr lang="zh-CN" altLang="en-US" sz="3200">
                <a:solidFill>
                  <a:schemeClr val="accent6">
                    <a:lumMod val="75000"/>
                  </a:schemeClr>
                </a:solidFill>
                <a:sym typeface="+mn-ea"/>
              </a:rPr>
              <a:t>专题教学设计</a:t>
            </a:r>
            <a:endParaRPr lang="zh-CN" altLang="en-US" sz="3200">
              <a:solidFill>
                <a:schemeClr val="accent6">
                  <a:lumMod val="75000"/>
                </a:schemeClr>
              </a:solidFill>
              <a:sym typeface="+mn-ea"/>
            </a:endParaRPr>
          </a:p>
        </p:txBody>
      </p:sp>
    </p:spTree>
    <p:custDataLst>
      <p:tags r:id="rId10"/>
    </p:custDataLst>
  </p:cSld>
  <p:clrMapOvr>
    <a:masterClrMapping/>
  </p:clrMapOvr>
  <mc:AlternateContent>
    <mc:Choice xmlns:p14="http://schemas.microsoft.com/office/powerpoint/2010/main" Requires="p14">
      <p:transition spd="slow" p14:dur="1500"/>
    </mc:Choice>
    <mc:Fallback>
      <p:transition spd="slow"/>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solidFill>
                  <a:srgbClr val="FF0000"/>
                </a:solidFill>
              </a:rPr>
              <a:t>一．课程标准对本单元学习的要求</a:t>
            </a:r>
            <a:endParaRPr lang="zh-CN" altLang="en-US">
              <a:solidFill>
                <a:srgbClr val="FF0000"/>
              </a:solidFill>
            </a:endParaRPr>
          </a:p>
        </p:txBody>
      </p:sp>
      <p:sp>
        <p:nvSpPr>
          <p:cNvPr id="3" name="内容占位符 2"/>
          <p:cNvSpPr>
            <a:spLocks noGrp="1"/>
          </p:cNvSpPr>
          <p:nvPr>
            <p:ph idx="1"/>
          </p:nvPr>
        </p:nvSpPr>
        <p:spPr/>
        <p:txBody>
          <a:bodyPr/>
          <a:lstStyle/>
          <a:p>
            <a:r>
              <a:rPr lang="zh-CN" altLang="en-US" sz="2400">
                <a:solidFill>
                  <a:srgbClr val="FF0000"/>
                </a:solidFill>
              </a:rPr>
              <a:t>(一)内容要求</a:t>
            </a:r>
            <a:endParaRPr lang="zh-CN" altLang="en-US" sz="2400">
              <a:solidFill>
                <a:srgbClr val="FF0000"/>
              </a:solidFill>
            </a:endParaRPr>
          </a:p>
          <a:p>
            <a:r>
              <a:rPr lang="zh-CN" altLang="en-US" sz="2400"/>
              <a:t>1.了解整数指数幂的意义和基本性质，会用科学计数法表示数（包括在计算机上表示）。</a:t>
            </a:r>
            <a:endParaRPr lang="zh-CN" altLang="en-US" sz="2400"/>
          </a:p>
          <a:p>
            <a:r>
              <a:rPr lang="zh-CN" altLang="en-US" sz="2400"/>
              <a:t>2.能进行简单的整式乘法运算（多项式乘法仅限于一次式之间和一次式与二次式的乘法）。</a:t>
            </a:r>
            <a:endParaRPr lang="zh-CN" altLang="en-US" sz="2400"/>
          </a:p>
          <a:p>
            <a:r>
              <a:rPr lang="zh-CN" altLang="en-US" sz="2400"/>
              <a:t>3.理解乘法公式(a＋b)(a－b)＝a</a:t>
            </a:r>
            <a:r>
              <a:rPr lang="zh-CN" altLang="en-US" sz="2400" baseline="30000"/>
              <a:t>2</a:t>
            </a:r>
            <a:r>
              <a:rPr lang="zh-CN" altLang="en-US" sz="2400"/>
              <a:t>－b</a:t>
            </a:r>
            <a:r>
              <a:rPr lang="zh-CN" altLang="en-US" sz="2400" baseline="30000"/>
              <a:t>2</a:t>
            </a:r>
            <a:r>
              <a:rPr lang="zh-CN" altLang="en-US" sz="2400"/>
              <a:t>,(a士b)</a:t>
            </a:r>
            <a:r>
              <a:rPr lang="zh-CN" altLang="en-US" sz="2400" baseline="30000"/>
              <a:t>2</a:t>
            </a:r>
            <a:r>
              <a:rPr lang="zh-CN" altLang="en-US" sz="2400"/>
              <a:t>＝a</a:t>
            </a:r>
            <a:r>
              <a:rPr lang="zh-CN" altLang="en-US" sz="2400" baseline="30000"/>
              <a:t>2</a:t>
            </a:r>
            <a:r>
              <a:rPr lang="zh-CN" altLang="en-US" sz="2400"/>
              <a:t>士2ab＋b</a:t>
            </a:r>
            <a:r>
              <a:rPr lang="zh-CN" altLang="en-US" sz="2400" baseline="30000"/>
              <a:t>2</a:t>
            </a:r>
            <a:r>
              <a:rPr lang="zh-CN" altLang="en-US" sz="2400"/>
              <a:t>,了解公式的几何背景，能利用公式进行简单的计算和推理。</a:t>
            </a:r>
            <a:endParaRPr lang="zh-CN" altLang="en-US" sz="2400"/>
          </a:p>
        </p:txBody>
      </p:sp>
    </p:spTree>
    <p:custDataLst>
      <p:tags r:id="rId3"/>
    </p:custDataLst>
  </p:cSld>
  <p:clrMapOvr>
    <a:masterClrMapping/>
  </p:clrMapOvr>
  <mc:AlternateContent>
    <mc:Choice xmlns:p14="http://schemas.microsoft.com/office/powerpoint/2010/main" Requires="p14">
      <p:transition spd="slow" p14:dur="1500"/>
    </mc:Choice>
    <mc:Fallback>
      <p:transition spd="slow"/>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solidFill>
                  <a:srgbClr val="FF0000"/>
                </a:solidFill>
              </a:rPr>
              <a:t>一．课程标准对本单元学习的要求</a:t>
            </a:r>
            <a:endParaRPr lang="zh-CN" altLang="en-US">
              <a:solidFill>
                <a:srgbClr val="FF0000"/>
              </a:solidFill>
            </a:endParaRPr>
          </a:p>
        </p:txBody>
      </p:sp>
      <p:sp>
        <p:nvSpPr>
          <p:cNvPr id="3" name="内容占位符 2"/>
          <p:cNvSpPr>
            <a:spLocks noGrp="1"/>
          </p:cNvSpPr>
          <p:nvPr>
            <p:ph idx="1"/>
          </p:nvPr>
        </p:nvSpPr>
        <p:spPr/>
        <p:txBody>
          <a:bodyPr/>
          <a:lstStyle/>
          <a:p>
            <a:r>
              <a:rPr lang="zh-CN" altLang="en-US" sz="2400">
                <a:solidFill>
                  <a:srgbClr val="FF0000"/>
                </a:solidFill>
              </a:rPr>
              <a:t>（二）学业要求</a:t>
            </a:r>
            <a:endParaRPr lang="zh-CN" altLang="en-US" sz="2400">
              <a:solidFill>
                <a:srgbClr val="FF0000"/>
              </a:solidFill>
            </a:endParaRPr>
          </a:p>
          <a:p>
            <a:r>
              <a:rPr lang="zh-CN" altLang="en-US" sz="2400"/>
              <a:t>1.会用文字和符号语言表述整数指数幂的基本性质，能根据整数指数幂的基本性质进行幂的运算。会用科学计数法表示数（包括在计算机上表示）。</a:t>
            </a:r>
            <a:endParaRPr lang="zh-CN" altLang="en-US" sz="2400"/>
          </a:p>
          <a:p>
            <a:r>
              <a:rPr lang="zh-CN" altLang="en-US" sz="2400"/>
              <a:t>2.能进行简单的整式乘法运算（多项式乘法仅限于一次式之间和一次式与二次式的乘法）；</a:t>
            </a:r>
            <a:endParaRPr lang="zh-CN" altLang="en-US" sz="2400"/>
          </a:p>
          <a:p>
            <a:r>
              <a:rPr lang="zh-CN" altLang="en-US" sz="2400"/>
              <a:t>3.知道平方差公式、完全平方公式的几何背景，并能运用公式进行简单计算和推理</a:t>
            </a:r>
            <a:endParaRPr lang="zh-CN" altLang="en-US" sz="2400"/>
          </a:p>
        </p:txBody>
      </p:sp>
    </p:spTree>
    <p:custDataLst>
      <p:tags r:id="rId3"/>
    </p:custDataLst>
  </p:cSld>
  <p:clrMapOvr>
    <a:masterClrMapping/>
  </p:clrMapOvr>
  <mc:AlternateContent>
    <mc:Choice xmlns:p14="http://schemas.microsoft.com/office/powerpoint/2010/main" Requires="p14">
      <p:transition spd="slow" p14:dur="1500"/>
    </mc:Choice>
    <mc:Fallback>
      <p:transition spd="slow"/>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solidFill>
                  <a:srgbClr val="FF0000"/>
                </a:solidFill>
                <a:sym typeface="+mn-ea"/>
              </a:rPr>
              <a:t>二．教材内容分析</a:t>
            </a:r>
            <a:endParaRPr lang="zh-CN" altLang="en-US"/>
          </a:p>
        </p:txBody>
      </p:sp>
      <p:sp>
        <p:nvSpPr>
          <p:cNvPr id="3" name="内容占位符 2"/>
          <p:cNvSpPr>
            <a:spLocks noGrp="1"/>
          </p:cNvSpPr>
          <p:nvPr>
            <p:ph idx="1"/>
          </p:nvPr>
        </p:nvSpPr>
        <p:spPr>
          <a:xfrm>
            <a:off x="608400" y="1393245"/>
            <a:ext cx="10969200" cy="4759200"/>
          </a:xfrm>
        </p:spPr>
        <p:txBody>
          <a:bodyPr>
            <a:noAutofit/>
          </a:bodyPr>
          <a:lstStyle/>
          <a:p>
            <a:r>
              <a:rPr lang="zh-CN" altLang="en-US" sz="2000"/>
              <a:t>本章属于《课程标准》中的“数与代数”领域，其核心知识是：整式的乘除运算。本章是整式加减的后续学习，同时也是初中代数关于式的学习的重要内容</a:t>
            </a:r>
            <a:r>
              <a:rPr lang="zh-CN" altLang="en-US" sz="2000">
                <a:sym typeface="+mn-ea"/>
              </a:rPr>
              <a:t>，是以后学习分式和根式运算、方程以及函数等知识的基础。由数到式的学习过程，也是学生改进认识方式，数学思想发生飞跃的变化过程。</a:t>
            </a:r>
            <a:r>
              <a:rPr lang="zh-CN" altLang="en-US" sz="2000"/>
              <a:t>教材首先从幂的运算性质入手，在此基础上再运用乘法的运算律得出整式乘法和除法的运算法则，接着利用整式乘法法则引导学生探求乘法公式.本章既是对前面知识的运用和开拓，又是后续知识的基础，本章新课多处由图形面积引入运算法则和公式，既渗透了数形结合的思想，又培养了学生对知识的转化能力和学生对问题中所蕴藏的数学规律进行探索的兴趣.</a:t>
            </a:r>
            <a:endParaRPr lang="zh-CN" altLang="en-US" sz="2000"/>
          </a:p>
          <a:p>
            <a:r>
              <a:rPr lang="zh-CN" altLang="en-US" sz="2000"/>
              <a:t>本章内容的主要突出的特点是：内容联系紧密、以运算为主，环环相扣，层层递进。全章紧紧围绕整式的乘除运算，分层递进，层层深入。在整式的乘除中，单项式的乘除是关键，这是因为其他乘除都要转化为单项式的乘除法。实际上，单项式的乘除进行的是幂的运算与有理数的运算，因此幂的运算性质是学习本章的知识基础，也是学习整式乘除的关键，是学习本章其它内容的桥梁。</a:t>
            </a:r>
            <a:endParaRPr lang="zh-CN" altLang="en-US" sz="2000"/>
          </a:p>
          <a:p>
            <a:endParaRPr lang="zh-CN" altLang="en-US" sz="2000"/>
          </a:p>
        </p:txBody>
      </p:sp>
    </p:spTree>
    <p:custDataLst>
      <p:tags r:id="rId3"/>
    </p:custDataLst>
  </p:cSld>
  <p:clrMapOvr>
    <a:masterClrMapping/>
  </p:clrMapOvr>
  <mc:AlternateContent>
    <mc:Choice xmlns:p14="http://schemas.microsoft.com/office/powerpoint/2010/main" Requires="p14">
      <p:transition spd="slow" p14:dur="1500"/>
    </mc:Choice>
    <mc:Fallback>
      <p:transition spd="slow"/>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289630" y="1125290"/>
            <a:ext cx="10969200" cy="705600"/>
          </a:xfrm>
        </p:spPr>
        <p:txBody>
          <a:bodyPr/>
          <a:lstStyle/>
          <a:p>
            <a:pPr algn="l"/>
            <a:r>
              <a:rPr lang="en-US" altLang="zh-CN" sz="2400">
                <a:solidFill>
                  <a:srgbClr val="0070C0"/>
                </a:solidFill>
                <a:sym typeface="+mn-ea"/>
              </a:rPr>
              <a:t>   </a:t>
            </a:r>
            <a:r>
              <a:rPr lang="zh-CN" altLang="en-US" sz="3200">
                <a:solidFill>
                  <a:schemeClr val="tx1"/>
                </a:solidFill>
                <a:sym typeface="+mn-ea"/>
              </a:rPr>
              <a:t>本单元分为三个大专题：</a:t>
            </a:r>
            <a:endParaRPr lang="zh-CN" altLang="en-US" sz="3200">
              <a:solidFill>
                <a:schemeClr val="tx1"/>
              </a:solidFill>
              <a:sym typeface="+mn-ea"/>
            </a:endParaRPr>
          </a:p>
        </p:txBody>
      </p:sp>
      <p:sp>
        <p:nvSpPr>
          <p:cNvPr id="3" name="内容占位符 2"/>
          <p:cNvSpPr>
            <a:spLocks noGrp="1"/>
          </p:cNvSpPr>
          <p:nvPr>
            <p:ph idx="1"/>
          </p:nvPr>
        </p:nvSpPr>
        <p:spPr>
          <a:xfrm>
            <a:off x="634365" y="2049145"/>
            <a:ext cx="11557635" cy="3573145"/>
          </a:xfrm>
        </p:spPr>
        <p:txBody>
          <a:bodyPr>
            <a:noAutofit/>
          </a:bodyPr>
          <a:lstStyle/>
          <a:p>
            <a:pPr marL="0" indent="0">
              <a:buNone/>
            </a:pPr>
            <a:r>
              <a:rPr lang="zh-CN" altLang="en-US" sz="4800">
                <a:solidFill>
                  <a:schemeClr val="accent6">
                    <a:lumMod val="75000"/>
                  </a:schemeClr>
                </a:solidFill>
              </a:rPr>
              <a:t>专题一 幂的运算性质</a:t>
            </a:r>
            <a:r>
              <a:rPr lang="en-US" altLang="zh-CN" sz="4800">
                <a:solidFill>
                  <a:schemeClr val="accent6">
                    <a:lumMod val="75000"/>
                  </a:schemeClr>
                </a:solidFill>
              </a:rPr>
              <a:t>    </a:t>
            </a:r>
            <a:endParaRPr lang="en-US" altLang="zh-CN" sz="4800">
              <a:solidFill>
                <a:schemeClr val="accent6">
                  <a:lumMod val="75000"/>
                </a:schemeClr>
              </a:solidFill>
            </a:endParaRPr>
          </a:p>
          <a:p>
            <a:pPr marL="0" indent="0">
              <a:buNone/>
            </a:pPr>
            <a:r>
              <a:rPr lang="zh-CN" altLang="en-US" sz="4800">
                <a:solidFill>
                  <a:schemeClr val="accent6">
                    <a:lumMod val="75000"/>
                  </a:schemeClr>
                </a:solidFill>
              </a:rPr>
              <a:t>专题二 整式的乘法</a:t>
            </a:r>
            <a:endParaRPr lang="zh-CN" altLang="en-US" sz="4800">
              <a:solidFill>
                <a:schemeClr val="accent6">
                  <a:lumMod val="75000"/>
                </a:schemeClr>
              </a:solidFill>
            </a:endParaRPr>
          </a:p>
          <a:p>
            <a:pPr marL="0" indent="0">
              <a:buNone/>
            </a:pPr>
            <a:r>
              <a:rPr lang="zh-CN" altLang="en-US" sz="4800">
                <a:solidFill>
                  <a:schemeClr val="accent6">
                    <a:lumMod val="75000"/>
                  </a:schemeClr>
                </a:solidFill>
                <a:sym typeface="+mn-ea"/>
              </a:rPr>
              <a:t>专题三  整式的除法。</a:t>
            </a:r>
            <a:endParaRPr lang="zh-CN" altLang="en-US" sz="4800">
              <a:solidFill>
                <a:schemeClr val="accent6">
                  <a:lumMod val="75000"/>
                </a:schemeClr>
              </a:solidFill>
            </a:endParaRPr>
          </a:p>
          <a:p>
            <a:pPr marL="0" indent="0">
              <a:buNone/>
            </a:pPr>
            <a:r>
              <a:rPr lang="zh-CN" altLang="en-US">
                <a:sym typeface="+mn-ea"/>
              </a:rPr>
              <a:t>。</a:t>
            </a:r>
            <a:endParaRPr lang="zh-CN" altLang="en-US"/>
          </a:p>
        </p:txBody>
      </p:sp>
      <p:sp>
        <p:nvSpPr>
          <p:cNvPr id="4" name="文本框 3"/>
          <p:cNvSpPr txBox="1"/>
          <p:nvPr/>
        </p:nvSpPr>
        <p:spPr>
          <a:xfrm>
            <a:off x="553720" y="135890"/>
            <a:ext cx="609600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sym typeface="+mn-ea"/>
              </a:rPr>
              <a:t>二．教材内容分析</a:t>
            </a:r>
            <a:endParaRPr lang="zh-CN" altLang="en-US" sz="3600" b="1">
              <a:solidFill>
                <a:srgbClr val="FF0000"/>
              </a:solidFill>
              <a:sym typeface="+mn-ea"/>
            </a:endParaRPr>
          </a:p>
        </p:txBody>
      </p:sp>
    </p:spTree>
    <p:custDataLst>
      <p:tags r:id="rId3"/>
    </p:custDataLst>
  </p:cSld>
  <p:clrMapOvr>
    <a:masterClrMapping/>
  </p:clrMapOvr>
  <mc:AlternateContent>
    <mc:Choice xmlns:p14="http://schemas.microsoft.com/office/powerpoint/2010/main" Requires="p14">
      <p:transition spd="slow" p14:dur="1500"/>
    </mc:Choice>
    <mc:Fallback>
      <p:transition spd="slow"/>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45" name="图片 44" descr="无标题"/>
          <p:cNvPicPr>
            <a:picLocks noChangeAspect="1"/>
          </p:cNvPicPr>
          <p:nvPr/>
        </p:nvPicPr>
        <p:blipFill>
          <a:blip r:embed="rId2">
            <a:clrChange>
              <a:clrFrom>
                <a:srgbClr val="FFFFFF">
                  <a:alpha val="100000"/>
                </a:srgbClr>
              </a:clrFrom>
              <a:clrTo>
                <a:srgbClr val="FFFFFF">
                  <a:alpha val="100000"/>
                  <a:alpha val="0"/>
                </a:srgbClr>
              </a:clrTo>
            </a:clrChange>
          </a:blip>
          <a:stretch>
            <a:fillRect/>
          </a:stretch>
        </p:blipFill>
        <p:spPr>
          <a:xfrm>
            <a:off x="4211955" y="3500120"/>
            <a:ext cx="4953000" cy="4418965"/>
          </a:xfrm>
          <a:prstGeom prst="rect">
            <a:avLst/>
          </a:prstGeom>
        </p:spPr>
      </p:pic>
      <p:sp>
        <p:nvSpPr>
          <p:cNvPr id="17" name="云形 16"/>
          <p:cNvSpPr/>
          <p:nvPr/>
        </p:nvSpPr>
        <p:spPr>
          <a:xfrm>
            <a:off x="7926070" y="3382010"/>
            <a:ext cx="1791335" cy="802005"/>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rPr>
              <a:t>乘法公式</a:t>
            </a:r>
            <a:endParaRPr lang="zh-CN" altLang="en-US">
              <a:solidFill>
                <a:srgbClr val="FF0000"/>
              </a:solidFill>
            </a:endParaRPr>
          </a:p>
        </p:txBody>
      </p:sp>
      <p:cxnSp>
        <p:nvCxnSpPr>
          <p:cNvPr id="47" name="曲线连接符 46"/>
          <p:cNvCxnSpPr>
            <a:endCxn id="9" idx="3"/>
          </p:cNvCxnSpPr>
          <p:nvPr/>
        </p:nvCxnSpPr>
        <p:spPr>
          <a:xfrm rot="5400000" flipV="1">
            <a:off x="3855720" y="1861185"/>
            <a:ext cx="565150" cy="401955"/>
          </a:xfrm>
          <a:prstGeom prst="curvedConnector3">
            <a:avLst>
              <a:gd name="adj1" fmla="val 44326"/>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38" name="曲线连接符 37"/>
          <p:cNvCxnSpPr/>
          <p:nvPr/>
        </p:nvCxnSpPr>
        <p:spPr>
          <a:xfrm rot="10800000" flipV="1">
            <a:off x="7699375" y="3914140"/>
            <a:ext cx="328295" cy="158115"/>
          </a:xfrm>
          <a:prstGeom prst="curvedConnector3">
            <a:avLst>
              <a:gd name="adj1" fmla="val 49903"/>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29" name="曲线连接符 28"/>
          <p:cNvCxnSpPr/>
          <p:nvPr/>
        </p:nvCxnSpPr>
        <p:spPr>
          <a:xfrm>
            <a:off x="3176270" y="6209030"/>
            <a:ext cx="628650" cy="76835"/>
          </a:xfrm>
          <a:prstGeom prst="curvedConnector3">
            <a:avLst>
              <a:gd name="adj1" fmla="val 50101"/>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43" name="曲线连接符 42"/>
          <p:cNvCxnSpPr/>
          <p:nvPr/>
        </p:nvCxnSpPr>
        <p:spPr>
          <a:xfrm rot="5400000">
            <a:off x="8696960" y="2503805"/>
            <a:ext cx="1224280" cy="542925"/>
          </a:xfrm>
          <a:prstGeom prst="curvedConnector3">
            <a:avLst>
              <a:gd name="adj1" fmla="val 50026"/>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sp>
        <p:nvSpPr>
          <p:cNvPr id="5" name="云形 4"/>
          <p:cNvSpPr/>
          <p:nvPr/>
        </p:nvSpPr>
        <p:spPr>
          <a:xfrm>
            <a:off x="4595495" y="4318000"/>
            <a:ext cx="1844675" cy="1470025"/>
          </a:xfrm>
          <a:prstGeom prst="cloud">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highlight>
                  <a:srgbClr val="FFFF00"/>
                </a:highlight>
              </a:rPr>
              <a:t>幂的运算</a:t>
            </a:r>
            <a:endParaRPr lang="zh-CN" altLang="en-US">
              <a:solidFill>
                <a:srgbClr val="FF0000"/>
              </a:solidFill>
              <a:highlight>
                <a:srgbClr val="FFFF00"/>
              </a:highlight>
            </a:endParaRPr>
          </a:p>
        </p:txBody>
      </p:sp>
      <p:sp>
        <p:nvSpPr>
          <p:cNvPr id="6" name="云形 5"/>
          <p:cNvSpPr/>
          <p:nvPr/>
        </p:nvSpPr>
        <p:spPr>
          <a:xfrm>
            <a:off x="5718175" y="3268345"/>
            <a:ext cx="2098040" cy="1470025"/>
          </a:xfrm>
          <a:prstGeom prst="cloud">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highlight>
                  <a:srgbClr val="FFFF00"/>
                </a:highlight>
              </a:rPr>
              <a:t>整式的乘法</a:t>
            </a:r>
            <a:endParaRPr lang="zh-CN" altLang="en-US">
              <a:solidFill>
                <a:srgbClr val="FF0000"/>
              </a:solidFill>
              <a:highlight>
                <a:srgbClr val="FFFF00"/>
              </a:highlight>
            </a:endParaRPr>
          </a:p>
        </p:txBody>
      </p:sp>
      <p:sp>
        <p:nvSpPr>
          <p:cNvPr id="7" name="云形 6"/>
          <p:cNvSpPr/>
          <p:nvPr/>
        </p:nvSpPr>
        <p:spPr>
          <a:xfrm>
            <a:off x="6893560" y="4318000"/>
            <a:ext cx="2071370" cy="1470025"/>
          </a:xfrm>
          <a:prstGeom prst="cloud">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highlight>
                  <a:srgbClr val="FFFF00"/>
                </a:highlight>
              </a:rPr>
              <a:t>整式的除法</a:t>
            </a:r>
            <a:endParaRPr lang="zh-CN" altLang="en-US">
              <a:solidFill>
                <a:srgbClr val="FF0000"/>
              </a:solidFill>
              <a:highlight>
                <a:srgbClr val="FFFF00"/>
              </a:highlight>
            </a:endParaRPr>
          </a:p>
        </p:txBody>
      </p:sp>
      <p:sp>
        <p:nvSpPr>
          <p:cNvPr id="8" name="云形 7"/>
          <p:cNvSpPr/>
          <p:nvPr/>
        </p:nvSpPr>
        <p:spPr>
          <a:xfrm>
            <a:off x="4941570" y="1671320"/>
            <a:ext cx="1104265" cy="802005"/>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rPr>
              <a:t>科学计数法</a:t>
            </a:r>
            <a:endParaRPr lang="zh-CN" altLang="en-US">
              <a:solidFill>
                <a:srgbClr val="FF0000"/>
              </a:solidFill>
            </a:endParaRPr>
          </a:p>
        </p:txBody>
      </p:sp>
      <p:sp>
        <p:nvSpPr>
          <p:cNvPr id="9" name="云形 8"/>
          <p:cNvSpPr/>
          <p:nvPr/>
        </p:nvSpPr>
        <p:spPr>
          <a:xfrm>
            <a:off x="3494405" y="2280285"/>
            <a:ext cx="1690370" cy="1134110"/>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rPr>
              <a:t>零指数幂和负整数指数幂</a:t>
            </a:r>
            <a:endParaRPr lang="zh-CN" altLang="en-US">
              <a:solidFill>
                <a:srgbClr val="FF0000"/>
              </a:solidFill>
            </a:endParaRPr>
          </a:p>
        </p:txBody>
      </p:sp>
      <p:sp>
        <p:nvSpPr>
          <p:cNvPr id="10" name="云形 9"/>
          <p:cNvSpPr/>
          <p:nvPr/>
        </p:nvSpPr>
        <p:spPr>
          <a:xfrm>
            <a:off x="3698875" y="5788025"/>
            <a:ext cx="1791335" cy="802005"/>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rPr>
              <a:t>同底数幂的乘法</a:t>
            </a:r>
            <a:endParaRPr lang="zh-CN" altLang="en-US">
              <a:solidFill>
                <a:srgbClr val="FF0000"/>
              </a:solidFill>
            </a:endParaRPr>
          </a:p>
        </p:txBody>
      </p:sp>
      <p:sp>
        <p:nvSpPr>
          <p:cNvPr id="11" name="云形 10"/>
          <p:cNvSpPr/>
          <p:nvPr/>
        </p:nvSpPr>
        <p:spPr>
          <a:xfrm>
            <a:off x="2928620" y="5059045"/>
            <a:ext cx="1727835" cy="802005"/>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rPr>
              <a:t>幂的乘方</a:t>
            </a:r>
            <a:endParaRPr lang="zh-CN" altLang="en-US">
              <a:solidFill>
                <a:srgbClr val="FF0000"/>
              </a:solidFill>
            </a:endParaRPr>
          </a:p>
        </p:txBody>
      </p:sp>
      <p:sp>
        <p:nvSpPr>
          <p:cNvPr id="12" name="云形 11"/>
          <p:cNvSpPr/>
          <p:nvPr/>
        </p:nvSpPr>
        <p:spPr>
          <a:xfrm>
            <a:off x="2778760" y="4328160"/>
            <a:ext cx="1791335" cy="802005"/>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rPr>
              <a:t>积的乘方</a:t>
            </a:r>
            <a:endParaRPr lang="zh-CN" altLang="en-US">
              <a:solidFill>
                <a:srgbClr val="FF0000"/>
              </a:solidFill>
            </a:endParaRPr>
          </a:p>
        </p:txBody>
      </p:sp>
      <p:sp>
        <p:nvSpPr>
          <p:cNvPr id="13" name="云形 12"/>
          <p:cNvSpPr/>
          <p:nvPr/>
        </p:nvSpPr>
        <p:spPr>
          <a:xfrm>
            <a:off x="3407410" y="3470275"/>
            <a:ext cx="1699260" cy="802005"/>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rPr>
              <a:t>同底数幂的除法</a:t>
            </a:r>
            <a:endParaRPr lang="zh-CN" altLang="en-US">
              <a:solidFill>
                <a:srgbClr val="FF0000"/>
              </a:solidFill>
            </a:endParaRPr>
          </a:p>
        </p:txBody>
      </p:sp>
      <p:sp>
        <p:nvSpPr>
          <p:cNvPr id="14" name="云形 13"/>
          <p:cNvSpPr/>
          <p:nvPr/>
        </p:nvSpPr>
        <p:spPr>
          <a:xfrm>
            <a:off x="287655" y="5861050"/>
            <a:ext cx="2997835" cy="935990"/>
          </a:xfrm>
          <a:prstGeom prst="cloud">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rPr>
              <a:t>法则：底数不变，指数相加</a:t>
            </a:r>
            <a:endParaRPr lang="zh-CN" altLang="en-US">
              <a:solidFill>
                <a:srgbClr val="FF0000"/>
              </a:solidFill>
            </a:endParaRPr>
          </a:p>
          <a:p>
            <a:pPr algn="ctr"/>
            <a:r>
              <a:rPr lang="zh-CN" altLang="en-US">
                <a:solidFill>
                  <a:srgbClr val="FF0000"/>
                </a:solidFill>
              </a:rPr>
              <a:t>符号：a</a:t>
            </a:r>
            <a:r>
              <a:rPr lang="zh-CN" altLang="en-US" baseline="30000">
                <a:solidFill>
                  <a:srgbClr val="FF0000"/>
                </a:solidFill>
                <a:uFillTx/>
              </a:rPr>
              <a:t>m</a:t>
            </a:r>
            <a:r>
              <a:rPr lang="zh-CN" altLang="en-US">
                <a:solidFill>
                  <a:srgbClr val="FF0000"/>
                </a:solidFill>
              </a:rPr>
              <a:t>.a</a:t>
            </a:r>
            <a:r>
              <a:rPr lang="zh-CN" altLang="en-US" baseline="30000">
                <a:solidFill>
                  <a:srgbClr val="FF0000"/>
                </a:solidFill>
                <a:uFillTx/>
              </a:rPr>
              <a:t>n</a:t>
            </a:r>
            <a:r>
              <a:rPr lang="zh-CN" altLang="en-US">
                <a:solidFill>
                  <a:srgbClr val="FF0000"/>
                </a:solidFill>
              </a:rPr>
              <a:t>=a</a:t>
            </a:r>
            <a:r>
              <a:rPr lang="zh-CN" altLang="en-US" baseline="30000">
                <a:solidFill>
                  <a:srgbClr val="FF0000"/>
                </a:solidFill>
                <a:uFillTx/>
              </a:rPr>
              <a:t>m</a:t>
            </a:r>
            <a:r>
              <a:rPr lang="en-US" altLang="zh-CN" baseline="30000">
                <a:solidFill>
                  <a:srgbClr val="FF0000"/>
                </a:solidFill>
                <a:uFillTx/>
              </a:rPr>
              <a:t>+</a:t>
            </a:r>
            <a:r>
              <a:rPr lang="zh-CN" altLang="en-US" baseline="30000">
                <a:solidFill>
                  <a:srgbClr val="FF0000"/>
                </a:solidFill>
                <a:uFillTx/>
              </a:rPr>
              <a:t>n</a:t>
            </a:r>
            <a:endParaRPr lang="zh-CN" altLang="en-US" baseline="30000">
              <a:solidFill>
                <a:srgbClr val="FF0000"/>
              </a:solidFill>
              <a:uFillTx/>
            </a:endParaRPr>
          </a:p>
        </p:txBody>
      </p:sp>
      <p:sp>
        <p:nvSpPr>
          <p:cNvPr id="15" name="云形 14"/>
          <p:cNvSpPr/>
          <p:nvPr/>
        </p:nvSpPr>
        <p:spPr>
          <a:xfrm>
            <a:off x="6607175" y="1671320"/>
            <a:ext cx="1791335" cy="802005"/>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rPr>
              <a:t>单项式乘多项式</a:t>
            </a:r>
            <a:endParaRPr lang="zh-CN" altLang="en-US">
              <a:solidFill>
                <a:srgbClr val="FF0000"/>
              </a:solidFill>
            </a:endParaRPr>
          </a:p>
        </p:txBody>
      </p:sp>
      <p:sp>
        <p:nvSpPr>
          <p:cNvPr id="16" name="云形 15"/>
          <p:cNvSpPr/>
          <p:nvPr/>
        </p:nvSpPr>
        <p:spPr>
          <a:xfrm>
            <a:off x="7322820" y="2526665"/>
            <a:ext cx="1791335" cy="802005"/>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rPr>
              <a:t>多项式乘多项式</a:t>
            </a:r>
            <a:endParaRPr lang="zh-CN" altLang="en-US">
              <a:solidFill>
                <a:srgbClr val="FF0000"/>
              </a:solidFill>
            </a:endParaRPr>
          </a:p>
        </p:txBody>
      </p:sp>
      <p:sp>
        <p:nvSpPr>
          <p:cNvPr id="19" name="云形 18"/>
          <p:cNvSpPr/>
          <p:nvPr/>
        </p:nvSpPr>
        <p:spPr>
          <a:xfrm>
            <a:off x="5718175" y="2429510"/>
            <a:ext cx="1482725" cy="899160"/>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rPr>
              <a:t>单项式乘单项式</a:t>
            </a:r>
            <a:endParaRPr lang="zh-CN" altLang="en-US">
              <a:solidFill>
                <a:srgbClr val="FF0000"/>
              </a:solidFill>
            </a:endParaRPr>
          </a:p>
        </p:txBody>
      </p:sp>
      <p:sp>
        <p:nvSpPr>
          <p:cNvPr id="20" name="云形 19"/>
          <p:cNvSpPr/>
          <p:nvPr/>
        </p:nvSpPr>
        <p:spPr>
          <a:xfrm>
            <a:off x="0" y="4628515"/>
            <a:ext cx="3176270" cy="1142365"/>
          </a:xfrm>
          <a:prstGeom prst="cloud">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rPr>
              <a:t>法则：底数不变，指数相乘</a:t>
            </a:r>
            <a:endParaRPr lang="zh-CN" altLang="en-US">
              <a:solidFill>
                <a:srgbClr val="FF0000"/>
              </a:solidFill>
            </a:endParaRPr>
          </a:p>
          <a:p>
            <a:pPr algn="ctr"/>
            <a:r>
              <a:rPr lang="zh-CN" altLang="en-US">
                <a:solidFill>
                  <a:srgbClr val="FF0000"/>
                </a:solidFill>
              </a:rPr>
              <a:t>符号：（a</a:t>
            </a:r>
            <a:r>
              <a:rPr lang="zh-CN" altLang="en-US" baseline="30000">
                <a:solidFill>
                  <a:srgbClr val="FF0000"/>
                </a:solidFill>
                <a:uFillTx/>
              </a:rPr>
              <a:t>m）n</a:t>
            </a:r>
            <a:r>
              <a:rPr lang="zh-CN" altLang="en-US">
                <a:solidFill>
                  <a:srgbClr val="FF0000"/>
                </a:solidFill>
              </a:rPr>
              <a:t>=a</a:t>
            </a:r>
            <a:r>
              <a:rPr lang="zh-CN" altLang="en-US" baseline="30000">
                <a:solidFill>
                  <a:srgbClr val="FF0000"/>
                </a:solidFill>
                <a:uFillTx/>
              </a:rPr>
              <a:t>mn</a:t>
            </a:r>
            <a:endParaRPr lang="zh-CN" altLang="en-US" baseline="30000">
              <a:solidFill>
                <a:srgbClr val="FF0000"/>
              </a:solidFill>
              <a:uFillTx/>
            </a:endParaRPr>
          </a:p>
        </p:txBody>
      </p:sp>
      <p:sp>
        <p:nvSpPr>
          <p:cNvPr id="21" name="云形 20"/>
          <p:cNvSpPr/>
          <p:nvPr/>
        </p:nvSpPr>
        <p:spPr>
          <a:xfrm>
            <a:off x="-153035" y="3352165"/>
            <a:ext cx="3560445" cy="1142365"/>
          </a:xfrm>
          <a:prstGeom prst="cloud">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rPr>
              <a:t>法则：把积的每个因式分别乘方，再把所得幂相乘</a:t>
            </a:r>
            <a:endParaRPr lang="zh-CN" altLang="en-US">
              <a:solidFill>
                <a:srgbClr val="FF0000"/>
              </a:solidFill>
            </a:endParaRPr>
          </a:p>
          <a:p>
            <a:pPr algn="ctr"/>
            <a:r>
              <a:rPr lang="zh-CN" altLang="en-US">
                <a:solidFill>
                  <a:srgbClr val="FF0000"/>
                </a:solidFill>
              </a:rPr>
              <a:t>符号：（a</a:t>
            </a:r>
            <a:r>
              <a:rPr lang="en-US" altLang="zh-CN">
                <a:solidFill>
                  <a:srgbClr val="FF0000"/>
                </a:solidFill>
              </a:rPr>
              <a:t>b</a:t>
            </a:r>
            <a:r>
              <a:rPr lang="zh-CN" altLang="en-US" baseline="30000">
                <a:solidFill>
                  <a:srgbClr val="FF0000"/>
                </a:solidFill>
                <a:uFillTx/>
              </a:rPr>
              <a:t>）n</a:t>
            </a:r>
            <a:r>
              <a:rPr lang="zh-CN" altLang="en-US">
                <a:solidFill>
                  <a:srgbClr val="FF0000"/>
                </a:solidFill>
              </a:rPr>
              <a:t>=</a:t>
            </a:r>
            <a:r>
              <a:rPr lang="zh-CN" altLang="en-US">
                <a:solidFill>
                  <a:srgbClr val="FF0000"/>
                </a:solidFill>
                <a:sym typeface="+mn-ea"/>
              </a:rPr>
              <a:t>a</a:t>
            </a:r>
            <a:r>
              <a:rPr lang="zh-CN" altLang="en-US" baseline="30000">
                <a:solidFill>
                  <a:srgbClr val="FF0000"/>
                </a:solidFill>
                <a:uFillTx/>
                <a:sym typeface="+mn-ea"/>
              </a:rPr>
              <a:t>n</a:t>
            </a:r>
            <a:r>
              <a:rPr lang="en-US" altLang="zh-CN">
                <a:solidFill>
                  <a:srgbClr val="FF0000"/>
                </a:solidFill>
              </a:rPr>
              <a:t>b</a:t>
            </a:r>
            <a:r>
              <a:rPr lang="zh-CN" altLang="en-US" baseline="30000">
                <a:solidFill>
                  <a:srgbClr val="FF0000"/>
                </a:solidFill>
                <a:uFillTx/>
              </a:rPr>
              <a:t>n</a:t>
            </a:r>
            <a:endParaRPr lang="zh-CN" altLang="en-US" baseline="30000">
              <a:solidFill>
                <a:srgbClr val="FF0000"/>
              </a:solidFill>
              <a:uFillTx/>
            </a:endParaRPr>
          </a:p>
        </p:txBody>
      </p:sp>
      <p:sp>
        <p:nvSpPr>
          <p:cNvPr id="22" name="云形 21"/>
          <p:cNvSpPr/>
          <p:nvPr/>
        </p:nvSpPr>
        <p:spPr>
          <a:xfrm>
            <a:off x="0" y="2018665"/>
            <a:ext cx="3560445" cy="1142365"/>
          </a:xfrm>
          <a:prstGeom prst="cloud">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rPr>
              <a:t>法则：底数不变，指数相减</a:t>
            </a:r>
            <a:endParaRPr lang="zh-CN" altLang="en-US">
              <a:solidFill>
                <a:srgbClr val="FF0000"/>
              </a:solidFill>
            </a:endParaRPr>
          </a:p>
          <a:p>
            <a:pPr algn="ctr"/>
            <a:r>
              <a:rPr lang="zh-CN" altLang="en-US">
                <a:solidFill>
                  <a:srgbClr val="FF0000"/>
                </a:solidFill>
              </a:rPr>
              <a:t>符号：</a:t>
            </a:r>
            <a:r>
              <a:rPr lang="zh-CN" altLang="en-US">
                <a:solidFill>
                  <a:srgbClr val="FF0000"/>
                </a:solidFill>
                <a:sym typeface="+mn-ea"/>
              </a:rPr>
              <a:t>a</a:t>
            </a:r>
            <a:r>
              <a:rPr lang="zh-CN" altLang="en-US" baseline="30000">
                <a:solidFill>
                  <a:srgbClr val="FF0000"/>
                </a:solidFill>
                <a:uFillTx/>
                <a:sym typeface="+mn-ea"/>
              </a:rPr>
              <a:t>m</a:t>
            </a:r>
            <a:r>
              <a:rPr lang="zh-CN" altLang="en-US">
                <a:solidFill>
                  <a:srgbClr val="FF0000"/>
                </a:solidFill>
                <a:latin typeface="Arial" pitchFamily="34" charset="0"/>
                <a:sym typeface="+mn-ea"/>
              </a:rPr>
              <a:t>÷</a:t>
            </a:r>
            <a:r>
              <a:rPr lang="zh-CN" altLang="en-US">
                <a:solidFill>
                  <a:srgbClr val="FF0000"/>
                </a:solidFill>
                <a:sym typeface="+mn-ea"/>
              </a:rPr>
              <a:t>a</a:t>
            </a:r>
            <a:r>
              <a:rPr lang="zh-CN" altLang="en-US" baseline="30000">
                <a:solidFill>
                  <a:srgbClr val="FF0000"/>
                </a:solidFill>
                <a:uFillTx/>
                <a:sym typeface="+mn-ea"/>
              </a:rPr>
              <a:t>n</a:t>
            </a:r>
            <a:r>
              <a:rPr lang="zh-CN" altLang="en-US">
                <a:solidFill>
                  <a:srgbClr val="FF0000"/>
                </a:solidFill>
                <a:sym typeface="+mn-ea"/>
              </a:rPr>
              <a:t>=a</a:t>
            </a:r>
            <a:r>
              <a:rPr lang="zh-CN" altLang="en-US" baseline="30000">
                <a:solidFill>
                  <a:srgbClr val="FF0000"/>
                </a:solidFill>
                <a:uFillTx/>
                <a:sym typeface="+mn-ea"/>
              </a:rPr>
              <a:t>m</a:t>
            </a:r>
            <a:r>
              <a:rPr lang="en-US" altLang="zh-CN" baseline="30000">
                <a:solidFill>
                  <a:srgbClr val="FF0000"/>
                </a:solidFill>
                <a:uFillTx/>
                <a:sym typeface="+mn-ea"/>
              </a:rPr>
              <a:t>-</a:t>
            </a:r>
            <a:r>
              <a:rPr lang="zh-CN" altLang="en-US" baseline="30000">
                <a:solidFill>
                  <a:srgbClr val="FF0000"/>
                </a:solidFill>
                <a:uFillTx/>
                <a:sym typeface="+mn-ea"/>
              </a:rPr>
              <a:t>n</a:t>
            </a:r>
            <a:endParaRPr lang="zh-CN" altLang="en-US" baseline="30000">
              <a:solidFill>
                <a:srgbClr val="FF0000"/>
              </a:solidFill>
              <a:uFillTx/>
            </a:endParaRPr>
          </a:p>
        </p:txBody>
      </p:sp>
      <p:sp>
        <p:nvSpPr>
          <p:cNvPr id="23" name="云形 22"/>
          <p:cNvSpPr/>
          <p:nvPr/>
        </p:nvSpPr>
        <p:spPr>
          <a:xfrm>
            <a:off x="9317355" y="2369185"/>
            <a:ext cx="3474085" cy="1421130"/>
          </a:xfrm>
          <a:prstGeom prst="cloud">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600">
                <a:solidFill>
                  <a:srgbClr val="FF0000"/>
                </a:solidFill>
              </a:rPr>
              <a:t>法则：首平方</a:t>
            </a:r>
            <a:r>
              <a:rPr lang="en-US" altLang="zh-CN" sz="1600">
                <a:solidFill>
                  <a:srgbClr val="FF0000"/>
                </a:solidFill>
              </a:rPr>
              <a:t>+2</a:t>
            </a:r>
            <a:r>
              <a:rPr lang="zh-CN" altLang="en-US" sz="1600">
                <a:solidFill>
                  <a:srgbClr val="FF0000"/>
                </a:solidFill>
              </a:rPr>
              <a:t>首</a:t>
            </a:r>
            <a:r>
              <a:rPr lang="en-US" altLang="zh-CN" sz="1600">
                <a:solidFill>
                  <a:srgbClr val="FF0000"/>
                </a:solidFill>
              </a:rPr>
              <a:t>.</a:t>
            </a:r>
            <a:r>
              <a:rPr lang="zh-CN" altLang="en-US" sz="1600">
                <a:solidFill>
                  <a:srgbClr val="FF0000"/>
                </a:solidFill>
              </a:rPr>
              <a:t>尾</a:t>
            </a:r>
            <a:r>
              <a:rPr lang="en-US" altLang="zh-CN" sz="1600">
                <a:solidFill>
                  <a:srgbClr val="FF0000"/>
                </a:solidFill>
              </a:rPr>
              <a:t>+</a:t>
            </a:r>
            <a:r>
              <a:rPr lang="zh-CN" altLang="en-US" sz="1600">
                <a:solidFill>
                  <a:srgbClr val="FF0000"/>
                </a:solidFill>
              </a:rPr>
              <a:t>尾平方</a:t>
            </a:r>
            <a:endParaRPr lang="zh-CN" altLang="en-US" sz="1600">
              <a:solidFill>
                <a:srgbClr val="FF0000"/>
              </a:solidFill>
            </a:endParaRPr>
          </a:p>
          <a:p>
            <a:pPr algn="l"/>
            <a:r>
              <a:rPr lang="zh-CN" altLang="en-US">
                <a:solidFill>
                  <a:srgbClr val="FF0000"/>
                </a:solidFill>
              </a:rPr>
              <a:t>符号：</a:t>
            </a:r>
            <a:endParaRPr lang="zh-CN" altLang="en-US">
              <a:solidFill>
                <a:srgbClr val="FF0000"/>
              </a:solidFill>
            </a:endParaRPr>
          </a:p>
          <a:p>
            <a:pPr algn="ctr"/>
            <a:r>
              <a:rPr lang="zh-CN" altLang="en-US">
                <a:solidFill>
                  <a:srgbClr val="FF0000"/>
                </a:solidFill>
              </a:rPr>
              <a:t>（a</a:t>
            </a:r>
            <a:r>
              <a:rPr lang="en-US" altLang="zh-CN">
                <a:solidFill>
                  <a:srgbClr val="FF0000"/>
                </a:solidFill>
              </a:rPr>
              <a:t>+b</a:t>
            </a:r>
            <a:r>
              <a:rPr lang="zh-CN" altLang="en-US" baseline="30000">
                <a:solidFill>
                  <a:srgbClr val="FF0000"/>
                </a:solidFill>
                <a:uFillTx/>
              </a:rPr>
              <a:t>）</a:t>
            </a:r>
            <a:r>
              <a:rPr lang="en-US" altLang="zh-CN" baseline="30000">
                <a:solidFill>
                  <a:srgbClr val="FF0000"/>
                </a:solidFill>
                <a:uFillTx/>
              </a:rPr>
              <a:t>2</a:t>
            </a:r>
            <a:r>
              <a:rPr lang="zh-CN" altLang="en-US">
                <a:solidFill>
                  <a:srgbClr val="FF0000"/>
                </a:solidFill>
              </a:rPr>
              <a:t>=</a:t>
            </a:r>
            <a:r>
              <a:rPr lang="zh-CN" altLang="en-US">
                <a:solidFill>
                  <a:srgbClr val="FF0000"/>
                </a:solidFill>
                <a:sym typeface="+mn-ea"/>
              </a:rPr>
              <a:t>a</a:t>
            </a:r>
            <a:r>
              <a:rPr lang="en-US" altLang="zh-CN" baseline="30000">
                <a:solidFill>
                  <a:srgbClr val="FF0000"/>
                </a:solidFill>
                <a:uFillTx/>
                <a:sym typeface="+mn-ea"/>
              </a:rPr>
              <a:t>2</a:t>
            </a:r>
            <a:r>
              <a:rPr lang="en-US" altLang="zh-CN">
                <a:solidFill>
                  <a:srgbClr val="FF0000"/>
                </a:solidFill>
                <a:sym typeface="+mn-ea"/>
              </a:rPr>
              <a:t>+2ab+b</a:t>
            </a:r>
            <a:r>
              <a:rPr lang="en-US" altLang="zh-CN" baseline="30000">
                <a:solidFill>
                  <a:srgbClr val="FF0000"/>
                </a:solidFill>
                <a:uFillTx/>
              </a:rPr>
              <a:t>2</a:t>
            </a:r>
            <a:endParaRPr lang="en-US" altLang="zh-CN" baseline="30000">
              <a:solidFill>
                <a:srgbClr val="FF0000"/>
              </a:solidFill>
              <a:uFillTx/>
            </a:endParaRPr>
          </a:p>
        </p:txBody>
      </p:sp>
      <p:sp>
        <p:nvSpPr>
          <p:cNvPr id="24" name="云形 23"/>
          <p:cNvSpPr/>
          <p:nvPr/>
        </p:nvSpPr>
        <p:spPr>
          <a:xfrm>
            <a:off x="8361045" y="1137920"/>
            <a:ext cx="3552190" cy="1142365"/>
          </a:xfrm>
          <a:prstGeom prst="cloud">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a:solidFill>
                  <a:srgbClr val="FF0000"/>
                </a:solidFill>
              </a:rPr>
              <a:t>法则：</a:t>
            </a:r>
            <a:endParaRPr lang="zh-CN" altLang="en-US">
              <a:solidFill>
                <a:srgbClr val="FF0000"/>
              </a:solidFill>
            </a:endParaRPr>
          </a:p>
          <a:p>
            <a:pPr algn="ctr"/>
            <a:r>
              <a:rPr lang="en-US" altLang="zh-CN">
                <a:solidFill>
                  <a:srgbClr val="FF0000"/>
                </a:solidFill>
              </a:rPr>
              <a:t>     </a:t>
            </a:r>
            <a:r>
              <a:rPr lang="zh-CN" altLang="en-US">
                <a:solidFill>
                  <a:srgbClr val="FF0000"/>
                </a:solidFill>
              </a:rPr>
              <a:t>（a</a:t>
            </a:r>
            <a:r>
              <a:rPr lang="en-US" altLang="zh-CN">
                <a:solidFill>
                  <a:srgbClr val="FF0000"/>
                </a:solidFill>
              </a:rPr>
              <a:t>+b)(</a:t>
            </a:r>
            <a:r>
              <a:rPr lang="zh-CN" altLang="en-US">
                <a:solidFill>
                  <a:srgbClr val="FF0000"/>
                </a:solidFill>
                <a:sym typeface="+mn-ea"/>
              </a:rPr>
              <a:t>a</a:t>
            </a:r>
            <a:r>
              <a:rPr lang="en-US" altLang="zh-CN">
                <a:solidFill>
                  <a:srgbClr val="FF0000"/>
                </a:solidFill>
                <a:sym typeface="+mn-ea"/>
              </a:rPr>
              <a:t>-b)</a:t>
            </a:r>
            <a:r>
              <a:rPr lang="zh-CN" altLang="en-US">
                <a:solidFill>
                  <a:srgbClr val="FF0000"/>
                </a:solidFill>
              </a:rPr>
              <a:t>=</a:t>
            </a:r>
            <a:r>
              <a:rPr lang="zh-CN" altLang="en-US">
                <a:solidFill>
                  <a:srgbClr val="FF0000"/>
                </a:solidFill>
                <a:sym typeface="+mn-ea"/>
              </a:rPr>
              <a:t>a</a:t>
            </a:r>
            <a:r>
              <a:rPr lang="en-US" altLang="zh-CN" baseline="30000">
                <a:solidFill>
                  <a:srgbClr val="FF0000"/>
                </a:solidFill>
                <a:uFillTx/>
                <a:sym typeface="+mn-ea"/>
              </a:rPr>
              <a:t>2</a:t>
            </a:r>
            <a:r>
              <a:rPr lang="en-US" altLang="zh-CN">
                <a:solidFill>
                  <a:srgbClr val="FF0000"/>
                </a:solidFill>
                <a:sym typeface="+mn-ea"/>
              </a:rPr>
              <a:t>-b</a:t>
            </a:r>
            <a:r>
              <a:rPr lang="en-US" altLang="zh-CN" baseline="30000">
                <a:solidFill>
                  <a:srgbClr val="FF0000"/>
                </a:solidFill>
                <a:uFillTx/>
              </a:rPr>
              <a:t>2</a:t>
            </a:r>
            <a:endParaRPr lang="en-US" altLang="zh-CN" baseline="30000">
              <a:solidFill>
                <a:srgbClr val="FF0000"/>
              </a:solidFill>
              <a:uFillTx/>
            </a:endParaRPr>
          </a:p>
        </p:txBody>
      </p:sp>
      <p:sp>
        <p:nvSpPr>
          <p:cNvPr id="26" name="云形 25"/>
          <p:cNvSpPr/>
          <p:nvPr/>
        </p:nvSpPr>
        <p:spPr>
          <a:xfrm rot="360000">
            <a:off x="9365615" y="4414520"/>
            <a:ext cx="2355850" cy="802005"/>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rPr>
              <a:t>单项式除以单项式</a:t>
            </a:r>
            <a:endParaRPr lang="zh-CN" altLang="en-US">
              <a:solidFill>
                <a:srgbClr val="FF0000"/>
              </a:solidFill>
            </a:endParaRPr>
          </a:p>
        </p:txBody>
      </p:sp>
      <p:sp>
        <p:nvSpPr>
          <p:cNvPr id="27" name="云形 26"/>
          <p:cNvSpPr/>
          <p:nvPr/>
        </p:nvSpPr>
        <p:spPr>
          <a:xfrm rot="360000">
            <a:off x="9112885" y="5263515"/>
            <a:ext cx="2110740" cy="802005"/>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srgbClr val="FF0000"/>
                </a:solidFill>
              </a:rPr>
              <a:t>多项式除以单项式</a:t>
            </a:r>
            <a:endParaRPr lang="zh-CN" altLang="en-US">
              <a:solidFill>
                <a:srgbClr val="FF0000"/>
              </a:solidFill>
            </a:endParaRPr>
          </a:p>
        </p:txBody>
      </p:sp>
      <p:sp>
        <p:nvSpPr>
          <p:cNvPr id="28" name="标题 27"/>
          <p:cNvSpPr>
            <a:spLocks noGrp="1"/>
          </p:cNvSpPr>
          <p:nvPr>
            <p:ph type="title"/>
            <p:custDataLst>
              <p:tags r:id="rId3"/>
            </p:custDataLst>
          </p:nvPr>
        </p:nvSpPr>
        <p:spPr>
          <a:xfrm>
            <a:off x="287655" y="227965"/>
            <a:ext cx="10968990" cy="648335"/>
          </a:xfrm>
        </p:spPr>
        <p:txBody>
          <a:bodyPr>
            <a:normAutofit fontScale="90000"/>
          </a:bodyPr>
          <a:lstStyle/>
          <a:p>
            <a:r>
              <a:rPr lang="zh-CN" altLang="en-US">
                <a:solidFill>
                  <a:schemeClr val="accent6">
                    <a:lumMod val="75000"/>
                  </a:schemeClr>
                </a:solidFill>
              </a:rPr>
              <a:t>三．单元规划思维导图</a:t>
            </a:r>
            <a:endParaRPr lang="zh-CN" altLang="en-US">
              <a:solidFill>
                <a:schemeClr val="accent6">
                  <a:lumMod val="75000"/>
                </a:schemeClr>
              </a:solidFill>
            </a:endParaRPr>
          </a:p>
        </p:txBody>
      </p:sp>
      <p:cxnSp>
        <p:nvCxnSpPr>
          <p:cNvPr id="30" name="曲线连接符 29"/>
          <p:cNvCxnSpPr/>
          <p:nvPr/>
        </p:nvCxnSpPr>
        <p:spPr>
          <a:xfrm>
            <a:off x="2759710" y="5507355"/>
            <a:ext cx="206375" cy="121920"/>
          </a:xfrm>
          <a:prstGeom prst="curvedConnector3">
            <a:avLst>
              <a:gd name="adj1" fmla="val 50154"/>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31" name="曲线连接符 30"/>
          <p:cNvCxnSpPr/>
          <p:nvPr/>
        </p:nvCxnSpPr>
        <p:spPr>
          <a:xfrm>
            <a:off x="3048000" y="4168775"/>
            <a:ext cx="359410" cy="237490"/>
          </a:xfrm>
          <a:prstGeom prst="curvedConnector3">
            <a:avLst>
              <a:gd name="adj1" fmla="val 50177"/>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33" name="曲线连接符 32"/>
          <p:cNvCxnSpPr/>
          <p:nvPr/>
        </p:nvCxnSpPr>
        <p:spPr>
          <a:xfrm rot="5400000" flipV="1">
            <a:off x="2954020" y="3027045"/>
            <a:ext cx="656590" cy="631825"/>
          </a:xfrm>
          <a:prstGeom prst="curvedConnector3">
            <a:avLst>
              <a:gd name="adj1" fmla="val 50048"/>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35" name="曲线连接符 34"/>
          <p:cNvCxnSpPr/>
          <p:nvPr/>
        </p:nvCxnSpPr>
        <p:spPr>
          <a:xfrm rot="5400000" flipV="1">
            <a:off x="6735445" y="3282950"/>
            <a:ext cx="83820" cy="53975"/>
          </a:xfrm>
          <a:prstGeom prst="curvedConnector3">
            <a:avLst>
              <a:gd name="adj1" fmla="val 379"/>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36" name="曲线连接符 35"/>
          <p:cNvCxnSpPr/>
          <p:nvPr/>
        </p:nvCxnSpPr>
        <p:spPr>
          <a:xfrm rot="5400000">
            <a:off x="6880225" y="2823845"/>
            <a:ext cx="824865" cy="132715"/>
          </a:xfrm>
          <a:prstGeom prst="curvedConnector3">
            <a:avLst>
              <a:gd name="adj1" fmla="val 50038"/>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37" name="曲线连接符 36"/>
          <p:cNvCxnSpPr/>
          <p:nvPr/>
        </p:nvCxnSpPr>
        <p:spPr>
          <a:xfrm rot="5400000">
            <a:off x="7734935" y="3278505"/>
            <a:ext cx="305435" cy="301625"/>
          </a:xfrm>
          <a:prstGeom prst="curvedConnector3">
            <a:avLst>
              <a:gd name="adj1" fmla="val 50104"/>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39" name="曲线连接符 38"/>
          <p:cNvCxnSpPr/>
          <p:nvPr/>
        </p:nvCxnSpPr>
        <p:spPr>
          <a:xfrm>
            <a:off x="8879205" y="4628515"/>
            <a:ext cx="358140" cy="5080"/>
          </a:xfrm>
          <a:prstGeom prst="curvedConnector3">
            <a:avLst>
              <a:gd name="adj1" fmla="val 50177"/>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40" name="曲线连接符 39"/>
          <p:cNvCxnSpPr/>
          <p:nvPr/>
        </p:nvCxnSpPr>
        <p:spPr>
          <a:xfrm>
            <a:off x="8717280" y="5295900"/>
            <a:ext cx="359410" cy="237490"/>
          </a:xfrm>
          <a:prstGeom prst="curvedConnector3">
            <a:avLst>
              <a:gd name="adj1" fmla="val 50177"/>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41" name="曲线连接符 40"/>
          <p:cNvCxnSpPr/>
          <p:nvPr/>
        </p:nvCxnSpPr>
        <p:spPr>
          <a:xfrm flipV="1">
            <a:off x="9457690" y="3561715"/>
            <a:ext cx="403225" cy="124460"/>
          </a:xfrm>
          <a:prstGeom prst="curvedConnector3">
            <a:avLst>
              <a:gd name="adj1" fmla="val 50079"/>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文本框 2"/>
          <p:cNvSpPr txBox="1"/>
          <p:nvPr/>
        </p:nvSpPr>
        <p:spPr>
          <a:xfrm>
            <a:off x="6545580" y="5354320"/>
            <a:ext cx="459740" cy="2286000"/>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FFFF00"/>
                </a:solidFill>
              </a:rPr>
              <a:t>整式的乘除</a:t>
            </a:r>
            <a:endParaRPr lang="zh-CN" altLang="en-US">
              <a:solidFill>
                <a:srgbClr val="FFFF00"/>
              </a:solidFill>
            </a:endParaRPr>
          </a:p>
        </p:txBody>
      </p:sp>
      <p:cxnSp>
        <p:nvCxnSpPr>
          <p:cNvPr id="2" name="曲线连接符 1"/>
          <p:cNvCxnSpPr>
            <a:endCxn id="8" idx="1"/>
          </p:cNvCxnSpPr>
          <p:nvPr/>
        </p:nvCxnSpPr>
        <p:spPr>
          <a:xfrm rot="16200000" flipV="1">
            <a:off x="4627245" y="3338830"/>
            <a:ext cx="1843405" cy="110490"/>
          </a:xfrm>
          <a:prstGeom prst="curvedConnector3">
            <a:avLst>
              <a:gd name="adj1" fmla="val 50000"/>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4" name="曲线连接符 3"/>
          <p:cNvCxnSpPr/>
          <p:nvPr/>
        </p:nvCxnSpPr>
        <p:spPr>
          <a:xfrm rot="5400000" flipV="1">
            <a:off x="4463415" y="3583940"/>
            <a:ext cx="1330960" cy="313055"/>
          </a:xfrm>
          <a:prstGeom prst="curvedConnector3">
            <a:avLst>
              <a:gd name="adj1" fmla="val 17199"/>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18" name="曲线连接符 17"/>
          <p:cNvCxnSpPr/>
          <p:nvPr/>
        </p:nvCxnSpPr>
        <p:spPr>
          <a:xfrm rot="5400000" flipV="1">
            <a:off x="4497070" y="4146550"/>
            <a:ext cx="460375" cy="311785"/>
          </a:xfrm>
          <a:prstGeom prst="curvedConnector3">
            <a:avLst>
              <a:gd name="adj1" fmla="val 50069"/>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32" name="曲线连接符 31"/>
          <p:cNvCxnSpPr/>
          <p:nvPr/>
        </p:nvCxnSpPr>
        <p:spPr>
          <a:xfrm>
            <a:off x="4364355" y="4899660"/>
            <a:ext cx="292100" cy="73025"/>
          </a:xfrm>
          <a:prstGeom prst="curvedConnector3">
            <a:avLst>
              <a:gd name="adj1" fmla="val 50217"/>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34" name="曲线连接符 33"/>
          <p:cNvCxnSpPr/>
          <p:nvPr/>
        </p:nvCxnSpPr>
        <p:spPr>
          <a:xfrm flipV="1">
            <a:off x="5045710" y="5665470"/>
            <a:ext cx="206375" cy="121920"/>
          </a:xfrm>
          <a:prstGeom prst="curvedConnector3">
            <a:avLst>
              <a:gd name="adj1" fmla="val 50154"/>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44" name="曲线连接符 43"/>
          <p:cNvCxnSpPr/>
          <p:nvPr/>
        </p:nvCxnSpPr>
        <p:spPr>
          <a:xfrm flipV="1">
            <a:off x="4570095" y="5232400"/>
            <a:ext cx="206375" cy="121920"/>
          </a:xfrm>
          <a:prstGeom prst="curvedConnector3">
            <a:avLst>
              <a:gd name="adj1" fmla="val 50154"/>
            </a:avLst>
          </a:prstGeom>
          <a:ln w="88900" cmpd="sng">
            <a:solidFill>
              <a:schemeClr val="accent4">
                <a:lumMod val="50000"/>
              </a:schemeClr>
            </a:solidFill>
            <a:prstDash val="solid"/>
          </a:ln>
        </p:spPr>
        <p:style>
          <a:lnRef idx="1">
            <a:schemeClr val="accent1"/>
          </a:lnRef>
          <a:fillRef idx="0">
            <a:schemeClr val="accent1"/>
          </a:fillRef>
          <a:effectRef idx="0">
            <a:schemeClr val="accent1"/>
          </a:effectRef>
          <a:fontRef idx="minor">
            <a:schemeClr val="tx1"/>
          </a:fontRef>
        </p:style>
      </p:cxnSp>
      <p:sp>
        <p:nvSpPr>
          <p:cNvPr id="46" name="云形 45"/>
          <p:cNvSpPr/>
          <p:nvPr/>
        </p:nvSpPr>
        <p:spPr>
          <a:xfrm>
            <a:off x="1227455" y="876300"/>
            <a:ext cx="4058285" cy="1142365"/>
          </a:xfrm>
          <a:prstGeom prst="cloud">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a:solidFill>
                  <a:srgbClr val="FF0000"/>
                </a:solidFill>
              </a:rPr>
              <a:t>法则：</a:t>
            </a:r>
            <a:r>
              <a:rPr lang="zh-CN" altLang="en-US">
                <a:solidFill>
                  <a:srgbClr val="FF0000"/>
                </a:solidFill>
                <a:sym typeface="+mn-ea"/>
              </a:rPr>
              <a:t>a</a:t>
            </a:r>
            <a:r>
              <a:rPr lang="en-US" altLang="zh-CN" baseline="30000">
                <a:solidFill>
                  <a:srgbClr val="FF0000"/>
                </a:solidFill>
                <a:uFillTx/>
                <a:sym typeface="+mn-ea"/>
              </a:rPr>
              <a:t>0</a:t>
            </a:r>
            <a:r>
              <a:rPr lang="en-US" altLang="zh-CN">
                <a:solidFill>
                  <a:srgbClr val="FF0000"/>
                </a:solidFill>
                <a:sym typeface="+mn-ea"/>
              </a:rPr>
              <a:t>=1</a:t>
            </a:r>
            <a:r>
              <a:rPr lang="zh-CN" altLang="en-US">
                <a:solidFill>
                  <a:srgbClr val="FF0000"/>
                </a:solidFill>
              </a:rPr>
              <a:t>（</a:t>
            </a:r>
            <a:r>
              <a:rPr lang="en-US" altLang="zh-CN">
                <a:solidFill>
                  <a:srgbClr val="FF0000"/>
                </a:solidFill>
              </a:rPr>
              <a:t>a</a:t>
            </a:r>
            <a:r>
              <a:rPr lang="en-US" altLang="zh-CN">
                <a:solidFill>
                  <a:srgbClr val="FF0000"/>
                </a:solidFill>
                <a:latin typeface="Arial" pitchFamily="34" charset="0"/>
                <a:cs typeface="Arial" pitchFamily="34" charset="0"/>
              </a:rPr>
              <a:t>≠0)</a:t>
            </a:r>
            <a:endParaRPr lang="en-US" altLang="zh-CN">
              <a:solidFill>
                <a:srgbClr val="FF0000"/>
              </a:solidFill>
              <a:latin typeface="Arial" pitchFamily="34" charset="0"/>
              <a:cs typeface="Arial" pitchFamily="34" charset="0"/>
            </a:endParaRPr>
          </a:p>
          <a:p>
            <a:pPr algn="l"/>
            <a:r>
              <a:rPr lang="zh-CN" altLang="en-US">
                <a:solidFill>
                  <a:srgbClr val="FF0000"/>
                </a:solidFill>
                <a:sym typeface="+mn-ea"/>
              </a:rPr>
              <a:t>a</a:t>
            </a:r>
            <a:r>
              <a:rPr lang="en-US" altLang="zh-CN" baseline="30000">
                <a:solidFill>
                  <a:srgbClr val="FF0000"/>
                </a:solidFill>
                <a:uFillTx/>
                <a:sym typeface="+mn-ea"/>
              </a:rPr>
              <a:t>-p</a:t>
            </a:r>
            <a:r>
              <a:rPr lang="zh-CN" altLang="en-US">
                <a:solidFill>
                  <a:srgbClr val="FF0000"/>
                </a:solidFill>
                <a:sym typeface="+mn-ea"/>
              </a:rPr>
              <a:t>=</a:t>
            </a:r>
            <a:r>
              <a:rPr lang="en-US" altLang="zh-CN">
                <a:solidFill>
                  <a:srgbClr val="FF0000"/>
                </a:solidFill>
                <a:sym typeface="+mn-ea"/>
              </a:rPr>
              <a:t>1/</a:t>
            </a:r>
            <a:r>
              <a:rPr lang="zh-CN" altLang="en-US">
                <a:solidFill>
                  <a:srgbClr val="FF0000"/>
                </a:solidFill>
                <a:sym typeface="+mn-ea"/>
              </a:rPr>
              <a:t>a</a:t>
            </a:r>
            <a:r>
              <a:rPr lang="en-US" altLang="zh-CN" baseline="30000">
                <a:solidFill>
                  <a:srgbClr val="FF0000"/>
                </a:solidFill>
                <a:uFillTx/>
                <a:sym typeface="+mn-ea"/>
              </a:rPr>
              <a:t>p</a:t>
            </a:r>
            <a:r>
              <a:rPr lang="zh-CN" altLang="en-US" sz="1600">
                <a:solidFill>
                  <a:srgbClr val="FF0000"/>
                </a:solidFill>
                <a:sym typeface="+mn-ea"/>
              </a:rPr>
              <a:t>（</a:t>
            </a:r>
            <a:r>
              <a:rPr lang="en-US" altLang="zh-CN" sz="1600">
                <a:solidFill>
                  <a:srgbClr val="FF0000"/>
                </a:solidFill>
                <a:sym typeface="+mn-ea"/>
              </a:rPr>
              <a:t>a</a:t>
            </a:r>
            <a:r>
              <a:rPr lang="en-US" altLang="zh-CN" sz="1600">
                <a:solidFill>
                  <a:srgbClr val="FF0000"/>
                </a:solidFill>
                <a:latin typeface="Arial" pitchFamily="34" charset="0"/>
                <a:cs typeface="Arial" pitchFamily="34" charset="0"/>
                <a:sym typeface="+mn-ea"/>
              </a:rPr>
              <a:t>≠0</a:t>
            </a:r>
            <a:r>
              <a:rPr lang="zh-CN" altLang="en-US" sz="1600">
                <a:solidFill>
                  <a:srgbClr val="FF0000"/>
                </a:solidFill>
                <a:latin typeface="Arial" pitchFamily="34" charset="0"/>
                <a:cs typeface="Arial" pitchFamily="34" charset="0"/>
                <a:sym typeface="+mn-ea"/>
              </a:rPr>
              <a:t>，</a:t>
            </a:r>
            <a:r>
              <a:rPr lang="en-US" altLang="zh-CN" sz="1600">
                <a:solidFill>
                  <a:srgbClr val="FF0000"/>
                </a:solidFill>
                <a:latin typeface="Arial" pitchFamily="34" charset="0"/>
                <a:cs typeface="Arial" pitchFamily="34" charset="0"/>
                <a:sym typeface="+mn-ea"/>
              </a:rPr>
              <a:t>p</a:t>
            </a:r>
            <a:r>
              <a:rPr lang="zh-CN" altLang="en-US" sz="1600">
                <a:solidFill>
                  <a:srgbClr val="FF0000"/>
                </a:solidFill>
                <a:latin typeface="Arial" pitchFamily="34" charset="0"/>
                <a:cs typeface="Arial" pitchFamily="34" charset="0"/>
                <a:sym typeface="+mn-ea"/>
              </a:rPr>
              <a:t>是正整数</a:t>
            </a:r>
            <a:r>
              <a:rPr lang="en-US" altLang="zh-CN" sz="1600">
                <a:solidFill>
                  <a:srgbClr val="FF0000"/>
                </a:solidFill>
                <a:latin typeface="Arial" pitchFamily="34" charset="0"/>
                <a:cs typeface="Arial" pitchFamily="34" charset="0"/>
                <a:sym typeface="+mn-ea"/>
              </a:rPr>
              <a:t>)</a:t>
            </a:r>
            <a:endParaRPr lang="zh-CN" altLang="en-US" sz="1600" baseline="30000">
              <a:solidFill>
                <a:srgbClr val="FF0000"/>
              </a:solidFill>
              <a:uFillTx/>
            </a:endParaRPr>
          </a:p>
        </p:txBody>
      </p:sp>
    </p:spTree>
    <p:custDataLst>
      <p:tags r:id="rId4"/>
    </p:custDataLst>
  </p:cSld>
  <p:clrMapOvr>
    <a:masterClrMapping/>
  </p:clrMapOvr>
  <mc:AlternateContent>
    <mc:Choice xmlns:p14="http://schemas.microsoft.com/office/powerpoint/2010/main" Requires="p14">
      <p:transition spd="slow" p14:dur="15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dur="1"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dur="1"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34"/>
                                        </p:tgtEl>
                                        <p:attrNameLst>
                                          <p:attrName>style.visibility</p:attrName>
                                        </p:attrNameLst>
                                      </p:cBhvr>
                                      <p:to>
                                        <p:strVal val="visible"/>
                                      </p:to>
                                    </p:set>
                                  </p:childTnLst>
                                </p:cTn>
                              </p:par>
                              <p:par>
                                <p:cTn id="15" presetID="1" presetClass="entr" presetSubtype="0" dur="1" fill="hold" nodeType="withEffect">
                                  <p:stCondLst>
                                    <p:cond delay="0"/>
                                  </p:stCondLst>
                                  <p:childTnLst>
                                    <p:set>
                                      <p:cBhvr>
                                        <p:cTn id="16" dur="1" fill="hold">
                                          <p:stCondLst>
                                            <p:cond delay="0"/>
                                          </p:stCondLst>
                                        </p:cTn>
                                        <p:tgtEl>
                                          <p:spTgt spid="44"/>
                                        </p:tgtEl>
                                        <p:attrNameLst>
                                          <p:attrName>style.visibility</p:attrName>
                                        </p:attrNameLst>
                                      </p:cBhvr>
                                      <p:to>
                                        <p:strVal val="visible"/>
                                      </p:to>
                                    </p:set>
                                  </p:childTnLst>
                                </p:cTn>
                              </p:par>
                              <p:par>
                                <p:cTn id="17" presetID="1" presetClass="entr" presetSubtype="0" dur="1" fill="hold" nodeType="withEffect">
                                  <p:stCondLst>
                                    <p:cond delay="0"/>
                                  </p:stCondLst>
                                  <p:childTnLst>
                                    <p:set>
                                      <p:cBhvr>
                                        <p:cTn id="18" dur="1" fill="hold">
                                          <p:stCondLst>
                                            <p:cond delay="0"/>
                                          </p:stCondLst>
                                        </p:cTn>
                                        <p:tgtEl>
                                          <p:spTgt spid="32"/>
                                        </p:tgtEl>
                                        <p:attrNameLst>
                                          <p:attrName>style.visibility</p:attrName>
                                        </p:attrNameLst>
                                      </p:cBhvr>
                                      <p:to>
                                        <p:strVal val="visible"/>
                                      </p:to>
                                    </p:set>
                                  </p:childTnLst>
                                </p:cTn>
                              </p:par>
                              <p:par>
                                <p:cTn id="19" presetID="1" presetClass="entr" presetSubtype="0" dur="1" fill="hold"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par>
                                <p:cTn id="21" presetID="1" presetClass="entr" presetSubtype="0" dur="1" fill="hold" nodeType="with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dur="1" fill="hold" nodeType="withEffect">
                                  <p:stCondLst>
                                    <p:cond delay="0"/>
                                  </p:stCondLst>
                                  <p:childTnLst>
                                    <p:set>
                                      <p:cBhvr>
                                        <p:cTn id="24" dur="1" fill="hold">
                                          <p:stCondLst>
                                            <p:cond delay="0"/>
                                          </p:stCondLst>
                                        </p:cTn>
                                        <p:tgtEl>
                                          <p:spTgt spid="2"/>
                                        </p:tgtEl>
                                        <p:attrNameLst>
                                          <p:attrName>style.visibility</p:attrName>
                                        </p:attrNameLst>
                                      </p:cBhvr>
                                      <p:to>
                                        <p:strVal val="visible"/>
                                      </p:to>
                                    </p:set>
                                  </p:childTnLst>
                                </p:cTn>
                              </p:par>
                              <p:par>
                                <p:cTn id="25" presetID="1" presetClass="entr" presetSubtype="0" dur="1"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par>
                                <p:cTn id="27" presetID="1" presetClass="entr" presetSubtype="0" dur="1" fill="hold" grpId="0" nodeType="withEffect">
                                  <p:stCondLst>
                                    <p:cond delay="0"/>
                                  </p:stCondLst>
                                  <p:childTnLst>
                                    <p:set>
                                      <p:cBhvr>
                                        <p:cTn id="28" dur="1" fill="hold">
                                          <p:stCondLst>
                                            <p:cond delay="0"/>
                                          </p:stCondLst>
                                        </p:cTn>
                                        <p:tgtEl>
                                          <p:spTgt spid="9"/>
                                        </p:tgtEl>
                                        <p:attrNameLst>
                                          <p:attrName>style.visibility</p:attrName>
                                        </p:attrNameLst>
                                      </p:cBhvr>
                                      <p:to>
                                        <p:strVal val="visible"/>
                                      </p:to>
                                    </p:set>
                                  </p:childTnLst>
                                </p:cTn>
                              </p:par>
                              <p:par>
                                <p:cTn id="29" presetID="1" presetClass="entr" presetSubtype="0" dur="1" fill="hold" grpId="0" nodeType="with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par>
                                <p:cTn id="31" presetID="1" presetClass="entr" presetSubtype="0" dur="1"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par>
                                <p:cTn id="33" presetID="1" presetClass="entr" presetSubtype="0" dur="1"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par>
                                <p:cTn id="35" presetID="1" presetClass="entr" presetSubtype="0" dur="1" fill="hold" grpId="0" nodeType="with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par>
                                <p:cTn id="37" presetID="1" presetClass="entr" presetSubtype="0" dur="1" fill="hold" nodeType="withEffect">
                                  <p:stCondLst>
                                    <p:cond delay="0"/>
                                  </p:stCondLst>
                                  <p:childTnLst>
                                    <p:set>
                                      <p:cBhvr>
                                        <p:cTn id="38" dur="1" fill="hold">
                                          <p:stCondLst>
                                            <p:cond delay="0"/>
                                          </p:stCondLst>
                                        </p:cTn>
                                        <p:tgtEl>
                                          <p:spTgt spid="29"/>
                                        </p:tgtEl>
                                        <p:attrNameLst>
                                          <p:attrName>style.visibility</p:attrName>
                                        </p:attrNameLst>
                                      </p:cBhvr>
                                      <p:to>
                                        <p:strVal val="visible"/>
                                      </p:to>
                                    </p:set>
                                  </p:childTnLst>
                                </p:cTn>
                              </p:par>
                              <p:par>
                                <p:cTn id="39" presetID="1" presetClass="entr" presetSubtype="0" dur="1" fill="hold" grpId="0" nodeType="withEffect">
                                  <p:stCondLst>
                                    <p:cond delay="0"/>
                                  </p:stCondLst>
                                  <p:childTnLst>
                                    <p:set>
                                      <p:cBhvr>
                                        <p:cTn id="40" dur="1" fill="hold">
                                          <p:stCondLst>
                                            <p:cond delay="0"/>
                                          </p:stCondLst>
                                        </p:cTn>
                                        <p:tgtEl>
                                          <p:spTgt spid="14"/>
                                        </p:tgtEl>
                                        <p:attrNameLst>
                                          <p:attrName>style.visibility</p:attrName>
                                        </p:attrNameLst>
                                      </p:cBhvr>
                                      <p:to>
                                        <p:strVal val="visible"/>
                                      </p:to>
                                    </p:set>
                                  </p:childTnLst>
                                </p:cTn>
                              </p:par>
                              <p:par>
                                <p:cTn id="41" presetID="1" presetClass="entr" presetSubtype="0" dur="1" fill="hold" nodeType="withEffect">
                                  <p:stCondLst>
                                    <p:cond delay="0"/>
                                  </p:stCondLst>
                                  <p:childTnLst>
                                    <p:set>
                                      <p:cBhvr>
                                        <p:cTn id="42" dur="1" fill="hold">
                                          <p:stCondLst>
                                            <p:cond delay="0"/>
                                          </p:stCondLst>
                                        </p:cTn>
                                        <p:tgtEl>
                                          <p:spTgt spid="30"/>
                                        </p:tgtEl>
                                        <p:attrNameLst>
                                          <p:attrName>style.visibility</p:attrName>
                                        </p:attrNameLst>
                                      </p:cBhvr>
                                      <p:to>
                                        <p:strVal val="visible"/>
                                      </p:to>
                                    </p:set>
                                  </p:childTnLst>
                                </p:cTn>
                              </p:par>
                              <p:par>
                                <p:cTn id="43" presetID="1" presetClass="entr" presetSubtype="0" dur="1" fill="hold" grpId="0" nodeType="withEffect">
                                  <p:stCondLst>
                                    <p:cond delay="0"/>
                                  </p:stCondLst>
                                  <p:childTnLst>
                                    <p:set>
                                      <p:cBhvr>
                                        <p:cTn id="44" dur="1" fill="hold">
                                          <p:stCondLst>
                                            <p:cond delay="0"/>
                                          </p:stCondLst>
                                        </p:cTn>
                                        <p:tgtEl>
                                          <p:spTgt spid="20"/>
                                        </p:tgtEl>
                                        <p:attrNameLst>
                                          <p:attrName>style.visibility</p:attrName>
                                        </p:attrNameLst>
                                      </p:cBhvr>
                                      <p:to>
                                        <p:strVal val="visible"/>
                                      </p:to>
                                    </p:set>
                                  </p:childTnLst>
                                </p:cTn>
                              </p:par>
                              <p:par>
                                <p:cTn id="45" presetID="1" presetClass="entr" presetSubtype="0" dur="1" fill="hold" nodeType="withEffect">
                                  <p:stCondLst>
                                    <p:cond delay="0"/>
                                  </p:stCondLst>
                                  <p:childTnLst>
                                    <p:set>
                                      <p:cBhvr>
                                        <p:cTn id="46" dur="1" fill="hold">
                                          <p:stCondLst>
                                            <p:cond delay="0"/>
                                          </p:stCondLst>
                                        </p:cTn>
                                        <p:tgtEl>
                                          <p:spTgt spid="31"/>
                                        </p:tgtEl>
                                        <p:attrNameLst>
                                          <p:attrName>style.visibility</p:attrName>
                                        </p:attrNameLst>
                                      </p:cBhvr>
                                      <p:to>
                                        <p:strVal val="visible"/>
                                      </p:to>
                                    </p:set>
                                  </p:childTnLst>
                                </p:cTn>
                              </p:par>
                              <p:par>
                                <p:cTn id="47" presetID="1" presetClass="entr" presetSubtype="0" dur="1" fill="hold" grpId="0" nodeType="withEffect">
                                  <p:stCondLst>
                                    <p:cond delay="0"/>
                                  </p:stCondLst>
                                  <p:childTnLst>
                                    <p:set>
                                      <p:cBhvr>
                                        <p:cTn id="48" dur="1" fill="hold">
                                          <p:stCondLst>
                                            <p:cond delay="0"/>
                                          </p:stCondLst>
                                        </p:cTn>
                                        <p:tgtEl>
                                          <p:spTgt spid="21"/>
                                        </p:tgtEl>
                                        <p:attrNameLst>
                                          <p:attrName>style.visibility</p:attrName>
                                        </p:attrNameLst>
                                      </p:cBhvr>
                                      <p:to>
                                        <p:strVal val="visible"/>
                                      </p:to>
                                    </p:set>
                                  </p:childTnLst>
                                </p:cTn>
                              </p:par>
                              <p:par>
                                <p:cTn id="49" presetID="1" presetClass="entr" presetSubtype="0" dur="1" fill="hold" nodeType="withEffect">
                                  <p:stCondLst>
                                    <p:cond delay="0"/>
                                  </p:stCondLst>
                                  <p:childTnLst>
                                    <p:set>
                                      <p:cBhvr>
                                        <p:cTn id="50" dur="1" fill="hold">
                                          <p:stCondLst>
                                            <p:cond delay="0"/>
                                          </p:stCondLst>
                                        </p:cTn>
                                        <p:tgtEl>
                                          <p:spTgt spid="33"/>
                                        </p:tgtEl>
                                        <p:attrNameLst>
                                          <p:attrName>style.visibility</p:attrName>
                                        </p:attrNameLst>
                                      </p:cBhvr>
                                      <p:to>
                                        <p:strVal val="visible"/>
                                      </p:to>
                                    </p:set>
                                  </p:childTnLst>
                                </p:cTn>
                              </p:par>
                              <p:par>
                                <p:cTn id="51" presetID="1" presetClass="entr" presetSubtype="0" dur="1" fill="hold" grpId="0" nodeType="withEffect">
                                  <p:stCondLst>
                                    <p:cond delay="0"/>
                                  </p:stCondLst>
                                  <p:childTnLst>
                                    <p:set>
                                      <p:cBhvr>
                                        <p:cTn id="52" dur="1" fill="hold">
                                          <p:stCondLst>
                                            <p:cond delay="0"/>
                                          </p:stCondLst>
                                        </p:cTn>
                                        <p:tgtEl>
                                          <p:spTgt spid="22"/>
                                        </p:tgtEl>
                                        <p:attrNameLst>
                                          <p:attrName>style.visibility</p:attrName>
                                        </p:attrNameLst>
                                      </p:cBhvr>
                                      <p:to>
                                        <p:strVal val="visible"/>
                                      </p:to>
                                    </p:set>
                                  </p:childTnLst>
                                </p:cTn>
                              </p:par>
                              <p:par>
                                <p:cTn id="53" presetID="1" presetClass="entr" presetSubtype="0" dur="1" fill="hold" nodeType="withEffect">
                                  <p:stCondLst>
                                    <p:cond delay="0"/>
                                  </p:stCondLst>
                                  <p:childTnLst>
                                    <p:set>
                                      <p:cBhvr>
                                        <p:cTn id="54" dur="1" fill="hold">
                                          <p:stCondLst>
                                            <p:cond delay="0"/>
                                          </p:stCondLst>
                                        </p:cTn>
                                        <p:tgtEl>
                                          <p:spTgt spid="47"/>
                                        </p:tgtEl>
                                        <p:attrNameLst>
                                          <p:attrName>style.visibility</p:attrName>
                                        </p:attrNameLst>
                                      </p:cBhvr>
                                      <p:to>
                                        <p:strVal val="visible"/>
                                      </p:to>
                                    </p:set>
                                  </p:childTnLst>
                                </p:cTn>
                              </p:par>
                              <p:par>
                                <p:cTn id="55" presetID="1" presetClass="entr" presetSubtype="0" dur="1" fill="hold" grpId="0" nodeType="withEffect">
                                  <p:stCondLst>
                                    <p:cond delay="0"/>
                                  </p:stCondLst>
                                  <p:childTnLst>
                                    <p:set>
                                      <p:cBhvr>
                                        <p:cTn id="56" dur="1" fill="hold">
                                          <p:stCondLst>
                                            <p:cond delay="0"/>
                                          </p:stCondLst>
                                        </p:cTn>
                                        <p:tgtEl>
                                          <p:spTgt spid="46"/>
                                        </p:tgtEl>
                                        <p:attrNameLst>
                                          <p:attrName>style.visibility</p:attrName>
                                        </p:attrNameLst>
                                      </p:cBhvr>
                                      <p:to>
                                        <p:strVal val="visible"/>
                                      </p:to>
                                    </p:set>
                                  </p:childTnLst>
                                </p:cTn>
                              </p:par>
                            </p:childTnLst>
                          </p:cTn>
                        </p:par>
                      </p:childTnLst>
                    </p:cTn>
                  </p:par>
                  <p:par>
                    <p:cTn id="57" fill="hold" nodeType="clickPar">
                      <p:stCondLst>
                        <p:cond delay="indefinite"/>
                      </p:stCondLst>
                      <p:childTnLst>
                        <p:par>
                          <p:cTn id="58" fill="hold">
                            <p:stCondLst>
                              <p:cond delay="0"/>
                            </p:stCondLst>
                            <p:childTnLst>
                              <p:par>
                                <p:cTn id="59" presetID="1" presetClass="entr" presetSubtype="0" dur="1" fill="hold" nodeType="clickEffect">
                                  <p:stCondLst>
                                    <p:cond delay="0"/>
                                  </p:stCondLst>
                                  <p:childTnLst>
                                    <p:set>
                                      <p:cBhvr>
                                        <p:cTn id="60" dur="1" fill="hold">
                                          <p:stCondLst>
                                            <p:cond delay="0"/>
                                          </p:stCondLst>
                                        </p:cTn>
                                        <p:tgtEl>
                                          <p:spTgt spid="35"/>
                                        </p:tgtEl>
                                        <p:attrNameLst>
                                          <p:attrName>style.visibility</p:attrName>
                                        </p:attrNameLst>
                                      </p:cBhvr>
                                      <p:to>
                                        <p:strVal val="visible"/>
                                      </p:to>
                                    </p:set>
                                  </p:childTnLst>
                                </p:cTn>
                              </p:par>
                              <p:par>
                                <p:cTn id="61" presetID="1" presetClass="entr" presetSubtype="0" dur="1" fill="hold" nodeType="withEffect">
                                  <p:stCondLst>
                                    <p:cond delay="0"/>
                                  </p:stCondLst>
                                  <p:childTnLst>
                                    <p:set>
                                      <p:cBhvr>
                                        <p:cTn id="62" dur="1" fill="hold">
                                          <p:stCondLst>
                                            <p:cond delay="0"/>
                                          </p:stCondLst>
                                        </p:cTn>
                                        <p:tgtEl>
                                          <p:spTgt spid="36"/>
                                        </p:tgtEl>
                                        <p:attrNameLst>
                                          <p:attrName>style.visibility</p:attrName>
                                        </p:attrNameLst>
                                      </p:cBhvr>
                                      <p:to>
                                        <p:strVal val="visible"/>
                                      </p:to>
                                    </p:set>
                                  </p:childTnLst>
                                </p:cTn>
                              </p:par>
                              <p:par>
                                <p:cTn id="63" presetID="1" presetClass="entr" presetSubtype="0" dur="1" fill="hold" nodeType="withEffect">
                                  <p:stCondLst>
                                    <p:cond delay="0"/>
                                  </p:stCondLst>
                                  <p:childTnLst>
                                    <p:set>
                                      <p:cBhvr>
                                        <p:cTn id="64" dur="1" fill="hold">
                                          <p:stCondLst>
                                            <p:cond delay="0"/>
                                          </p:stCondLst>
                                        </p:cTn>
                                        <p:tgtEl>
                                          <p:spTgt spid="37"/>
                                        </p:tgtEl>
                                        <p:attrNameLst>
                                          <p:attrName>style.visibility</p:attrName>
                                        </p:attrNameLst>
                                      </p:cBhvr>
                                      <p:to>
                                        <p:strVal val="visible"/>
                                      </p:to>
                                    </p:set>
                                  </p:childTnLst>
                                </p:cTn>
                              </p:par>
                              <p:par>
                                <p:cTn id="65" presetID="1" presetClass="entr" presetSubtype="0" dur="1" fill="hold" nodeType="withEffect">
                                  <p:stCondLst>
                                    <p:cond delay="0"/>
                                  </p:stCondLst>
                                  <p:childTnLst>
                                    <p:set>
                                      <p:cBhvr>
                                        <p:cTn id="66" dur="1" fill="hold">
                                          <p:stCondLst>
                                            <p:cond delay="0"/>
                                          </p:stCondLst>
                                        </p:cTn>
                                        <p:tgtEl>
                                          <p:spTgt spid="38"/>
                                        </p:tgtEl>
                                        <p:attrNameLst>
                                          <p:attrName>style.visibility</p:attrName>
                                        </p:attrNameLst>
                                      </p:cBhvr>
                                      <p:to>
                                        <p:strVal val="visible"/>
                                      </p:to>
                                    </p:set>
                                  </p:childTnLst>
                                </p:cTn>
                              </p:par>
                              <p:par>
                                <p:cTn id="67" presetID="1" presetClass="entr" presetSubtype="0" dur="1" fill="hold" grpId="0" nodeType="withEffect">
                                  <p:stCondLst>
                                    <p:cond delay="0"/>
                                  </p:stCondLst>
                                  <p:childTnLst>
                                    <p:set>
                                      <p:cBhvr>
                                        <p:cTn id="68" dur="1" fill="hold">
                                          <p:stCondLst>
                                            <p:cond delay="0"/>
                                          </p:stCondLst>
                                        </p:cTn>
                                        <p:tgtEl>
                                          <p:spTgt spid="17"/>
                                        </p:tgtEl>
                                        <p:attrNameLst>
                                          <p:attrName>style.visibility</p:attrName>
                                        </p:attrNameLst>
                                      </p:cBhvr>
                                      <p:to>
                                        <p:strVal val="visible"/>
                                      </p:to>
                                    </p:set>
                                  </p:childTnLst>
                                </p:cTn>
                              </p:par>
                              <p:par>
                                <p:cTn id="69" presetID="1" presetClass="entr" presetSubtype="0" dur="1" fill="hold" grpId="0" nodeType="withEffect">
                                  <p:stCondLst>
                                    <p:cond delay="0"/>
                                  </p:stCondLst>
                                  <p:childTnLst>
                                    <p:set>
                                      <p:cBhvr>
                                        <p:cTn id="70" dur="1" fill="hold">
                                          <p:stCondLst>
                                            <p:cond delay="0"/>
                                          </p:stCondLst>
                                        </p:cTn>
                                        <p:tgtEl>
                                          <p:spTgt spid="16"/>
                                        </p:tgtEl>
                                        <p:attrNameLst>
                                          <p:attrName>style.visibility</p:attrName>
                                        </p:attrNameLst>
                                      </p:cBhvr>
                                      <p:to>
                                        <p:strVal val="visible"/>
                                      </p:to>
                                    </p:set>
                                  </p:childTnLst>
                                </p:cTn>
                              </p:par>
                              <p:par>
                                <p:cTn id="71" presetID="1" presetClass="entr" presetSubtype="0" dur="1" fill="hold" grpId="0" nodeType="withEffect">
                                  <p:stCondLst>
                                    <p:cond delay="0"/>
                                  </p:stCondLst>
                                  <p:childTnLst>
                                    <p:set>
                                      <p:cBhvr>
                                        <p:cTn id="72" dur="1" fill="hold">
                                          <p:stCondLst>
                                            <p:cond delay="0"/>
                                          </p:stCondLst>
                                        </p:cTn>
                                        <p:tgtEl>
                                          <p:spTgt spid="15"/>
                                        </p:tgtEl>
                                        <p:attrNameLst>
                                          <p:attrName>style.visibility</p:attrName>
                                        </p:attrNameLst>
                                      </p:cBhvr>
                                      <p:to>
                                        <p:strVal val="visible"/>
                                      </p:to>
                                    </p:set>
                                  </p:childTnLst>
                                </p:cTn>
                              </p:par>
                              <p:par>
                                <p:cTn id="73" presetID="1" presetClass="entr" presetSubtype="0" dur="1" fill="hold" nodeType="withEffect">
                                  <p:stCondLst>
                                    <p:cond delay="0"/>
                                  </p:stCondLst>
                                  <p:childTnLst>
                                    <p:set>
                                      <p:cBhvr>
                                        <p:cTn id="74" dur="1" fill="hold">
                                          <p:stCondLst>
                                            <p:cond delay="0"/>
                                          </p:stCondLst>
                                        </p:cTn>
                                        <p:tgtEl>
                                          <p:spTgt spid="43"/>
                                        </p:tgtEl>
                                        <p:attrNameLst>
                                          <p:attrName>style.visibility</p:attrName>
                                        </p:attrNameLst>
                                      </p:cBhvr>
                                      <p:to>
                                        <p:strVal val="visible"/>
                                      </p:to>
                                    </p:set>
                                  </p:childTnLst>
                                </p:cTn>
                              </p:par>
                              <p:par>
                                <p:cTn id="75" presetID="1" presetClass="entr" presetSubtype="0" dur="1" fill="hold" grpId="0" nodeType="withEffect">
                                  <p:stCondLst>
                                    <p:cond delay="0"/>
                                  </p:stCondLst>
                                  <p:childTnLst>
                                    <p:set>
                                      <p:cBhvr>
                                        <p:cTn id="76" dur="1" fill="hold">
                                          <p:stCondLst>
                                            <p:cond delay="0"/>
                                          </p:stCondLst>
                                        </p:cTn>
                                        <p:tgtEl>
                                          <p:spTgt spid="24"/>
                                        </p:tgtEl>
                                        <p:attrNameLst>
                                          <p:attrName>style.visibility</p:attrName>
                                        </p:attrNameLst>
                                      </p:cBhvr>
                                      <p:to>
                                        <p:strVal val="visible"/>
                                      </p:to>
                                    </p:set>
                                  </p:childTnLst>
                                </p:cTn>
                              </p:par>
                              <p:par>
                                <p:cTn id="77" presetID="1" presetClass="entr" presetSubtype="0" dur="1" fill="hold" grpId="0" nodeType="withEffect">
                                  <p:stCondLst>
                                    <p:cond delay="0"/>
                                  </p:stCondLst>
                                  <p:childTnLst>
                                    <p:set>
                                      <p:cBhvr>
                                        <p:cTn id="78" dur="1" fill="hold">
                                          <p:stCondLst>
                                            <p:cond delay="0"/>
                                          </p:stCondLst>
                                        </p:cTn>
                                        <p:tgtEl>
                                          <p:spTgt spid="23"/>
                                        </p:tgtEl>
                                        <p:attrNameLst>
                                          <p:attrName>style.visibility</p:attrName>
                                        </p:attrNameLst>
                                      </p:cBhvr>
                                      <p:to>
                                        <p:strVal val="visible"/>
                                      </p:to>
                                    </p:set>
                                  </p:childTnLst>
                                </p:cTn>
                              </p:par>
                              <p:par>
                                <p:cTn id="79" presetID="1" presetClass="entr" presetSubtype="0" dur="1" fill="hold" nodeType="withEffect">
                                  <p:stCondLst>
                                    <p:cond delay="0"/>
                                  </p:stCondLst>
                                  <p:childTnLst>
                                    <p:set>
                                      <p:cBhvr>
                                        <p:cTn id="80" dur="1" fill="hold">
                                          <p:stCondLst>
                                            <p:cond delay="0"/>
                                          </p:stCondLst>
                                        </p:cTn>
                                        <p:tgtEl>
                                          <p:spTgt spid="41"/>
                                        </p:tgtEl>
                                        <p:attrNameLst>
                                          <p:attrName>style.visibility</p:attrName>
                                        </p:attrNameLst>
                                      </p:cBhvr>
                                      <p:to>
                                        <p:strVal val="visible"/>
                                      </p:to>
                                    </p:set>
                                  </p:childTnLst>
                                </p:cTn>
                              </p:par>
                              <p:par>
                                <p:cTn id="81" presetID="1" presetClass="entr" presetSubtype="0" dur="1" fill="hold" grpId="0" nodeType="withEffect">
                                  <p:stCondLst>
                                    <p:cond delay="0"/>
                                  </p:stCondLst>
                                  <p:childTnLst>
                                    <p:set>
                                      <p:cBhvr>
                                        <p:cTn id="82" dur="1" fill="hold">
                                          <p:stCondLst>
                                            <p:cond delay="0"/>
                                          </p:stCondLst>
                                        </p:cTn>
                                        <p:tgtEl>
                                          <p:spTgt spid="19"/>
                                        </p:tgtEl>
                                        <p:attrNameLst>
                                          <p:attrName>style.visibility</p:attrName>
                                        </p:attrNameLst>
                                      </p:cBhvr>
                                      <p:to>
                                        <p:strVal val="visible"/>
                                      </p:to>
                                    </p:set>
                                  </p:childTnLst>
                                </p:cTn>
                              </p:par>
                            </p:childTnLst>
                          </p:cTn>
                        </p:par>
                      </p:childTnLst>
                    </p:cTn>
                  </p:par>
                  <p:par>
                    <p:cTn id="83" fill="hold" nodeType="clickPar">
                      <p:stCondLst>
                        <p:cond delay="indefinite"/>
                      </p:stCondLst>
                      <p:childTnLst>
                        <p:par>
                          <p:cTn id="84" fill="hold">
                            <p:stCondLst>
                              <p:cond delay="0"/>
                            </p:stCondLst>
                            <p:childTnLst>
                              <p:par>
                                <p:cTn id="85" presetID="1" presetClass="entr" presetSubtype="0" dur="1" fill="hold" nodeType="clickEffect">
                                  <p:stCondLst>
                                    <p:cond delay="0"/>
                                  </p:stCondLst>
                                  <p:childTnLst>
                                    <p:set>
                                      <p:cBhvr>
                                        <p:cTn id="86" dur="1" fill="hold">
                                          <p:stCondLst>
                                            <p:cond delay="0"/>
                                          </p:stCondLst>
                                        </p:cTn>
                                        <p:tgtEl>
                                          <p:spTgt spid="39"/>
                                        </p:tgtEl>
                                        <p:attrNameLst>
                                          <p:attrName>style.visibility</p:attrName>
                                        </p:attrNameLst>
                                      </p:cBhvr>
                                      <p:to>
                                        <p:strVal val="visible"/>
                                      </p:to>
                                    </p:set>
                                  </p:childTnLst>
                                </p:cTn>
                              </p:par>
                              <p:par>
                                <p:cTn id="87" presetID="1" presetClass="entr" presetSubtype="0" dur="1" fill="hold" grpId="0" nodeType="withEffect">
                                  <p:stCondLst>
                                    <p:cond delay="0"/>
                                  </p:stCondLst>
                                  <p:childTnLst>
                                    <p:set>
                                      <p:cBhvr>
                                        <p:cTn id="88" dur="1" fill="hold">
                                          <p:stCondLst>
                                            <p:cond delay="0"/>
                                          </p:stCondLst>
                                        </p:cTn>
                                        <p:tgtEl>
                                          <p:spTgt spid="26"/>
                                        </p:tgtEl>
                                        <p:attrNameLst>
                                          <p:attrName>style.visibility</p:attrName>
                                        </p:attrNameLst>
                                      </p:cBhvr>
                                      <p:to>
                                        <p:strVal val="visible"/>
                                      </p:to>
                                    </p:set>
                                  </p:childTnLst>
                                </p:cTn>
                              </p:par>
                              <p:par>
                                <p:cTn id="89" presetID="1" presetClass="entr" presetSubtype="0" dur="1" fill="hold" nodeType="withEffect">
                                  <p:stCondLst>
                                    <p:cond delay="0"/>
                                  </p:stCondLst>
                                  <p:childTnLst>
                                    <p:set>
                                      <p:cBhvr>
                                        <p:cTn id="90" dur="1" fill="hold">
                                          <p:stCondLst>
                                            <p:cond delay="0"/>
                                          </p:stCondLst>
                                        </p:cTn>
                                        <p:tgtEl>
                                          <p:spTgt spid="40"/>
                                        </p:tgtEl>
                                        <p:attrNameLst>
                                          <p:attrName>style.visibility</p:attrName>
                                        </p:attrNameLst>
                                      </p:cBhvr>
                                      <p:to>
                                        <p:strVal val="visible"/>
                                      </p:to>
                                    </p:set>
                                  </p:childTnLst>
                                </p:cTn>
                              </p:par>
                              <p:par>
                                <p:cTn id="91" presetID="1" presetClass="entr" presetSubtype="0" dur="1" fill="hold" grpId="0" nodeType="withEffect">
                                  <p:stCondLst>
                                    <p:cond delay="0"/>
                                  </p:stCondLst>
                                  <p:childTnLst>
                                    <p:set>
                                      <p:cBhvr>
                                        <p:cTn id="92"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3" grpId="0"/>
      <p:bldP spid="12" grpId="0"/>
      <p:bldP spid="11" grpId="0"/>
      <p:bldP spid="10" grpId="0"/>
      <p:bldP spid="14" grpId="0"/>
      <p:bldP spid="20" grpId="0"/>
      <p:bldP spid="21" grpId="0"/>
      <p:bldP spid="22" grpId="0"/>
      <p:bldP spid="46" grpId="0"/>
      <p:bldP spid="17" grpId="0"/>
      <p:bldP spid="16" grpId="0"/>
      <p:bldP spid="15" grpId="0"/>
      <p:bldP spid="24" grpId="0"/>
      <p:bldP spid="23" grpId="0"/>
      <p:bldP spid="26" grpId="0"/>
      <p:bldP spid="27" grpId="0"/>
      <p:bldP spid="19"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solidFill>
                  <a:schemeClr val="accent6">
                    <a:lumMod val="75000"/>
                  </a:schemeClr>
                </a:solidFill>
              </a:rPr>
              <a:t>四．单元学习目标</a:t>
            </a:r>
            <a:endParaRPr lang="zh-CN" altLang="en-US">
              <a:solidFill>
                <a:schemeClr val="accent6">
                  <a:lumMod val="75000"/>
                </a:schemeClr>
              </a:solidFill>
            </a:endParaRPr>
          </a:p>
        </p:txBody>
      </p:sp>
      <p:sp>
        <p:nvSpPr>
          <p:cNvPr id="3" name="内容占位符 2"/>
          <p:cNvSpPr>
            <a:spLocks noGrp="1"/>
          </p:cNvSpPr>
          <p:nvPr>
            <p:ph idx="1"/>
          </p:nvPr>
        </p:nvSpPr>
        <p:spPr>
          <a:xfrm>
            <a:off x="812165" y="1490345"/>
            <a:ext cx="10662920" cy="4759325"/>
          </a:xfrm>
        </p:spPr>
        <p:txBody>
          <a:bodyPr/>
          <a:lstStyle/>
          <a:p>
            <a:r>
              <a:rPr lang="zh-CN" altLang="en-US" sz="2800"/>
              <a:t>1.经历探索整式乘、除运算法则的过程，理解整式乘、除运算的算理，积累数学活动经验。</a:t>
            </a:r>
            <a:endParaRPr lang="zh-CN" altLang="en-US" sz="2800"/>
          </a:p>
          <a:p>
            <a:r>
              <a:rPr lang="zh-CN" altLang="en-US" sz="2800"/>
              <a:t>2.了解整数指数幂的意义和整数指数幂的运算性质，会进行简单的整式乘、除运算（整式的除法只要求到整式除以单项式且结果是整式）.</a:t>
            </a:r>
            <a:endParaRPr lang="zh-CN" altLang="en-US" sz="2800"/>
          </a:p>
          <a:p>
            <a:r>
              <a:rPr lang="zh-CN" altLang="en-US" sz="2800"/>
              <a:t>3.进一步用科学记数法表示小于1的正数（包括在计算器上表示），能用生活中的实例体会这些数的意义，发展数感。</a:t>
            </a:r>
            <a:endParaRPr lang="zh-CN" altLang="en-US" sz="2800"/>
          </a:p>
        </p:txBody>
      </p:sp>
    </p:spTree>
    <p:custDataLst>
      <p:tags r:id="rId3"/>
    </p:custDataLst>
  </p:cSld>
  <p:clrMapOvr>
    <a:masterClrMapping/>
  </p:clrMapOvr>
  <mc:AlternateContent>
    <mc:Choice xmlns:p14="http://schemas.microsoft.com/office/powerpoint/2010/main" Requires="p14">
      <p:transition spd="slow" p14:dur="1500"/>
    </mc:Choice>
    <mc:Fallback>
      <p:transition spd="slow"/>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solidFill>
                  <a:schemeClr val="accent6">
                    <a:lumMod val="75000"/>
                  </a:schemeClr>
                </a:solidFill>
              </a:rPr>
              <a:t>四．单元学习目标</a:t>
            </a:r>
            <a:endParaRPr lang="zh-CN" altLang="en-US">
              <a:solidFill>
                <a:schemeClr val="accent6">
                  <a:lumMod val="75000"/>
                </a:schemeClr>
              </a:solidFill>
            </a:endParaRPr>
          </a:p>
        </p:txBody>
      </p:sp>
      <p:sp>
        <p:nvSpPr>
          <p:cNvPr id="3" name="内容占位符 2"/>
          <p:cNvSpPr>
            <a:spLocks noGrp="1"/>
          </p:cNvSpPr>
          <p:nvPr>
            <p:ph idx="1"/>
          </p:nvPr>
        </p:nvSpPr>
        <p:spPr/>
        <p:txBody>
          <a:bodyPr/>
          <a:lstStyle/>
          <a:p>
            <a:r>
              <a:rPr lang="zh-CN" altLang="en-US" sz="2800"/>
              <a:t>4.能推导乘法公式：（a+b）（a-b）=a</a:t>
            </a:r>
            <a:r>
              <a:rPr lang="zh-CN" altLang="en-US" sz="2800" baseline="30000"/>
              <a:t>2</a:t>
            </a:r>
            <a:r>
              <a:rPr lang="zh-CN" altLang="en-US" sz="2800"/>
              <a:t>－b</a:t>
            </a:r>
            <a:r>
              <a:rPr lang="zh-CN" altLang="en-US" sz="2800" baseline="30000"/>
              <a:t>2</a:t>
            </a:r>
            <a:r>
              <a:rPr lang="zh-CN" altLang="en-US" sz="2800"/>
              <a:t>，（a±b)</a:t>
            </a:r>
            <a:r>
              <a:rPr lang="en-US" altLang="zh-CN" sz="2800" baseline="30000"/>
              <a:t>2</a:t>
            </a:r>
            <a:r>
              <a:rPr lang="zh-CN" altLang="en-US" sz="2800"/>
              <a:t>=a</a:t>
            </a:r>
            <a:r>
              <a:rPr lang="zh-CN" altLang="en-US" sz="2800" baseline="30000"/>
              <a:t>2</a:t>
            </a:r>
            <a:r>
              <a:rPr lang="zh-CN" altLang="en-US" sz="2800"/>
              <a:t>±2ab+b</a:t>
            </a:r>
            <a:r>
              <a:rPr lang="zh-CN" altLang="en-US" sz="2800" baseline="30000"/>
              <a:t>2</a:t>
            </a:r>
            <a:r>
              <a:rPr lang="zh-CN" altLang="en-US" sz="2800"/>
              <a:t>，并能利用公式进行简单计算；了解公式的几何背景，发展几何直观。</a:t>
            </a:r>
            <a:endParaRPr lang="zh-CN" altLang="en-US" sz="2800"/>
          </a:p>
          <a:p>
            <a:r>
              <a:rPr lang="zh-CN" altLang="en-US" sz="2800"/>
              <a:t>5.进一步学习用类比、归纳、转化等方法进行思考与运算，发展运算能力，并进一步体会字母表示数的意义，发展符号意识。</a:t>
            </a:r>
            <a:endParaRPr lang="zh-CN" altLang="en-US" sz="2800"/>
          </a:p>
          <a:p>
            <a:r>
              <a:rPr lang="zh-CN" altLang="en-US" sz="2800"/>
              <a:t>6.在整式乘、除的学习过程中，发展勇于探究、敢于质疑及合作交流的精神。</a:t>
            </a:r>
            <a:endParaRPr lang="zh-CN" altLang="en-US" sz="2800"/>
          </a:p>
        </p:txBody>
      </p:sp>
    </p:spTree>
    <p:custDataLst>
      <p:tags r:id="rId3"/>
    </p:custDataLst>
  </p:cSld>
  <p:clrMapOvr>
    <a:masterClrMapping/>
  </p:clrMapOvr>
  <mc:AlternateContent>
    <mc:Choice xmlns:p14="http://schemas.microsoft.com/office/powerpoint/2010/main" Requires="p14">
      <p:transition spd="slow" p14:dur="1500"/>
    </mc:Choice>
    <mc:Fallback>
      <p:transition spd="slow"/>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solidFill>
                  <a:schemeClr val="accent6">
                    <a:lumMod val="75000"/>
                  </a:schemeClr>
                </a:solidFill>
                <a:sym typeface="+mn-ea"/>
              </a:rPr>
              <a:t>五．单元重点，难点：</a:t>
            </a:r>
            <a:endParaRPr lang="zh-CN" altLang="en-US">
              <a:solidFill>
                <a:schemeClr val="accent6">
                  <a:lumMod val="75000"/>
                </a:schemeClr>
              </a:solidFill>
              <a:sym typeface="+mn-ea"/>
            </a:endParaRPr>
          </a:p>
        </p:txBody>
      </p:sp>
      <p:sp>
        <p:nvSpPr>
          <p:cNvPr id="3" name="内容占位符 2"/>
          <p:cNvSpPr>
            <a:spLocks noGrp="1"/>
          </p:cNvSpPr>
          <p:nvPr>
            <p:ph idx="1"/>
          </p:nvPr>
        </p:nvSpPr>
        <p:spPr>
          <a:xfrm>
            <a:off x="608330" y="1490345"/>
            <a:ext cx="10968990" cy="3040380"/>
          </a:xfrm>
        </p:spPr>
        <p:txBody>
          <a:bodyPr>
            <a:normAutofit lnSpcReduction="20000"/>
          </a:bodyPr>
          <a:lstStyle/>
          <a:p>
            <a:r>
              <a:rPr lang="zh-CN" altLang="en-US" sz="3200"/>
              <a:t>本单元教学重点：</a:t>
            </a:r>
            <a:r>
              <a:rPr lang="en-US" altLang="zh-CN" sz="3200"/>
              <a:t> </a:t>
            </a:r>
            <a:r>
              <a:rPr lang="zh-CN" altLang="en-US" sz="3200"/>
              <a:t>幂的运算性质及整式的乘除运算。</a:t>
            </a:r>
            <a:endParaRPr lang="zh-CN" altLang="en-US" sz="3200"/>
          </a:p>
          <a:p>
            <a:r>
              <a:rPr lang="zh-CN" altLang="en-US" sz="3200"/>
              <a:t>本单元教学难点：运算法则及公式的形成、运用，法则及公式的区别和辨认，符号运算结果的处理。</a:t>
            </a:r>
            <a:endParaRPr lang="zh-CN" altLang="en-US" sz="3200"/>
          </a:p>
        </p:txBody>
      </p:sp>
    </p:spTree>
    <p:custDataLst>
      <p:tags r:id="rId3"/>
    </p:custDataLst>
  </p:cSld>
  <p:clrMapOvr>
    <a:masterClrMapping/>
  </p:clrMapOvr>
  <mc:AlternateContent>
    <mc:Choice xmlns:p14="http://schemas.microsoft.com/office/powerpoint/2010/main" Requires="p14">
      <p:transition spd="slow" p14:dur="1500"/>
    </mc:Choice>
    <mc:Fallback>
      <p:transition spd="slow"/>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https://d.book118.com/537120106120006024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custom20205176_1*a*1"/>
  <p:tag name="KSO_WM_UNIT_INDEX" val="1"/>
  <p:tag name="KSO_WM_UNIT_ISCONTENTSTITLE" val="0"/>
  <p:tag name="KSO_WM_UNIT_ISNUMDGMTITLE" val="0"/>
  <p:tag name="KSO_WM_UNIT_LAYERLEVEL" val="1"/>
  <p:tag name="KSO_WM_UNIT_NOCLEAR" val="0"/>
  <p:tag name="KSO_WM_UNIT_SHOW_EDIT_AREA_INDICATION" val="1"/>
  <p:tag name="KSO_WM_UNIT_TYPE" val="a"/>
  <p:tag name="KSO_WM_UNIT_VALUE" val="28"/>
</p:tagLst>
</file>

<file path=ppt/tags/tag64.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wm#"/>
  <p:tag name="KSO_WM_TEMPLATE_CATEGORY" val="custom"/>
  <p:tag name="KSO_WM_TEMPLATE_INDEX" val="20205176"/>
</p:tagLst>
</file>

<file path=ppt/tags/tag73.xml><?xml version="1.0" encoding="utf-8"?>
<p:tagLst xmlns:p="http://schemas.openxmlformats.org/presentationml/2006/main">
  <p:tag name="KSO_WM_BEAUTIFY_FLAG" val="#wm#"/>
  <p:tag name="KSO_WM_TEMPLATE_CATEGORY" val="custom"/>
  <p:tag name="KSO_WM_TEMPLATE_INDEX" val="20205176"/>
</p:tagLst>
</file>

<file path=ppt/tags/tag74.xml><?xml version="1.0" encoding="utf-8"?>
<p:tagLst xmlns:p="http://schemas.openxmlformats.org/presentationml/2006/main">
  <p:tag name="KSO_WM_BEAUTIFY_FLAG" val="#wm#"/>
  <p:tag name="KSO_WM_TEMPLATE_CATEGORY" val="custom"/>
  <p:tag name="KSO_WM_TEMPLATE_INDEX" val="20205176"/>
</p:tagLst>
</file>

<file path=ppt/tags/tag75.xml><?xml version="1.0" encoding="utf-8"?>
<p:tagLst xmlns:p="http://schemas.openxmlformats.org/presentationml/2006/main">
  <p:tag name="KSO_WM_BEAUTIFY_FLAG" val="#wm#"/>
  <p:tag name="KSO_WM_TEMPLATE_CATEGORY" val="custom"/>
  <p:tag name="KSO_WM_TEMPLATE_INDEX" val="20205176"/>
</p:tagLst>
</file>

<file path=ppt/tags/tag76.xml><?xml version="1.0" encoding="utf-8"?>
<p:tagLst xmlns:p="http://schemas.openxmlformats.org/presentationml/2006/main">
  <p:tag name="KSO_WM_BEAUTIFY_FLAG" val="#wm#"/>
  <p:tag name="KSO_WM_TEMPLATE_CATEGORY" val="custom"/>
  <p:tag name="KSO_WM_TEMPLATE_INDEX" val="20205176"/>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wm#"/>
  <p:tag name="KSO_WM_TEMPLATE_CATEGORY" val="custom"/>
  <p:tag name="KSO_WM_TEMPLATE_INDEX" val="20205176"/>
</p:tagLst>
</file>

<file path=ppt/tags/tag79.xml><?xml version="1.0" encoding="utf-8"?>
<p:tagLst xmlns:p="http://schemas.openxmlformats.org/presentationml/2006/main">
  <p:tag name="KSO_WM_BEAUTIFY_FLAG" val="#wm#"/>
  <p:tag name="KSO_WM_TEMPLATE_CATEGORY" val="custom"/>
  <p:tag name="KSO_WM_TEMPLATE_INDEX" val="20205176"/>
</p:tagLst>
</file>

<file path=ppt/tags/tag80.xml><?xml version="1.0" encoding="utf-8"?>
<p:tagLst xmlns:p="http://schemas.openxmlformats.org/presentationml/2006/main">
  <p:tag name="KSO_WM_BEAUTIFY_FLAG" val="#wm#"/>
  <p:tag name="KSO_WM_TEMPLATE_CATEGORY" val="custom"/>
  <p:tag name="KSO_WM_TEMPLATE_INDEX" val="20205176"/>
</p:tagLst>
</file>

<file path=ppt/tags/tag81.xml><?xml version="1.0" encoding="utf-8"?>
<p:tagLst xmlns:p="http://schemas.openxmlformats.org/presentationml/2006/main">
  <p:tag name="KSO_WM_BEAUTIFY_FLAG" val="#wm#"/>
  <p:tag name="KSO_WM_TEMPLATE_CATEGORY" val="custom"/>
  <p:tag name="KSO_WM_TEMPLATE_INDEX" val="20205176"/>
</p:tagLst>
</file>

<file path=ppt/tags/tag8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gs>
            <a:gs pos="100000">
              <a:schemeClr val="phClr">
                <a:lumMod val="85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微软雅黑</vt:lpstr>
      <vt:lpstr>Wingdings</vt:lpstr>
      <vt:lpstr>Office Theme</vt:lpstr>
      <vt:lpstr>整式的乘除大单元教学设计</vt:lpstr>
      <vt:lpstr>一．学科课程标准对本单元学习的要求</vt:lpstr>
      <vt:lpstr>一．课程标准对本单元学习的要求</vt:lpstr>
      <vt:lpstr>一．课程标准对本单元学习的要求</vt:lpstr>
      <vt:lpstr>二．教材内容分析</vt:lpstr>
      <vt:lpstr>   本单元分为三个大专题：</vt:lpstr>
      <vt:lpstr>三．单元规划思维导图</vt:lpstr>
      <vt:lpstr>四．单元学习目标</vt:lpstr>
      <vt:lpstr>四．单元学习目标</vt:lpstr>
      <vt:lpstr>五．单元重点，难点：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2024-08-28T19:09:31.425</cp:lastPrinted>
  <dcterms:created xsi:type="dcterms:W3CDTF">2024-08-28T11:09:31Z</dcterms:created>
  <dcterms:modified xsi:type="dcterms:W3CDTF">2024-08-28T11:09:33Z</dcterms:modified>
</cp:coreProperties>
</file>