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F7C4D9-5EDE-4B04-A619-391D21561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67EBE2-3322-4AEE-8BBD-FBC94565F1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A74B7C-B37D-427C-BF28-8B4BF5C82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377B12-DD18-448F-9427-A24A8DF018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B9A2D4B-1642-4FA3-811C-F2DB34D8B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DE6575-FBC1-4E24-881E-B11E77228C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1D4AB4-AC18-4572-B763-769AB3C90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62D975-F992-4D83-A00D-8D6CD1482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E66C0D-44F0-4E2C-A5D2-439A40B75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DEC7A7-DC47-4ABE-B2F8-3404E2F0D0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C62016-A24F-49C8-B8C0-329CA6E06B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712605216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:&lt;XXX&gt;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2024-01-04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育儿知识总结中班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中班孩子的身心发展特点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中班孩子教育重点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中班孩子家庭教育方法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中班孩子常见问题及应对策略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中班孩子营养与健康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中班孩子的身心发展特点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53" r="21853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生长快速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肌肉发展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骨骼发育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中班孩子正处于快速生长阶段，身高和体重都有明显增长。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这个阶段孩子开始进行一些精细动作，如绘画、写字等，需要加强肌肉锻炼。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中班孩子的骨骼还在发育中，需要保证充足的钙质和维生素D的摄入。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身体发育特点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995231" y="2619756"/>
            <a:ext cx="399288" cy="154495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417731" y="2063687"/>
            <a:ext cx="1240346" cy="962406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sp>
        <p:nvSpPr>
          <p:cNvPr id="5" name="Freeform 5"/>
          <p:cNvSpPr/>
          <p:nvPr/>
        </p:nvSpPr>
        <p:spPr>
          <a:xfrm>
            <a:off x="9172766" y="2619756"/>
            <a:ext cx="399288" cy="154495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95360" y="2063687"/>
            <a:ext cx="1240346" cy="962406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sp>
        <p:nvSpPr>
          <p:cNvPr id="8" name="Freeform 8"/>
          <p:cNvSpPr/>
          <p:nvPr/>
        </p:nvSpPr>
        <p:spPr>
          <a:xfrm rot="3243678">
            <a:off x="6003131" y="2277046"/>
            <a:ext cx="515112" cy="199454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258181" y="1559433"/>
            <a:ext cx="1600105" cy="1242060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心理发展特点</a:t>
            </a:r>
          </a:p>
        </p:txBody>
      </p:sp>
      <p:sp>
        <p:nvSpPr>
          <p:cNvPr id="32" name="AutoShape 32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中班孩子对周围环境充满好奇，会提出许多问题，家长需要耐心解答。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中班孩子的创造力开始萌芽，可以通过绘画、手工等活动培养。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中班孩子逐渐表现出独立性，家长需要适当放手，培养孩子的自主能力。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好奇心强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创造力萌芽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独立性增强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376988" y="1678781"/>
            <a:ext cx="1617059" cy="1618488"/>
          </a:xfrm>
          <a:custGeom>
            <a:rect l="l" t="t" r="r" b="b"/>
            <a:pathLst>
              <a:path w="471" h="471">
                <a:moveTo>
                  <a:pt x="235" y="0"/>
                </a:moveTo>
                <a:cubicBezTo>
                  <a:pt x="105" y="0"/>
                  <a:pt x="0" y="105"/>
                  <a:pt x="0" y="235"/>
                </a:cubicBezTo>
                <a:cubicBezTo>
                  <a:pt x="0" y="365"/>
                  <a:pt x="105" y="471"/>
                  <a:pt x="235" y="471"/>
                </a:cubicBezTo>
                <a:cubicBezTo>
                  <a:pt x="365" y="471"/>
                  <a:pt x="471" y="365"/>
                  <a:pt x="471" y="235"/>
                </a:cubicBezTo>
                <a:cubicBezTo>
                  <a:pt x="471" y="105"/>
                  <a:pt x="365" y="0"/>
                  <a:pt x="235" y="0"/>
                </a:cubicBezTo>
                <a:close/>
                <a:moveTo>
                  <a:pt x="235" y="408"/>
                </a:moveTo>
                <a:cubicBezTo>
                  <a:pt x="140" y="408"/>
                  <a:pt x="62" y="331"/>
                  <a:pt x="62" y="235"/>
                </a:cubicBezTo>
                <a:cubicBezTo>
                  <a:pt x="62" y="140"/>
                  <a:pt x="140" y="62"/>
                  <a:pt x="235" y="62"/>
                </a:cubicBezTo>
                <a:cubicBezTo>
                  <a:pt x="331" y="62"/>
                  <a:pt x="408" y="140"/>
                  <a:pt x="408" y="235"/>
                </a:cubicBezTo>
                <a:cubicBezTo>
                  <a:pt x="408" y="331"/>
                  <a:pt x="331" y="408"/>
                  <a:pt x="235" y="408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102030" y="2315623"/>
            <a:ext cx="519970" cy="337947"/>
          </a:xfrm>
          <a:custGeom>
            <a:rect l="l" t="t" r="r" b="b"/>
            <a:pathLst>
              <a:path w="21600" h="21600">
                <a:moveTo>
                  <a:pt x="12281" y="13211"/>
                </a:moveTo>
                <a:cubicBezTo>
                  <a:pt x="11747" y="14381"/>
                  <a:pt x="9458" y="18011"/>
                  <a:pt x="9360" y="18165"/>
                </a:cubicBezTo>
                <a:cubicBezTo>
                  <a:pt x="9249" y="18377"/>
                  <a:pt x="8939" y="18735"/>
                  <a:pt x="8644" y="18441"/>
                </a:cubicBezTo>
                <a:cubicBezTo>
                  <a:pt x="8559" y="18357"/>
                  <a:pt x="8459" y="18187"/>
                  <a:pt x="8459" y="17853"/>
                </a:cubicBezTo>
                <a:cubicBezTo>
                  <a:pt x="8459" y="17530"/>
                  <a:pt x="8554" y="17204"/>
                  <a:pt x="8565" y="17168"/>
                </a:cubicBezTo>
                <a:lnTo>
                  <a:pt x="9680" y="13369"/>
                </a:lnTo>
                <a:cubicBezTo>
                  <a:pt x="9471" y="13239"/>
                  <a:pt x="9111" y="13015"/>
                  <a:pt x="8832" y="12829"/>
                </a:cubicBezTo>
                <a:lnTo>
                  <a:pt x="8758" y="12781"/>
                </a:lnTo>
                <a:cubicBezTo>
                  <a:pt x="8476" y="12597"/>
                  <a:pt x="8124" y="12367"/>
                  <a:pt x="8124" y="11770"/>
                </a:cubicBezTo>
                <a:cubicBezTo>
                  <a:pt x="8124" y="11484"/>
                  <a:pt x="8211" y="11152"/>
                  <a:pt x="8393" y="10758"/>
                </a:cubicBezTo>
                <a:cubicBezTo>
                  <a:pt x="8927" y="9588"/>
                  <a:pt x="11216" y="5958"/>
                  <a:pt x="11314" y="5804"/>
                </a:cubicBezTo>
                <a:cubicBezTo>
                  <a:pt x="11426" y="5592"/>
                  <a:pt x="11735" y="5234"/>
                  <a:pt x="12030" y="5528"/>
                </a:cubicBezTo>
                <a:cubicBezTo>
                  <a:pt x="12115" y="5612"/>
                  <a:pt x="12215" y="5782"/>
                  <a:pt x="12215" y="6116"/>
                </a:cubicBezTo>
                <a:cubicBezTo>
                  <a:pt x="12215" y="6438"/>
                  <a:pt x="12120" y="6765"/>
                  <a:pt x="12110" y="6801"/>
                </a:cubicBezTo>
                <a:lnTo>
                  <a:pt x="10992" y="10600"/>
                </a:lnTo>
                <a:cubicBezTo>
                  <a:pt x="11203" y="10730"/>
                  <a:pt x="11563" y="10954"/>
                  <a:pt x="11842" y="11140"/>
                </a:cubicBezTo>
                <a:lnTo>
                  <a:pt x="11916" y="11188"/>
                </a:lnTo>
                <a:cubicBezTo>
                  <a:pt x="12198" y="11372"/>
                  <a:pt x="12550" y="11602"/>
                  <a:pt x="12550" y="12201"/>
                </a:cubicBezTo>
                <a:cubicBezTo>
                  <a:pt x="12550" y="12485"/>
                  <a:pt x="12462" y="12817"/>
                  <a:pt x="12281" y="13211"/>
                </a:cubicBezTo>
                <a:close/>
                <a:moveTo>
                  <a:pt x="16430" y="6048"/>
                </a:moveTo>
                <a:cubicBezTo>
                  <a:pt x="16132" y="6048"/>
                  <a:pt x="15840" y="6088"/>
                  <a:pt x="15557" y="6162"/>
                </a:cubicBezTo>
                <a:cubicBezTo>
                  <a:pt x="14848" y="2597"/>
                  <a:pt x="12653" y="0"/>
                  <a:pt x="10054" y="0"/>
                </a:cubicBezTo>
                <a:cubicBezTo>
                  <a:pt x="6881" y="0"/>
                  <a:pt x="4310" y="3869"/>
                  <a:pt x="4310" y="8641"/>
                </a:cubicBezTo>
                <a:cubicBezTo>
                  <a:pt x="4310" y="9067"/>
                  <a:pt x="4330" y="9486"/>
                  <a:pt x="4369" y="9896"/>
                </a:cubicBezTo>
                <a:cubicBezTo>
                  <a:pt x="4217" y="9868"/>
                  <a:pt x="4064" y="9850"/>
                  <a:pt x="3906" y="9850"/>
                </a:cubicBezTo>
                <a:cubicBezTo>
                  <a:pt x="1749" y="9850"/>
                  <a:pt x="0" y="12481"/>
                  <a:pt x="0" y="15726"/>
                </a:cubicBezTo>
                <a:cubicBezTo>
                  <a:pt x="0" y="18969"/>
                  <a:pt x="1749" y="21600"/>
                  <a:pt x="3906" y="21600"/>
                </a:cubicBezTo>
                <a:lnTo>
                  <a:pt x="16430" y="21600"/>
                </a:lnTo>
                <a:cubicBezTo>
                  <a:pt x="19285" y="21600"/>
                  <a:pt x="21600" y="18119"/>
                  <a:pt x="21600" y="13823"/>
                </a:cubicBezTo>
                <a:cubicBezTo>
                  <a:pt x="21600" y="9530"/>
                  <a:pt x="19285" y="6048"/>
                  <a:pt x="16430" y="6048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4412712" y="2961703"/>
            <a:ext cx="448017" cy="773517"/>
          </a:xfrm>
          <a:prstGeom prst="line">
            <a:avLst/>
          </a:prstGeom>
          <a:ln w="12700">
            <a:solidFill>
              <a:schemeClr val="lt1">
                <a:lumMod val="65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3672114" y="3744355"/>
            <a:ext cx="740598" cy="0"/>
          </a:xfrm>
          <a:prstGeom prst="line">
            <a:avLst/>
          </a:prstGeom>
          <a:ln w="12700">
            <a:solidFill>
              <a:schemeClr val="lt1">
                <a:lumMod val="65000"/>
              </a:schemeClr>
            </a:solidFill>
            <a:prstDash val="solid"/>
            <a:tailEnd type="oval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4411797" y="2961703"/>
            <a:ext cx="448932" cy="773621"/>
          </a:xfrm>
          <a:prstGeom prst="line">
            <a:avLst/>
          </a:prstGeom>
          <a:ln w="12700">
            <a:solidFill>
              <a:schemeClr val="lt1">
                <a:lumMod val="65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>
            <a:off x="3672114" y="3744355"/>
            <a:ext cx="739683" cy="0"/>
          </a:xfrm>
          <a:prstGeom prst="line">
            <a:avLst/>
          </a:prstGeom>
          <a:ln w="12700">
            <a:solidFill>
              <a:schemeClr val="lt1">
                <a:lumMod val="65000"/>
              </a:schemeClr>
            </a:solidFill>
            <a:prstDash val="solid"/>
            <a:tailEnd type="oval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>
            <a:off x="4411561" y="2961703"/>
            <a:ext cx="449168" cy="773517"/>
          </a:xfrm>
          <a:prstGeom prst="line">
            <a:avLst/>
          </a:prstGeom>
          <a:ln w="1270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 flipH="1">
            <a:off x="3672114" y="3744355"/>
            <a:ext cx="739447" cy="0"/>
          </a:xfrm>
          <a:prstGeom prst="line">
            <a:avLst/>
          </a:prstGeom>
          <a:ln w="12700">
            <a:solidFill>
              <a:schemeClr val="dk1"/>
            </a:solidFill>
            <a:prstDash val="solid"/>
            <a:tailEnd type="oval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5631466" y="4068699"/>
            <a:ext cx="957358" cy="68789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110192" y="4068128"/>
            <a:ext cx="478631" cy="688848"/>
          </a:xfrm>
          <a:prstGeom prst="rect">
            <a:avLst/>
          </a:prstGeom>
          <a:solidFill>
            <a:srgbClr val="0D0D0D">
              <a:alpha val="961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631466" y="4819840"/>
            <a:ext cx="957358" cy="687896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110192" y="4819555"/>
            <a:ext cx="478631" cy="688848"/>
          </a:xfrm>
          <a:prstGeom prst="rect">
            <a:avLst/>
          </a:prstGeom>
          <a:solidFill>
            <a:srgbClr val="0D0D0D">
              <a:alpha val="961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631466" y="5567458"/>
            <a:ext cx="957358" cy="480727"/>
          </a:xfrm>
          <a:custGeom>
            <a:rect l="l" t="t" r="r" b="b"/>
            <a:pathLst>
              <a:path w="520" h="261">
                <a:moveTo>
                  <a:pt x="260" y="261"/>
                </a:moveTo>
                <a:lnTo>
                  <a:pt x="0" y="0"/>
                </a:lnTo>
                <a:lnTo>
                  <a:pt x="520" y="0"/>
                </a:lnTo>
                <a:lnTo>
                  <a:pt x="260" y="261"/>
                </a:lnTo>
                <a:close/>
              </a:path>
            </a:pathLst>
          </a:custGeom>
          <a:solidFill>
            <a:srgbClr val="ECAE7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970270" y="5904452"/>
            <a:ext cx="279844" cy="143637"/>
          </a:xfrm>
          <a:custGeom>
            <a:rect l="l" t="t" r="r" b="b"/>
            <a:pathLst>
              <a:path w="152" h="78">
                <a:moveTo>
                  <a:pt x="76" y="78"/>
                </a:moveTo>
                <a:lnTo>
                  <a:pt x="152" y="0"/>
                </a:lnTo>
                <a:lnTo>
                  <a:pt x="0" y="0"/>
                </a:lnTo>
                <a:lnTo>
                  <a:pt x="76" y="78"/>
                </a:lnTo>
                <a:close/>
              </a:path>
            </a:pathLst>
          </a:custGeom>
          <a:solidFill>
            <a:srgbClr val="333333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110192" y="5567458"/>
            <a:ext cx="478631" cy="480727"/>
          </a:xfrm>
          <a:custGeom>
            <a:rect l="l" t="t" r="r" b="b"/>
            <a:pathLst>
              <a:path w="260" h="261">
                <a:moveTo>
                  <a:pt x="0" y="261"/>
                </a:moveTo>
                <a:lnTo>
                  <a:pt x="260" y="0"/>
                </a:lnTo>
                <a:lnTo>
                  <a:pt x="0" y="0"/>
                </a:lnTo>
                <a:lnTo>
                  <a:pt x="0" y="261"/>
                </a:lnTo>
                <a:close/>
              </a:path>
            </a:pathLst>
          </a:custGeom>
          <a:solidFill>
            <a:srgbClr val="0D0D0D">
              <a:alpha val="961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631466" y="3308604"/>
            <a:ext cx="957358" cy="68941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110192" y="3308604"/>
            <a:ext cx="478631" cy="688848"/>
          </a:xfrm>
          <a:prstGeom prst="rect">
            <a:avLst/>
          </a:prstGeom>
          <a:solidFill>
            <a:srgbClr val="0D0D0D">
              <a:alpha val="961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186047" y="1678781"/>
            <a:ext cx="1617059" cy="1618488"/>
          </a:xfrm>
          <a:custGeom>
            <a:rect l="l" t="t" r="r" b="b"/>
            <a:pathLst>
              <a:path w="471" h="471">
                <a:moveTo>
                  <a:pt x="235" y="0"/>
                </a:moveTo>
                <a:cubicBezTo>
                  <a:pt x="105" y="0"/>
                  <a:pt x="0" y="105"/>
                  <a:pt x="0" y="235"/>
                </a:cubicBezTo>
                <a:cubicBezTo>
                  <a:pt x="0" y="365"/>
                  <a:pt x="105" y="471"/>
                  <a:pt x="235" y="471"/>
                </a:cubicBezTo>
                <a:cubicBezTo>
                  <a:pt x="365" y="471"/>
                  <a:pt x="471" y="365"/>
                  <a:pt x="471" y="235"/>
                </a:cubicBezTo>
                <a:cubicBezTo>
                  <a:pt x="471" y="105"/>
                  <a:pt x="365" y="0"/>
                  <a:pt x="235" y="0"/>
                </a:cubicBezTo>
                <a:close/>
                <a:moveTo>
                  <a:pt x="235" y="408"/>
                </a:moveTo>
                <a:cubicBezTo>
                  <a:pt x="140" y="408"/>
                  <a:pt x="62" y="331"/>
                  <a:pt x="62" y="235"/>
                </a:cubicBezTo>
                <a:cubicBezTo>
                  <a:pt x="62" y="140"/>
                  <a:pt x="140" y="62"/>
                  <a:pt x="235" y="62"/>
                </a:cubicBezTo>
                <a:cubicBezTo>
                  <a:pt x="331" y="62"/>
                  <a:pt x="408" y="140"/>
                  <a:pt x="408" y="235"/>
                </a:cubicBezTo>
                <a:cubicBezTo>
                  <a:pt x="408" y="331"/>
                  <a:pt x="331" y="408"/>
                  <a:pt x="235" y="40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4582096" y="2292477"/>
            <a:ext cx="535496" cy="428339"/>
          </a:xfrm>
          <a:custGeom>
            <a:rect l="l" t="t" r="r" b="b"/>
            <a:pathLst>
              <a:path w="21600" h="21600">
                <a:moveTo>
                  <a:pt x="18143" y="10800"/>
                </a:moveTo>
                <a:cubicBezTo>
                  <a:pt x="17065" y="10800"/>
                  <a:pt x="16800" y="11898"/>
                  <a:pt x="16709" y="12419"/>
                </a:cubicBezTo>
                <a:cubicBezTo>
                  <a:pt x="16115" y="15817"/>
                  <a:pt x="13696" y="18359"/>
                  <a:pt x="10800" y="18359"/>
                </a:cubicBezTo>
                <a:cubicBezTo>
                  <a:pt x="9130" y="18359"/>
                  <a:pt x="7618" y="17514"/>
                  <a:pt x="6524" y="16146"/>
                </a:cubicBezTo>
                <a:cubicBezTo>
                  <a:pt x="6018" y="15513"/>
                  <a:pt x="5198" y="15513"/>
                  <a:pt x="4691" y="16146"/>
                </a:cubicBezTo>
                <a:cubicBezTo>
                  <a:pt x="4185" y="16779"/>
                  <a:pt x="4185" y="17804"/>
                  <a:pt x="4691" y="18437"/>
                </a:cubicBezTo>
                <a:cubicBezTo>
                  <a:pt x="6255" y="20391"/>
                  <a:pt x="8415" y="21600"/>
                  <a:pt x="10800" y="21600"/>
                </a:cubicBezTo>
                <a:cubicBezTo>
                  <a:pt x="14669" y="21600"/>
                  <a:pt x="17943" y="18421"/>
                  <a:pt x="19043" y="14039"/>
                </a:cubicBezTo>
                <a:lnTo>
                  <a:pt x="21600" y="14039"/>
                </a:lnTo>
                <a:lnTo>
                  <a:pt x="21600" y="10800"/>
                </a:lnTo>
                <a:cubicBezTo>
                  <a:pt x="21600" y="10800"/>
                  <a:pt x="18143" y="10800"/>
                  <a:pt x="18143" y="10800"/>
                </a:cubicBezTo>
                <a:close/>
                <a:moveTo>
                  <a:pt x="4891" y="9180"/>
                </a:moveTo>
                <a:cubicBezTo>
                  <a:pt x="5484" y="5783"/>
                  <a:pt x="7904" y="3240"/>
                  <a:pt x="10800" y="3240"/>
                </a:cubicBezTo>
                <a:cubicBezTo>
                  <a:pt x="12470" y="3240"/>
                  <a:pt x="13982" y="4086"/>
                  <a:pt x="15076" y="5454"/>
                </a:cubicBezTo>
                <a:cubicBezTo>
                  <a:pt x="15582" y="6086"/>
                  <a:pt x="16404" y="6086"/>
                  <a:pt x="16909" y="5454"/>
                </a:cubicBezTo>
                <a:cubicBezTo>
                  <a:pt x="17415" y="4821"/>
                  <a:pt x="17415" y="3796"/>
                  <a:pt x="16909" y="3163"/>
                </a:cubicBezTo>
                <a:cubicBezTo>
                  <a:pt x="15346" y="1209"/>
                  <a:pt x="13186" y="0"/>
                  <a:pt x="10800" y="0"/>
                </a:cubicBezTo>
                <a:cubicBezTo>
                  <a:pt x="6931" y="0"/>
                  <a:pt x="3658" y="3178"/>
                  <a:pt x="2557" y="7560"/>
                </a:cubicBezTo>
                <a:lnTo>
                  <a:pt x="0" y="7560"/>
                </a:lnTo>
                <a:lnTo>
                  <a:pt x="0" y="10800"/>
                </a:lnTo>
                <a:lnTo>
                  <a:pt x="3457" y="10800"/>
                </a:lnTo>
                <a:cubicBezTo>
                  <a:pt x="4535" y="10800"/>
                  <a:pt x="4800" y="9702"/>
                  <a:pt x="4891" y="9180"/>
                </a:cubicBezTo>
                <a:close/>
                <a:moveTo>
                  <a:pt x="7343" y="10800"/>
                </a:moveTo>
                <a:cubicBezTo>
                  <a:pt x="7343" y="13185"/>
                  <a:pt x="8891" y="15120"/>
                  <a:pt x="10800" y="15120"/>
                </a:cubicBezTo>
                <a:cubicBezTo>
                  <a:pt x="12709" y="15120"/>
                  <a:pt x="14255" y="13185"/>
                  <a:pt x="14255" y="10800"/>
                </a:cubicBezTo>
                <a:cubicBezTo>
                  <a:pt x="14255" y="8415"/>
                  <a:pt x="12709" y="6480"/>
                  <a:pt x="10800" y="6480"/>
                </a:cubicBezTo>
                <a:cubicBezTo>
                  <a:pt x="8891" y="6480"/>
                  <a:pt x="7343" y="8415"/>
                  <a:pt x="7343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5278469" y="1678781"/>
            <a:ext cx="1617059" cy="1618488"/>
          </a:xfrm>
          <a:custGeom>
            <a:rect l="l" t="t" r="r" b="b"/>
            <a:pathLst>
              <a:path w="471" h="471">
                <a:moveTo>
                  <a:pt x="235" y="0"/>
                </a:moveTo>
                <a:cubicBezTo>
                  <a:pt x="105" y="0"/>
                  <a:pt x="0" y="105"/>
                  <a:pt x="0" y="235"/>
                </a:cubicBezTo>
                <a:cubicBezTo>
                  <a:pt x="0" y="365"/>
                  <a:pt x="105" y="471"/>
                  <a:pt x="235" y="471"/>
                </a:cubicBezTo>
                <a:cubicBezTo>
                  <a:pt x="365" y="471"/>
                  <a:pt x="471" y="365"/>
                  <a:pt x="471" y="235"/>
                </a:cubicBezTo>
                <a:cubicBezTo>
                  <a:pt x="471" y="105"/>
                  <a:pt x="365" y="0"/>
                  <a:pt x="235" y="0"/>
                </a:cubicBezTo>
                <a:close/>
                <a:moveTo>
                  <a:pt x="235" y="408"/>
                </a:moveTo>
                <a:cubicBezTo>
                  <a:pt x="140" y="408"/>
                  <a:pt x="62" y="331"/>
                  <a:pt x="62" y="235"/>
                </a:cubicBezTo>
                <a:cubicBezTo>
                  <a:pt x="62" y="140"/>
                  <a:pt x="140" y="62"/>
                  <a:pt x="235" y="62"/>
                </a:cubicBezTo>
                <a:cubicBezTo>
                  <a:pt x="331" y="62"/>
                  <a:pt x="408" y="140"/>
                  <a:pt x="408" y="235"/>
                </a:cubicBezTo>
                <a:cubicBezTo>
                  <a:pt x="408" y="331"/>
                  <a:pt x="331" y="408"/>
                  <a:pt x="235" y="408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5861590" y="2325624"/>
            <a:ext cx="490728" cy="405384"/>
          </a:xfrm>
          <a:custGeom>
            <a:rect l="l" t="t" r="r" b="b"/>
            <a:pathLst>
              <a:path w="107" h="88">
                <a:moveTo>
                  <a:pt x="83" y="63"/>
                </a:moveTo>
                <a:cubicBezTo>
                  <a:pt x="97" y="47"/>
                  <a:pt x="97" y="23"/>
                  <a:pt x="83" y="7"/>
                </a:cubicBezTo>
                <a:cubicBezTo>
                  <a:pt x="82" y="6"/>
                  <a:pt x="82" y="4"/>
                  <a:pt x="83" y="3"/>
                </a:cubicBezTo>
                <a:cubicBezTo>
                  <a:pt x="85" y="0"/>
                  <a:pt x="85" y="0"/>
                  <a:pt x="85" y="0"/>
                </a:cubicBezTo>
                <a:cubicBezTo>
                  <a:pt x="86" y="0"/>
                  <a:pt x="86" y="0"/>
                  <a:pt x="87" y="0"/>
                </a:cubicBezTo>
                <a:cubicBezTo>
                  <a:pt x="88" y="0"/>
                  <a:pt x="89" y="0"/>
                  <a:pt x="89" y="0"/>
                </a:cubicBezTo>
                <a:cubicBezTo>
                  <a:pt x="107" y="20"/>
                  <a:pt x="107" y="50"/>
                  <a:pt x="89" y="69"/>
                </a:cubicBezTo>
                <a:cubicBezTo>
                  <a:pt x="89" y="70"/>
                  <a:pt x="88" y="70"/>
                  <a:pt x="87" y="70"/>
                </a:cubicBezTo>
                <a:cubicBezTo>
                  <a:pt x="86" y="70"/>
                  <a:pt x="86" y="70"/>
                  <a:pt x="85" y="69"/>
                </a:cubicBezTo>
                <a:cubicBezTo>
                  <a:pt x="83" y="67"/>
                  <a:pt x="83" y="67"/>
                  <a:pt x="83" y="67"/>
                </a:cubicBezTo>
                <a:cubicBezTo>
                  <a:pt x="82" y="65"/>
                  <a:pt x="82" y="64"/>
                  <a:pt x="83" y="63"/>
                </a:cubicBezTo>
                <a:close/>
                <a:moveTo>
                  <a:pt x="24" y="63"/>
                </a:moveTo>
                <a:cubicBezTo>
                  <a:pt x="10" y="47"/>
                  <a:pt x="10" y="23"/>
                  <a:pt x="24" y="7"/>
                </a:cubicBezTo>
                <a:cubicBezTo>
                  <a:pt x="25" y="6"/>
                  <a:pt x="25" y="4"/>
                  <a:pt x="24" y="3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0"/>
                  <a:pt x="21" y="0"/>
                  <a:pt x="20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0" y="20"/>
                  <a:pt x="0" y="50"/>
                  <a:pt x="18" y="69"/>
                </a:cubicBezTo>
                <a:cubicBezTo>
                  <a:pt x="18" y="70"/>
                  <a:pt x="19" y="70"/>
                  <a:pt x="20" y="70"/>
                </a:cubicBezTo>
                <a:cubicBezTo>
                  <a:pt x="21" y="70"/>
                  <a:pt x="21" y="70"/>
                  <a:pt x="22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5" y="65"/>
                  <a:pt x="25" y="64"/>
                  <a:pt x="24" y="63"/>
                </a:cubicBezTo>
                <a:close/>
                <a:moveTo>
                  <a:pt x="36" y="51"/>
                </a:moveTo>
                <a:cubicBezTo>
                  <a:pt x="37" y="53"/>
                  <a:pt x="37" y="54"/>
                  <a:pt x="36" y="55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58"/>
                  <a:pt x="32" y="59"/>
                  <a:pt x="31" y="59"/>
                </a:cubicBezTo>
                <a:cubicBezTo>
                  <a:pt x="30" y="58"/>
                  <a:pt x="30" y="58"/>
                  <a:pt x="29" y="58"/>
                </a:cubicBezTo>
                <a:cubicBezTo>
                  <a:pt x="18" y="44"/>
                  <a:pt x="18" y="25"/>
                  <a:pt x="29" y="12"/>
                </a:cubicBezTo>
                <a:cubicBezTo>
                  <a:pt x="30" y="11"/>
                  <a:pt x="30" y="11"/>
                  <a:pt x="31" y="11"/>
                </a:cubicBezTo>
                <a:cubicBezTo>
                  <a:pt x="32" y="11"/>
                  <a:pt x="33" y="11"/>
                  <a:pt x="33" y="12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5"/>
                  <a:pt x="37" y="17"/>
                  <a:pt x="36" y="18"/>
                </a:cubicBezTo>
                <a:cubicBezTo>
                  <a:pt x="28" y="28"/>
                  <a:pt x="28" y="42"/>
                  <a:pt x="36" y="51"/>
                </a:cubicBezTo>
                <a:close/>
                <a:moveTo>
                  <a:pt x="61" y="80"/>
                </a:moveTo>
                <a:cubicBezTo>
                  <a:pt x="61" y="84"/>
                  <a:pt x="58" y="88"/>
                  <a:pt x="54" y="88"/>
                </a:cubicBezTo>
                <a:cubicBezTo>
                  <a:pt x="49" y="88"/>
                  <a:pt x="46" y="84"/>
                  <a:pt x="46" y="80"/>
                </a:cubicBezTo>
                <a:cubicBezTo>
                  <a:pt x="46" y="60"/>
                  <a:pt x="46" y="44"/>
                  <a:pt x="46" y="24"/>
                </a:cubicBezTo>
                <a:cubicBezTo>
                  <a:pt x="46" y="19"/>
                  <a:pt x="49" y="16"/>
                  <a:pt x="54" y="16"/>
                </a:cubicBezTo>
                <a:cubicBezTo>
                  <a:pt x="58" y="16"/>
                  <a:pt x="61" y="19"/>
                  <a:pt x="61" y="24"/>
                </a:cubicBezTo>
                <a:cubicBezTo>
                  <a:pt x="61" y="44"/>
                  <a:pt x="61" y="60"/>
                  <a:pt x="61" y="80"/>
                </a:cubicBezTo>
                <a:close/>
                <a:moveTo>
                  <a:pt x="71" y="51"/>
                </a:moveTo>
                <a:cubicBezTo>
                  <a:pt x="70" y="53"/>
                  <a:pt x="70" y="54"/>
                  <a:pt x="71" y="55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5" y="59"/>
                  <a:pt x="76" y="59"/>
                </a:cubicBezTo>
                <a:cubicBezTo>
                  <a:pt x="77" y="58"/>
                  <a:pt x="77" y="58"/>
                  <a:pt x="78" y="58"/>
                </a:cubicBezTo>
                <a:cubicBezTo>
                  <a:pt x="89" y="44"/>
                  <a:pt x="89" y="25"/>
                  <a:pt x="78" y="12"/>
                </a:cubicBezTo>
                <a:cubicBezTo>
                  <a:pt x="77" y="11"/>
                  <a:pt x="77" y="11"/>
                  <a:pt x="76" y="11"/>
                </a:cubicBezTo>
                <a:cubicBezTo>
                  <a:pt x="75" y="11"/>
                  <a:pt x="74" y="11"/>
                  <a:pt x="74" y="12"/>
                </a:cubicBezTo>
                <a:cubicBezTo>
                  <a:pt x="71" y="14"/>
                  <a:pt x="71" y="14"/>
                  <a:pt x="71" y="14"/>
                </a:cubicBezTo>
                <a:cubicBezTo>
                  <a:pt x="70" y="15"/>
                  <a:pt x="70" y="17"/>
                  <a:pt x="71" y="18"/>
                </a:cubicBezTo>
                <a:cubicBezTo>
                  <a:pt x="79" y="28"/>
                  <a:pt x="79" y="42"/>
                  <a:pt x="71" y="5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3" name="Connector 23"/>
          <p:cNvCxnSpPr/>
          <p:nvPr/>
        </p:nvCxnSpPr>
        <p:spPr>
          <a:xfrm>
            <a:off x="6501829" y="3141178"/>
            <a:ext cx="772981" cy="856845"/>
          </a:xfrm>
          <a:prstGeom prst="line">
            <a:avLst/>
          </a:prstGeom>
          <a:ln w="1270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>
            <a:off x="7235821" y="3990692"/>
            <a:ext cx="816015" cy="0"/>
          </a:xfrm>
          <a:prstGeom prst="line">
            <a:avLst/>
          </a:prstGeom>
          <a:ln w="12700">
            <a:solidFill>
              <a:schemeClr val="dk1"/>
            </a:solidFill>
            <a:prstDash val="solid"/>
            <a:tailEnd type="oval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>
            <a:off x="7817411" y="2488025"/>
            <a:ext cx="467443" cy="440204"/>
          </a:xfrm>
          <a:prstGeom prst="line">
            <a:avLst/>
          </a:prstGeom>
          <a:ln w="1270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8261968" y="2920898"/>
            <a:ext cx="593806" cy="0"/>
          </a:xfrm>
          <a:prstGeom prst="line">
            <a:avLst/>
          </a:prstGeom>
          <a:ln w="12700">
            <a:solidFill>
              <a:schemeClr val="dk1"/>
            </a:solidFill>
            <a:prstDash val="solid"/>
            <a:tailEnd type="oval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27" name="TextBox 27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社交能力提高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规则意识形成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合作意识萌芽</a:t>
            </a:r>
          </a:p>
        </p:txBody>
      </p:sp>
      <p:sp>
        <p:nvSpPr>
          <p:cNvPr id="30" name="AutoShape 3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TextBox 5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社会性发展特点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中班孩子逐渐明白规则和纪律，家长需要引导孩子遵守规则。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中班孩子开始有合作意识，家长可以通过集体活动培养孩子的合作能力。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中班孩子开始对社交产生兴趣，与同龄孩子和成人建立关系。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中班孩子教育重点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342" b="534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培养学习兴趣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鼓励孩子对知识的探索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提供丰富多样的学习材料和环境，激发孩子的好奇心和求知欲。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培养学习兴趣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根据孩子的兴趣和特长，引导他们发现学习的乐趣，培养积极的学习态度。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鼓励主动学习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鼓励孩子主动参与学习活动，发挥主观能动性，培养自主学习能力。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培养专注力和耐心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通过训练和引导，提高孩子的专注力和耐心，使他们能够更好地应对学习任务。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鼓励独立完成学习任务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鼓励孩子独立完成学习任务，培养他们的责任感和自主性。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建立规律的学习时间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制定合理的学习计划，帮助孩子建立规律的学习时间和习惯。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培养良好的学习习惯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000" r="10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尊重孩子的选择和决定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尊重孩子的个性和意愿，鼓励他们做出自己的选择和决定，培养自主性和自信心。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鼓励自我照顾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教导孩子基本的自理能力，如穿衣、洗漱、整理个人物品等。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培养独立解决问题的能力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鼓励孩子独立思考和解决问题，提高他们的独立性和应对能力。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培养独立性和自理能力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鼓励与同伴互动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提供机会让孩子与同伴一起玩耍和学习，培养他们的合作精神和社交技巧。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教导基本的社交礼仪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教孩子如何与人交往、分享、尊重他人等基本的社交礼仪。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培养解决冲突的能力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引导孩子正确处理与同伴之间的矛盾和冲突，提高他们的解决冲突的能力。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培养社交能力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中班孩子家庭教育方法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7083" r="708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家长应与孩子建立亲密的关系，多与孩子交流，了解孩子的想法和感受。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建立和谐的家庭关系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家长应与孩子共同制定家庭规则，让孩子明白规则的重要性，培养孩子的自律性。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制定家庭规则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家长应鼓励孩子表达自己的意见和感受，培养孩子的表达能力和思考能力。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鼓励孩子表达自己的意见和感受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建立良好的家庭氛围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https://d.book118.com/537126052163006031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2024-09-04T11:07:00.623</cp:lastPrinted>
  <dcterms:created xsi:type="dcterms:W3CDTF">2024-09-04T03:07:00Z</dcterms:created>
  <dcterms:modified xsi:type="dcterms:W3CDTF">2024-09-04T03:07:02Z</dcterms:modified>
</cp:coreProperties>
</file>