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A0CE39-8DE8-4A70-B4CE-28B766C9E6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E66A7F-F773-406A-AC83-1C6961CA38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F87795-BA1E-4C8E-8967-C4BD423356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09F2DB-0692-4D6F-99F6-23D2A1363E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4967FA5-CF3C-4418-8C79-EA0B49C93F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C88449B-D555-44B1-B0B8-A539FC142B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B282AB4-0EB3-4428-8A29-B4E1051567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6CBDBE-5726-4FAC-823D-0D83E60CBB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790562-95AE-40B7-9ED1-7FFDBAF3D1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9425C7-5ED7-45F5-8272-8F93B2FEF8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B232CE-AA14-4637-AE94-F6D5511D66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椭圆 5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3" name="椭圆 3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 userDrawn="1">
            <p:ph type="ctrTitle" idx="4294967295" hasCustomPrompt="1"/>
          </p:nvPr>
        </p:nvSpPr>
        <p:spPr>
          <a:xfrm>
            <a:off x="7043681" y="4341644"/>
            <a:ext cx="4608954" cy="1006429"/>
          </a:xfrm>
        </p:spPr>
        <p:txBody>
          <a:bodyPr wrap="none" anchor="t">
            <a:spAutoFit/>
          </a:bodyPr>
          <a:lstStyle>
            <a:lvl1pPr lvl="0" algn="r" defTabSz="914400">
              <a:lnSpc>
                <a:spcPct val="90000"/>
              </a:lnSpc>
              <a:spcBef>
                <a:spcPct val="0"/>
              </a:spcBef>
              <a:buNone/>
              <a:defRPr lang="zh-CN" sz="66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66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5" name="副标题 2"/>
          <p:cNvSpPr>
            <a:spLocks noGrp="1"/>
          </p:cNvSpPr>
          <p:nvPr userDrawn="1">
            <p:ph type="subTitle" idx="1" hasCustomPrompt="1"/>
          </p:nvPr>
        </p:nvSpPr>
        <p:spPr>
          <a:xfrm>
            <a:off x="9044229" y="5591814"/>
            <a:ext cx="2608406" cy="341632"/>
          </a:xfrm>
        </p:spPr>
        <p:txBody>
          <a:bodyPr vert="horz" wrap="none" lIns="91440" tIns="45720" rIns="91440" bIns="45720" rtlCol="0">
            <a:spAutoFit/>
          </a:bodyPr>
          <a:lstStyle>
            <a:lvl1pPr marL="0" lvl="0" indent="0" algn="r" defTabSz="914400">
              <a:lnSpc>
                <a:spcPct val="90000"/>
              </a:lnSpc>
              <a:buFont typeface="Arial" pitchFamily="34" charset="0"/>
              <a:buNone/>
              <a:defRPr lang="zh-CN" sz="1800" b="0" i="0" spc="300">
                <a:solidFill>
                  <a:schemeClr val="bg1">
                    <a:lumMod val="50000"/>
                    <a:lumOff val="50000"/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点击编辑副标题样式</a:t>
            </a:r>
            <a:endParaRPr lang="zh-CN" sz="1800" b="0" i="0" spc="300">
              <a:solidFill>
                <a:schemeClr val="tx1">
                  <a:lumMod val="50000"/>
                  <a:lumOff val="50000"/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6" name="文本占位符 17"/>
          <p:cNvSpPr>
            <a:spLocks noGrp="1"/>
          </p:cNvSpPr>
          <p:nvPr userDrawn="1">
            <p:ph type="body" sz="quarter" idx="10" hasCustomPrompt="1"/>
          </p:nvPr>
        </p:nvSpPr>
        <p:spPr>
          <a:xfrm>
            <a:off x="8454324" y="3587947"/>
            <a:ext cx="3198311" cy="701731"/>
          </a:xfrm>
        </p:spPr>
        <p:txBody>
          <a:bodyPr wrap="none" anchor="b">
            <a:spAutoFit/>
          </a:bodyPr>
          <a:lstStyle>
            <a:lvl1pPr marL="0" lvl="0" indent="0" algn="r" defTabSz="914400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lang="zh-CN" sz="44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44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形状 7"/>
          <p:cNvSpPr>
            <a:spLocks noChangeAspect="1"/>
          </p:cNvSpPr>
          <p:nvPr userDrawn="1"/>
        </p:nvSpPr>
        <p:spPr>
          <a:xfrm>
            <a:off x="701502" y="0"/>
            <a:ext cx="9909322" cy="6858000"/>
          </a:xfrm>
          <a:custGeom>
            <a:gdLst>
              <a:gd name="connsiteX0" fmla="*/ 2565736 w 9909322"/>
              <a:gd name="connsiteY0" fmla="*/ 0 h 6858000"/>
              <a:gd name="connsiteX1" fmla="*/ 7343586 w 9909322"/>
              <a:gd name="connsiteY1" fmla="*/ 0 h 6858000"/>
              <a:gd name="connsiteX2" fmla="*/ 7523833 w 9909322"/>
              <a:gd name="connsiteY2" fmla="*/ 103640 h 6858000"/>
              <a:gd name="connsiteX3" fmla="*/ 9909322 w 9909322"/>
              <a:gd name="connsiteY3" fmla="*/ 4340998 h 6858000"/>
              <a:gd name="connsiteX4" fmla="*/ 9311321 w 9909322"/>
              <a:gd name="connsiteY4" fmla="*/ 6702684 h 6858000"/>
              <a:gd name="connsiteX5" fmla="*/ 9222016 w 9909322"/>
              <a:gd name="connsiteY5" fmla="*/ 6858000 h 6858000"/>
              <a:gd name="connsiteX6" fmla="*/ 687306 w 9909322"/>
              <a:gd name="connsiteY6" fmla="*/ 6858000 h 6858000"/>
              <a:gd name="connsiteX7" fmla="*/ 598001 w 9909322"/>
              <a:gd name="connsiteY7" fmla="*/ 6702684 h 6858000"/>
              <a:gd name="connsiteX8" fmla="*/ 0 w 9909322"/>
              <a:gd name="connsiteY8" fmla="*/ 4340998 h 6858000"/>
              <a:gd name="connsiteX9" fmla="*/ 2385489 w 9909322"/>
              <a:gd name="connsiteY9" fmla="*/ 10364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09322" h="6858000">
                <a:moveTo>
                  <a:pt x="2565736" y="0"/>
                </a:moveTo>
                <a:lnTo>
                  <a:pt x="7343586" y="0"/>
                </a:lnTo>
                <a:lnTo>
                  <a:pt x="7523833" y="103640"/>
                </a:lnTo>
                <a:cubicBezTo>
                  <a:pt x="8953990" y="972624"/>
                  <a:pt x="9909322" y="2545246"/>
                  <a:pt x="9909322" y="4340998"/>
                </a:cubicBezTo>
                <a:cubicBezTo>
                  <a:pt x="9909322" y="5196118"/>
                  <a:pt x="9692693" y="6000642"/>
                  <a:pt x="9311321" y="6702684"/>
                </a:cubicBezTo>
                <a:lnTo>
                  <a:pt x="9222016" y="6858000"/>
                </a:lnTo>
                <a:lnTo>
                  <a:pt x="687306" y="6858000"/>
                </a:lnTo>
                <a:lnTo>
                  <a:pt x="598001" y="6702684"/>
                </a:lnTo>
                <a:cubicBezTo>
                  <a:pt x="216629" y="6000642"/>
                  <a:pt x="0" y="5196118"/>
                  <a:pt x="0" y="4340998"/>
                </a:cubicBezTo>
                <a:cubicBezTo>
                  <a:pt x="0" y="2545246"/>
                  <a:pt x="955332" y="972624"/>
                  <a:pt x="2385489" y="10364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1"/>
          <p:cNvPicPr>
            <a:picLocks noChangeAspect="1"/>
          </p:cNvPicPr>
          <p:nvPr userDrawn="1"/>
        </p:nvPicPr>
        <p:blipFill>
          <a:blip r:embed="rId1">
            <a:alphaModFix amt="50000"/>
          </a:blip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" name="椭圆 1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椭圆 2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7134021150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专用刀具设计介绍\n## 1.专用刀具设计的基本概念及应用领域\n### 1.1什么是专用刀具设计及其重要性\n### 1.2专用刀具设计的应用领域及市场需求\n### 1.3专用刀具设计的发展趋势及未来前景\n## 2.专用刀具设计的材料选择\n### 2.1刀具材料的分类及性能特点\n### 2.2专用刀具设计材料的选择原则与方法\n### 2.3刀具材料的最新进展及发展趋势\n## 3.专用刀具设计的结构优化\n### 3.1专用刀具设计的结构类型及特点\n### 3.2专用刀具设计的结构优化方法与技术\n### 3.3结构优化在专用刀具设计中的应用实例\n## 4.专用刀具设计的制造工艺\n### 4.1专用刀具设计的制造工艺概述\n### 4.2专用刀具设计的精密加工技术\n### 4.3专用刀具设计的表面处理工艺\n## 5.专用刀具设计的性能测试与评估\n### 5.1专用刀具设计的性能测试方法\n### 5.2专用刀具设计的性能评估指标\n### 5.3专用刀具设计的性能测试与评估实例\n## 6.专用刀具设计的误差分析与控制\n### 6.1专用刀具设计的误差来源及分类\n### 6.2专用刀具设计的误差分析与控制方法\n### 6.3误差控制在专用刀具设计中的应用实例\n## 7.专用刀具设计的计算机辅助设计\n### 7.1计算机辅助设计在专用刀具设计中的应用\n### 7.2专用刀具设计的CAD软件及工具\n### 7.3计算机辅助设计在专用刀具设计中的发展趋势\n## 8.专用刀具设计的实例与分析\n### 8.1专用刀具设计实例一：某加工领域的专用刀具\n### 8.2专用刀具设计实例二：某材料加工的专用刀具\n### 8.3专用刀具设计实例三：某工艺需求的专用刀具\n&quot;,&quot;templateId&quot;:&quot;wcihqg1n4jgz7pwewmrddotw8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397309" y="4341644"/>
            <a:ext cx="1126490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专用刀具设计介绍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1360568" y="5591814"/>
            <a:ext cx="292067" cy="341632"/>
          </a:xfrm>
        </p:spPr>
        <p:txBody>
          <a:bodyPr>
            <a:spAutoFit/>
          </a:bodyPr>
          <a:lstStyle/>
          <a:p>
            <a:pPr marL="0" indent="0">
              <a:buNone/>
            </a:pPr>
            <a:r>
              <a:rPr lang="en-US" smtClean="0"/>
              <a:t> </a:t>
            </a:r>
            <a:endParaRPr lang="zh-CN"/>
          </a:p>
        </p:txBody>
      </p:sp>
      <p:cxnSp>
        <p:nvCxnSpPr>
          <p:cNvPr id="4" name="直线连接符 4"/>
          <p:cNvCxnSpPr/>
          <p:nvPr/>
        </p:nvCxnSpPr>
        <p:spPr>
          <a:xfrm>
            <a:off x="10950590" y="752149"/>
            <a:ext cx="54000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397309" y="515266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0">
              <a:solidFill>
                <a:schemeClr val="accent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4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专用刀具设计的基本概念及应用领域</a:t>
            </a:r>
            <a:endParaRPr/>
          </a:p>
        </p:txBody>
      </p:sp>
      <p:sp>
        <p:nvSpPr>
          <p:cNvPr id="115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01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3" name="组合 212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14" name="组合 213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15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专用刀具设计是针对特定加工对象和工艺需求的刀具设计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充分考虑加工对象的特性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满足特定的工艺要求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提高加工效率和加工质量</a:t>
                </a:r>
                <a:endParaRPr/>
              </a:p>
            </p:txBody>
          </p:sp>
          <p:pic>
            <p:nvPicPr>
              <p:cNvPr id="21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19" name="组合 218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20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专用刀具设计的重要性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降低生产成本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提高生产效率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保证加工质量</a:t>
                </a:r>
                <a:endParaRPr/>
              </a:p>
            </p:txBody>
          </p:sp>
          <p:pic>
            <p:nvPicPr>
              <p:cNvPr id="223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24" name="组合 223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25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专用刀具设计的应用范围广泛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航空航天、汽车制造等高精度制造领域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模具制造、机械制造等重工业领域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电子行业、医疗器械等精密制造领域</a:t>
                </a:r>
                <a:endParaRPr/>
              </a:p>
            </p:txBody>
          </p:sp>
          <p:pic>
            <p:nvPicPr>
              <p:cNvPr id="228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什么是专用刀具设计及其重要性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54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55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56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航空航天领域：发动机叶片、涡轮盘等零部件加工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汽车制造领域：发动机缸体、变速器齿轮等零部件加工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模具制造领域：注塑模具、压铸模具等模具加工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机械制造领域：齿轮、轴等零部件加工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电子行业：线路板、电子元件等精密加工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医疗器械领域：手术刀具、假肢等医疗器械加工</a:t>
                </a:r>
                <a:endParaRPr/>
              </a:p>
            </p:txBody>
          </p:sp>
          <p:sp>
            <p:nvSpPr>
              <p:cNvPr id="257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专用刀具设计的应用领域</a:t>
                </a:r>
                <a:endParaRPr/>
              </a:p>
            </p:txBody>
          </p:sp>
          <p:sp>
            <p:nvSpPr>
              <p:cNvPr id="258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9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60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61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高精度、高效率、高可靠性的专用刀具需求不断增长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个性化、定制化的专用刀具需求日益凸显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绿色、环保、节能的专用刀具成为发展趋势</a:t>
                </a:r>
                <a:endParaRPr/>
              </a:p>
            </p:txBody>
          </p:sp>
          <p:sp>
            <p:nvSpPr>
              <p:cNvPr id="262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专用刀具设计的市场需求</a:t>
                </a:r>
                <a:endParaRPr/>
              </a:p>
            </p:txBody>
          </p:sp>
          <p:sp>
            <p:nvSpPr>
              <p:cNvPr id="263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4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6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专用刀具设计的应用领域及市场需求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专用刀具设计的发展趋势及未来前景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68" name="组合 26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69" name="组合 268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7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专用刀具设计的发展趋势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刀具材料的高性能化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刀具结构的复杂化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刀具制造工艺的精密化</a:t>
                </a:r>
                <a:endParaRPr/>
              </a:p>
            </p:txBody>
          </p:sp>
          <p:pic>
            <p:nvPicPr>
              <p:cNvPr id="27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74" name="组合 273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7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专用刀具设计的未来前景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专用刀具设计将更加智能化、自动化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专用刀具设计将更加注重环保、节能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专用刀具设计将满足更多个性化、定制化需求</a:t>
                </a:r>
                <a:endParaRPr/>
              </a:p>
            </p:txBody>
          </p:sp>
          <p:pic>
            <p:nvPicPr>
              <p:cNvPr id="27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80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专用刀具设计的材料选择</a:t>
            </a:r>
            <a:endParaRPr/>
          </a:p>
        </p:txBody>
      </p:sp>
      <p:sp>
        <p:nvSpPr>
          <p:cNvPr id="281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02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8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8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8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刀具材料的分类</a:t>
                </a:r>
                <a:endParaRPr/>
              </a:p>
            </p:txBody>
          </p:sp>
          <p:sp>
            <p:nvSpPr>
              <p:cNvPr id="28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高速钢：如W18Cr4V、M2高速钢等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硬质合金：如YG、YT系列硬质合金等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陶瓷：如氧化铝陶瓷、氮化硅陶瓷等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超硬材料：如金刚石、立方氮化硼等</a:t>
                </a:r>
                <a:endParaRPr/>
              </a:p>
            </p:txBody>
          </p:sp>
          <p:sp>
            <p:nvSpPr>
              <p:cNvPr id="28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9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9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刀具材料的性能特点</a:t>
                </a:r>
                <a:endParaRPr/>
              </a:p>
            </p:txBody>
          </p:sp>
          <p:sp>
            <p:nvSpPr>
              <p:cNvPr id="29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高速钢：具有良好的强度、韧性和耐磨性，价格适中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硬质合金：具有高硬度、耐磨性和抗冲击性，但价格较高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陶瓷：具有高硬度、耐磨性、耐腐蚀性和低热膨胀系数，但韧性较差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超硬材料：具有极高的硬度和耐磨性，适用于高精度、高效率加工，但价格昂贵</a:t>
                </a:r>
                <a:endParaRPr/>
              </a:p>
            </p:txBody>
          </p:sp>
          <p:sp>
            <p:nvSpPr>
              <p:cNvPr id="29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9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刀具材料的分类及性能特点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01" name="组合 3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302" name="组合 301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30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专用刀具设计材料的选择原则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30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根据加工对象的特性选择合适的刀具材料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考虑工艺需求和加工条件选择合适的刀具材料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兼顾经济性因素选择合适的刀具材料</a:t>
                </a:r>
                <a:endParaRPr/>
              </a:p>
            </p:txBody>
          </p:sp>
        </p:grpSp>
        <p:grpSp>
          <p:nvGrpSpPr>
            <p:cNvPr id="305" name="组合 304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30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专用刀具设计材料的选择方法   -类比法：根据已有的成功经验选择刀具材料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30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实验法：通过实验对比不同刀具材料的性能，选择最佳材料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计算法：通过理论计算和仿真分析，预测刀具材料的性能</a:t>
                </a:r>
                <a:endParaRPr/>
              </a:p>
            </p:txBody>
          </p:sp>
        </p:grpSp>
      </p:grpSp>
      <p:sp>
        <p:nvSpPr>
          <p:cNvPr id="30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专用刀具设计材料的选择原则与方法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1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1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1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1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刀具材料的最新进展</a:t>
                </a:r>
                <a:endParaRPr/>
              </a:p>
            </p:txBody>
          </p:sp>
          <p:sp>
            <p:nvSpPr>
              <p:cNvPr id="31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新型高速钢的研发：如M3、M42高速钢等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新型硬质合金的研发：如P30、P40硬质合金等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新型陶瓷的研发：如氧化锆陶瓷、氮化硅陶瓷等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新型超硬材料的研发：如金刚石-立方氮化硼复合材料等</a:t>
                </a:r>
                <a:endParaRPr/>
              </a:p>
            </p:txBody>
          </p:sp>
          <p:sp>
            <p:nvSpPr>
              <p:cNvPr id="31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1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2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刀具材料的发展趋势</a:t>
                </a:r>
                <a:endParaRPr/>
              </a:p>
            </p:txBody>
          </p:sp>
          <p:sp>
            <p:nvSpPr>
              <p:cNvPr id="32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刀具材料的高性能化：提高刀具的硬度、耐磨性和抗冲击性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刀具材料的绿色化：研发环保、节能的刀具材料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刀具材料的个性化：满足多样化、定制化的刀具需求</a:t>
                </a:r>
                <a:endParaRPr/>
              </a:p>
            </p:txBody>
          </p:sp>
          <p:sp>
            <p:nvSpPr>
              <p:cNvPr id="32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刀具材料的最新进展及发展趋势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专用刀具设计的结构优化</a:t>
            </a:r>
            <a:endParaRPr/>
          </a:p>
        </p:txBody>
      </p:sp>
      <p:sp>
        <p:nvSpPr>
          <p:cNvPr id="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03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专用刀具设计的结构类型</a:t>
                </a:r>
                <a:endParaRPr/>
              </a:p>
            </p:txBody>
          </p:sp>
          <p:sp>
            <p:nvSpPr>
              <p:cNvPr id="1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整体式结构：刀具为一体式，具有较高的刚性和强度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分体式结构：刀具由多个部件组合而成，便于维修和更换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复合式结构：刀具由多种材料组合而成，具有较好的综合性能</a:t>
                </a:r>
                <a:endParaRPr/>
              </a:p>
            </p:txBody>
          </p:sp>
          <p:sp>
            <p:nvSpPr>
              <p:cNvPr id="1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专用刀具设计的结构特点</a:t>
                </a:r>
                <a:endParaRPr/>
              </a:p>
            </p:txBody>
          </p:sp>
          <p:sp>
            <p:nvSpPr>
              <p:cNvPr id="2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结构设计应满足加工对象和工艺需求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结构设计应考虑刀具的制造工艺性和经济性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结构设计应注重刀具的使用寿命和可靠性</a:t>
                </a:r>
                <a:endParaRPr/>
              </a:p>
            </p:txBody>
          </p:sp>
          <p:sp>
            <p:nvSpPr>
              <p:cNvPr id="2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专用刀具设计的结构类型及特点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专用刀具设计的结构优化方法</a:t>
                </a:r>
                <a:endParaRPr/>
              </a:p>
            </p:txBody>
          </p:sp>
          <p:sp>
            <p:nvSpPr>
              <p:cNvPr id="3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几何优化：通过改变刀具的几何形状来提高刀具的性能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材料优化：通过选择合适的刀具材料来提高刀具的性能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工艺优化：通过优化刀具的制造工艺来提高刀具的性能</a:t>
                </a:r>
                <a:endParaRPr/>
              </a:p>
            </p:txBody>
          </p:sp>
          <p:sp>
            <p:nvSpPr>
              <p:cNvPr id="3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专用刀具设计的结构优化技术</a:t>
                </a:r>
                <a:endParaRPr/>
              </a:p>
            </p:txBody>
          </p:sp>
          <p:sp>
            <p:nvSpPr>
              <p:cNvPr id="3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计算机辅助设计（CAD）：利用计算机进行刀具结构的模拟和优化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数控加工技术：利用数控加工设备进行刀具结构的制造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表面处理技术：通过表面处理工艺提高刀具的表面质量和性能</a:t>
                </a:r>
                <a:endParaRPr/>
              </a:p>
            </p:txBody>
          </p:sp>
          <p:sp>
            <p:nvSpPr>
              <p:cNvPr id="4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专用刀具设计的结构优化方法与技术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6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961186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结构优化在专用刀具设计中的应用实例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47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954024"/>
            <a:ext cx="6480000" cy="214268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结构优化在专用刀具设计中的应用实例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某加工领域的专用刀具：通过改变刀具的几何形状，提高刀具的加工精度和效率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某材料加工的专用刀具：通过选择合适的刀具材料，提高刀具的耐磨性和使用寿命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某工艺需求的专用刀具：通过优化刀具的制造工艺，降低刀具的生产成本和难度</a:t>
            </a:r>
            <a:endParaRPr/>
          </a:p>
        </p:txBody>
      </p:sp>
      <p:cxnSp>
        <p:nvCxnSpPr>
          <p:cNvPr id="48" name="直线连接符 1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9" name="图片 6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342900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51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专用刀具设计的制造工艺</a:t>
            </a:r>
            <a:endParaRPr/>
          </a:p>
        </p:txBody>
      </p:sp>
      <p:sp>
        <p:nvSpPr>
          <p:cNvPr id="52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04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5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5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5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5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专用刀具设计的制造工艺</a:t>
                </a:r>
                <a:endParaRPr/>
              </a:p>
            </p:txBody>
          </p:sp>
          <p:sp>
            <p:nvSpPr>
              <p:cNvPr id="5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刀具毛坯制造：通过锻造、铸造等方式制造刀具毛坯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刀具热处理：通过淬火、回火等热处理工艺提高刀具的性能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刀具表面处理：通过电镀、喷涂等表面处理工艺提高刀具的表面质量和性能</a:t>
                </a:r>
                <a:endParaRPr/>
              </a:p>
            </p:txBody>
          </p:sp>
          <p:sp>
            <p:nvSpPr>
              <p:cNvPr id="5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6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6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6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专用刀具设计的制造工艺特点</a:t>
                </a:r>
                <a:endParaRPr/>
              </a:p>
            </p:txBody>
          </p:sp>
          <p:sp>
            <p:nvSpPr>
              <p:cNvPr id="6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制造工艺应满足刀具的设计要求和性能指标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制造工艺应考虑刀具的生产效率和成本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制造工艺应注重刀具的使用寿命和可靠性</a:t>
                </a:r>
                <a:endParaRPr/>
              </a:p>
            </p:txBody>
          </p:sp>
          <p:sp>
            <p:nvSpPr>
              <p:cNvPr id="6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6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7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专用刀具设计的制造工艺概述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7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专用刀具设计的精密加工技术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73" name="组合 72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74" name="组合 73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7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7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专用刀具设计的精密加工技术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7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数控车床加工：利用数控车床进行刀具的切削加工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数控铣床加工：利用数控铣床进行刀具的切削加工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激光加工：利用激光加工设备进行刀具的表面处理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电火花加工：利用电火花加工设备进行刀具的表面处理</a:t>
                </a:r>
                <a:endParaRPr/>
              </a:p>
            </p:txBody>
          </p:sp>
          <p:pic>
            <p:nvPicPr>
              <p:cNvPr id="7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79" name="组合 78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8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8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专用刀具设计的精密加工技术特点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8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精密加工技术应满足刀具的精度和表面质量要求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精密加工技术应提高刀具的生产效率和降低成本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精密加工技术应注重刀具的使用寿命和可靠性</a:t>
                </a:r>
                <a:endParaRPr/>
              </a:p>
            </p:txBody>
          </p:sp>
          <p:pic>
            <p:nvPicPr>
              <p:cNvPr id="8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8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专用刀具设计的表面处理工艺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86" name="组合 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87" name="组合 86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8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8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专用刀具设计的表面处理工艺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9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电镀：通过电镀工艺在刀具表面形成一层保护膜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喷涂：通过喷涂工艺在刀具表面形成一层耐磨层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激光熔覆：通过激光熔覆工艺在刀具表面形成一层高性能涂层</a:t>
                </a:r>
                <a:endParaRPr/>
              </a:p>
            </p:txBody>
          </p:sp>
          <p:pic>
            <p:nvPicPr>
              <p:cNvPr id="9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92" name="组合 91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9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9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专用刀具设计的表面处理工艺特点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9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表面处理工艺应提高刀具的耐磨性、耐腐蚀性和抗磨损性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表面处理工艺应提高刀具的使用寿命和降低生产成本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表面处理工艺应注重环保和节能</a:t>
                </a:r>
                <a:endParaRPr/>
              </a:p>
            </p:txBody>
          </p:sp>
          <p:pic>
            <p:nvPicPr>
              <p:cNvPr id="9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https://d.book118.com/537134021150006050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minimalist_dark">
      <a:dk1>
        <a:srgbClr val="FFFFFF"/>
      </a:dk1>
      <a:lt1>
        <a:srgbClr val="000000"/>
      </a:lt1>
      <a:dk2>
        <a:srgbClr val="F5F4F5"/>
      </a:dk2>
      <a:lt2>
        <a:srgbClr val="24282D"/>
      </a:lt2>
      <a:accent1>
        <a:srgbClr val="C1C5CB"/>
      </a:accent1>
      <a:accent2>
        <a:srgbClr val="A1A5AA"/>
      </a:accent2>
      <a:accent3>
        <a:srgbClr val="828589"/>
      </a:accent3>
      <a:accent4>
        <a:srgbClr val="C4BEBC"/>
      </a:accent4>
      <a:accent5>
        <a:srgbClr val="7A7B79"/>
      </a:accent5>
      <a:accent6>
        <a:srgbClr val="5C555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125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7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专用刀具设计介绍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2024-09-23T13:48:08.886</cp:lastPrinted>
  <dcterms:created xsi:type="dcterms:W3CDTF">2024-09-23T05:48:08Z</dcterms:created>
  <dcterms:modified xsi:type="dcterms:W3CDTF">2024-09-23T05:48:10Z</dcterms:modified>
</cp:coreProperties>
</file>