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DF091-DC3B-42E7-AB2E-07757DD16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7C696-1C2E-4109-A94C-D9D35BC50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6F57F-535C-4C8B-86E7-EC7B1B6C8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45214-08AC-4A21-94A1-42A2B1595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8DCBAA-4DA4-40DF-B0F4-2F3D9563A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BBD419-C612-49DA-9D70-1426340E4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F26D84-5D44-4FDA-8EA0-BE5275C98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977D6-541B-43D7-90DD-0425AC662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1D233-76A3-4EBD-A9B1-4C1CAF91D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00D32-3A43-4562-A141-F3DB72BD1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3B936-86C4-46E9-9BE1-99A37E6BD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7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437819" y="1593357"/>
            <a:ext cx="4914265" cy="4483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2.png" /><Relationship Id="rId2" Type="http://schemas.openxmlformats.org/officeDocument/2006/relationships/image" Target="../media/image1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9.png" /><Relationship Id="rId7" Type="http://schemas.openxmlformats.org/officeDocument/2006/relationships/image" Target="../media/image8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9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9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9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3.png" /><Relationship Id="rId13" Type="http://schemas.openxmlformats.org/officeDocument/2006/relationships/image" Target="../media/image12.png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9.png" /><Relationship Id="rId9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3.png" /><Relationship Id="rId12" Type="http://schemas.openxmlformats.org/officeDocument/2006/relationships/image" Target="../media/image12.png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9.png" /><Relationship Id="rId8" Type="http://schemas.openxmlformats.org/officeDocument/2006/relationships/image" Target="../media/image8.png" /><Relationship Id="rId9" Type="http://schemas.openxmlformats.org/officeDocument/2006/relationships/image" Target="../media/image10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2.png" /><Relationship Id="rId2" Type="http://schemas.openxmlformats.org/officeDocument/2006/relationships/image" Target="../media/image20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9.png" /><Relationship Id="rId7" Type="http://schemas.openxmlformats.org/officeDocument/2006/relationships/image" Target="../media/image8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2.png" /><Relationship Id="rId2" Type="http://schemas.openxmlformats.org/officeDocument/2006/relationships/image" Target="../media/image2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9.png" /><Relationship Id="rId7" Type="http://schemas.openxmlformats.org/officeDocument/2006/relationships/image" Target="../media/image8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9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9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3404002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562756" y="202588"/>
            <a:ext cx="1320165" cy="1256665"/>
            <a:chOff x="6562756" y="202588"/>
            <a:chExt cx="1320165" cy="1256665"/>
          </a:xfrm>
        </p:grpSpPr>
        <p:sp>
          <p:nvSpPr>
            <p:cNvPr id="3" name="object 3"/>
            <p:cNvSpPr/>
            <p:nvPr/>
          </p:nvSpPr>
          <p:spPr>
            <a:xfrm>
              <a:off x="7044673" y="622440"/>
              <a:ext cx="838200" cy="836930"/>
            </a:xfrm>
            <a:custGeom>
              <a:rect l="l" t="t" r="r" b="b"/>
              <a:pathLst>
                <a:path w="838200" h="836930">
                  <a:moveTo>
                    <a:pt x="459602" y="836401"/>
                  </a:moveTo>
                  <a:lnTo>
                    <a:pt x="0" y="388107"/>
                  </a:lnTo>
                  <a:lnTo>
                    <a:pt x="378558" y="0"/>
                  </a:lnTo>
                  <a:lnTo>
                    <a:pt x="838160" y="448293"/>
                  </a:lnTo>
                  <a:lnTo>
                    <a:pt x="459602" y="836401"/>
                  </a:lnTo>
                  <a:close/>
                </a:path>
              </a:pathLst>
            </a:custGeom>
            <a:solidFill>
              <a:srgbClr val="79F5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562756" y="436322"/>
              <a:ext cx="482600" cy="482600"/>
            </a:xfrm>
            <a:custGeom>
              <a:rect l="l" t="t" r="r" b="b"/>
              <a:pathLst>
                <a:path w="482600" h="482600">
                  <a:moveTo>
                    <a:pt x="242059" y="482152"/>
                  </a:moveTo>
                  <a:lnTo>
                    <a:pt x="0" y="242059"/>
                  </a:lnTo>
                  <a:lnTo>
                    <a:pt x="240092" y="0"/>
                  </a:lnTo>
                  <a:lnTo>
                    <a:pt x="482152" y="240092"/>
                  </a:lnTo>
                  <a:lnTo>
                    <a:pt x="242059" y="482152"/>
                  </a:lnTo>
                  <a:close/>
                </a:path>
              </a:pathLst>
            </a:custGeom>
            <a:solidFill>
              <a:srgbClr val="BDFA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7412110" y="202588"/>
              <a:ext cx="234315" cy="234315"/>
            </a:xfrm>
            <a:custGeom>
              <a:rect l="l" t="t" r="r" b="b"/>
              <a:pathLst>
                <a:path w="234315" h="234315">
                  <a:moveTo>
                    <a:pt x="117343" y="233732"/>
                  </a:moveTo>
                  <a:lnTo>
                    <a:pt x="0" y="117342"/>
                  </a:lnTo>
                  <a:lnTo>
                    <a:pt x="116389" y="0"/>
                  </a:lnTo>
                  <a:lnTo>
                    <a:pt x="233732" y="116389"/>
                  </a:lnTo>
                  <a:lnTo>
                    <a:pt x="117343" y="233732"/>
                  </a:lnTo>
                  <a:close/>
                </a:path>
              </a:pathLst>
            </a:custGeom>
            <a:solidFill>
              <a:srgbClr val="BDFAFF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/>
          <p:nvPr/>
        </p:nvSpPr>
        <p:spPr>
          <a:xfrm>
            <a:off x="11482982" y="2862667"/>
            <a:ext cx="234315" cy="234315"/>
          </a:xfrm>
          <a:custGeom>
            <a:rect l="l" t="t" r="r" b="b"/>
            <a:pathLst>
              <a:path w="234315" h="234314">
                <a:moveTo>
                  <a:pt x="117343" y="233732"/>
                </a:moveTo>
                <a:lnTo>
                  <a:pt x="0" y="117342"/>
                </a:lnTo>
                <a:lnTo>
                  <a:pt x="116389" y="0"/>
                </a:lnTo>
                <a:lnTo>
                  <a:pt x="233732" y="116389"/>
                </a:lnTo>
                <a:lnTo>
                  <a:pt x="117343" y="233732"/>
                </a:lnTo>
                <a:close/>
              </a:path>
            </a:pathLst>
          </a:custGeom>
          <a:solidFill>
            <a:srgbClr val="BDFAFF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6743041" y="3286518"/>
            <a:ext cx="234315" cy="234315"/>
          </a:xfrm>
          <a:custGeom>
            <a:rect l="l" t="t" r="r" b="b"/>
            <a:pathLst>
              <a:path w="234315" h="234314">
                <a:moveTo>
                  <a:pt x="117343" y="233732"/>
                </a:moveTo>
                <a:lnTo>
                  <a:pt x="0" y="117343"/>
                </a:lnTo>
                <a:lnTo>
                  <a:pt x="116389" y="0"/>
                </a:lnTo>
                <a:lnTo>
                  <a:pt x="233732" y="116389"/>
                </a:lnTo>
                <a:lnTo>
                  <a:pt x="117343" y="233732"/>
                </a:lnTo>
                <a:close/>
              </a:path>
            </a:pathLst>
          </a:custGeom>
          <a:solidFill>
            <a:srgbClr val="BDFAFF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8" name="object 8"/>
          <p:cNvGrpSpPr/>
          <p:nvPr/>
        </p:nvGrpSpPr>
        <p:grpSpPr>
          <a:xfrm>
            <a:off x="-703" y="203224"/>
            <a:ext cx="12195175" cy="6654800"/>
            <a:chOff x="-703" y="203224"/>
            <a:chExt cx="12195175" cy="6654800"/>
          </a:xfrm>
        </p:grpSpPr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205331" y="647700"/>
              <a:ext cx="3983355" cy="5732144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1115657" y="623075"/>
              <a:ext cx="838200" cy="836930"/>
            </a:xfrm>
            <a:custGeom>
              <a:rect l="l" t="t" r="r" b="b"/>
              <a:pathLst>
                <a:path w="838200" h="836930">
                  <a:moveTo>
                    <a:pt x="459602" y="836401"/>
                  </a:moveTo>
                  <a:lnTo>
                    <a:pt x="0" y="388107"/>
                  </a:lnTo>
                  <a:lnTo>
                    <a:pt x="378558" y="0"/>
                  </a:lnTo>
                  <a:lnTo>
                    <a:pt x="838160" y="448293"/>
                  </a:lnTo>
                  <a:lnTo>
                    <a:pt x="459602" y="836401"/>
                  </a:lnTo>
                  <a:close/>
                </a:path>
              </a:pathLst>
            </a:custGeom>
            <a:solidFill>
              <a:srgbClr val="79F5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0633741" y="436957"/>
              <a:ext cx="482600" cy="482600"/>
            </a:xfrm>
            <a:custGeom>
              <a:rect l="l" t="t" r="r" b="b"/>
              <a:pathLst>
                <a:path w="482600" h="482600">
                  <a:moveTo>
                    <a:pt x="242060" y="482152"/>
                  </a:moveTo>
                  <a:lnTo>
                    <a:pt x="0" y="242059"/>
                  </a:lnTo>
                  <a:lnTo>
                    <a:pt x="240092" y="0"/>
                  </a:lnTo>
                  <a:lnTo>
                    <a:pt x="482152" y="240092"/>
                  </a:lnTo>
                  <a:lnTo>
                    <a:pt x="242060" y="482152"/>
                  </a:lnTo>
                  <a:close/>
                </a:path>
              </a:pathLst>
            </a:custGeom>
            <a:solidFill>
              <a:srgbClr val="BDFA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1483095" y="203224"/>
              <a:ext cx="234315" cy="234315"/>
            </a:xfrm>
            <a:custGeom>
              <a:rect l="l" t="t" r="r" b="b"/>
              <a:pathLst>
                <a:path w="234315" h="234315">
                  <a:moveTo>
                    <a:pt x="117343" y="233732"/>
                  </a:moveTo>
                  <a:lnTo>
                    <a:pt x="0" y="117342"/>
                  </a:lnTo>
                  <a:lnTo>
                    <a:pt x="116389" y="0"/>
                  </a:lnTo>
                  <a:lnTo>
                    <a:pt x="233732" y="116389"/>
                  </a:lnTo>
                  <a:lnTo>
                    <a:pt x="117343" y="233732"/>
                  </a:lnTo>
                  <a:close/>
                </a:path>
              </a:pathLst>
            </a:custGeom>
            <a:solidFill>
              <a:srgbClr val="BDFAFF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-703" y="6381115"/>
              <a:ext cx="12195175" cy="476884"/>
            </a:xfrm>
            <a:custGeom>
              <a:rect l="l" t="t" r="r" b="b"/>
              <a:pathLst>
                <a:path w="12195175" h="476884">
                  <a:moveTo>
                    <a:pt x="12195175" y="476885"/>
                  </a:moveTo>
                  <a:lnTo>
                    <a:pt x="0" y="476885"/>
                  </a:lnTo>
                  <a:lnTo>
                    <a:pt x="0" y="0"/>
                  </a:lnTo>
                  <a:lnTo>
                    <a:pt x="12195175" y="0"/>
                  </a:lnTo>
                  <a:lnTo>
                    <a:pt x="12195175" y="476885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1127993" y="2697579"/>
            <a:ext cx="7264400" cy="894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700" spc="-5"/>
              <a:t>中国教育辅导行业报告</a:t>
            </a:r>
            <a:endParaRPr sz="57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-703" y="0"/>
            <a:ext cx="12195175" cy="6858000"/>
            <a:chOff x="-703" y="0"/>
            <a:chExt cx="12195175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-703" y="6381115"/>
              <a:ext cx="12195175" cy="476884"/>
            </a:xfrm>
            <a:custGeom>
              <a:rect l="l" t="t" r="r" b="b"/>
              <a:pathLst>
                <a:path w="12195175" h="476884">
                  <a:moveTo>
                    <a:pt x="12195175" y="476885"/>
                  </a:moveTo>
                  <a:lnTo>
                    <a:pt x="0" y="476885"/>
                  </a:lnTo>
                  <a:lnTo>
                    <a:pt x="0" y="0"/>
                  </a:lnTo>
                  <a:lnTo>
                    <a:pt x="12195175" y="0"/>
                  </a:lnTo>
                  <a:lnTo>
                    <a:pt x="12195175" y="476885"/>
                  </a:lnTo>
                  <a:close/>
                </a:path>
              </a:pathLst>
            </a:custGeom>
            <a:solidFill>
              <a:srgbClr val="007C8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651379" y="2342854"/>
            <a:ext cx="1516380" cy="1294765"/>
          </a:xfrm>
          <a:prstGeom prst="rect">
            <a:avLst/>
          </a:prstGeom>
        </p:spPr>
        <p:txBody>
          <a:bodyPr vert="horz" wrap="square" lIns="0" tIns="90805" rIns="0" bIns="0" rtlCol="0">
            <a:spAutoFit/>
          </a:bodyPr>
          <a:lstStyle/>
          <a:p>
            <a:pPr marL="148590">
              <a:lnSpc>
                <a:spcPct val="100000"/>
              </a:lnSpc>
              <a:spcBef>
                <a:spcPts val="715"/>
              </a:spcBef>
            </a:pPr>
            <a:r>
              <a:rPr sz="4800" b="1" spc="-25">
                <a:solidFill>
                  <a:srgbClr val="00A5B2"/>
                </a:solidFill>
                <a:latin typeface="微软雅黑"/>
                <a:cs typeface="微软雅黑"/>
              </a:rPr>
              <a:t>目录</a:t>
            </a:r>
            <a:endParaRPr sz="4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370"/>
              </a:spcBef>
            </a:pPr>
            <a:r>
              <a:rPr sz="2700" spc="-10">
                <a:solidFill>
                  <a:srgbClr val="00A5B2"/>
                </a:solidFill>
                <a:latin typeface="微软雅黑"/>
                <a:cs typeface="微软雅黑"/>
              </a:rPr>
              <a:t>Contents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994769" y="864901"/>
            <a:ext cx="4343400" cy="4337685"/>
          </a:xfrm>
          <a:prstGeom prst="rect">
            <a:avLst/>
          </a:prstGeom>
        </p:spPr>
        <p:txBody>
          <a:bodyPr vert="horz" wrap="square" lIns="0" tIns="208279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639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10">
                <a:solidFill>
                  <a:srgbClr val="00A5B2"/>
                </a:solidFill>
                <a:latin typeface="微软雅黑"/>
                <a:cs typeface="微软雅黑"/>
              </a:rPr>
              <a:t>行业概述与发展背景</a:t>
            </a:r>
            <a:endParaRPr sz="27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620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5">
                <a:solidFill>
                  <a:srgbClr val="00A5B2"/>
                </a:solidFill>
                <a:latin typeface="微软雅黑"/>
                <a:cs typeface="微软雅黑"/>
              </a:rPr>
              <a:t>市场竞争格局与主要参与者</a:t>
            </a:r>
            <a:endParaRPr sz="27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620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10">
                <a:solidFill>
                  <a:srgbClr val="00A5B2"/>
                </a:solidFill>
                <a:latin typeface="微软雅黑"/>
                <a:cs typeface="微软雅黑"/>
              </a:rPr>
              <a:t>教学内容与方法创新</a:t>
            </a:r>
            <a:endParaRPr sz="27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620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5">
                <a:solidFill>
                  <a:srgbClr val="00A5B2"/>
                </a:solidFill>
                <a:latin typeface="微软雅黑"/>
                <a:cs typeface="微软雅黑"/>
              </a:rPr>
              <a:t>师资力量与培训体系建设</a:t>
            </a:r>
            <a:endParaRPr sz="27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620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5">
                <a:solidFill>
                  <a:srgbClr val="00A5B2"/>
                </a:solidFill>
                <a:latin typeface="微软雅黑"/>
                <a:cs typeface="微软雅黑"/>
              </a:rPr>
              <a:t>科技应用与智能化发展</a:t>
            </a:r>
            <a:endParaRPr sz="27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620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5">
                <a:solidFill>
                  <a:srgbClr val="00A5B2"/>
                </a:solidFill>
                <a:latin typeface="微软雅黑"/>
                <a:cs typeface="微软雅黑"/>
              </a:rPr>
              <a:t>市场营销策略及品牌建设</a:t>
            </a:r>
            <a:endParaRPr sz="27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620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10">
                <a:solidFill>
                  <a:srgbClr val="00A5B2"/>
                </a:solidFill>
                <a:latin typeface="微软雅黑"/>
                <a:cs typeface="微软雅黑"/>
              </a:rPr>
              <a:t>行业挑战与机遇并存</a:t>
            </a:r>
            <a:endParaRPr sz="27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270600" y="1598294"/>
            <a:ext cx="3651250" cy="1140460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36576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880"/>
              </a:spcBef>
            </a:pPr>
            <a:r>
              <a:rPr sz="315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31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78734" y="1598295"/>
            <a:ext cx="7034530" cy="3661410"/>
          </a:xfrm>
          <a:prstGeom prst="rect">
            <a:avLst/>
          </a:prstGeom>
          <a:ln w="57150">
            <a:solidFill>
              <a:srgbClr val="00A5B2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47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47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515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3600" spc="-10">
                <a:solidFill>
                  <a:srgbClr val="00A5B2"/>
                </a:solidFill>
                <a:latin typeface="微软雅黑"/>
                <a:cs typeface="微软雅黑"/>
              </a:rPr>
              <a:t>行业概述与发展背景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教育辅导行业定义及分类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312674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A5B2"/>
                </a:solidFill>
                <a:latin typeface="微软雅黑"/>
                <a:cs typeface="微软雅黑"/>
              </a:rPr>
              <a:t>定</a:t>
            </a:r>
            <a:r>
              <a:rPr sz="1700" b="1" spc="-50">
                <a:solidFill>
                  <a:srgbClr val="00A5B2"/>
                </a:solidFill>
                <a:latin typeface="微软雅黑"/>
                <a:cs typeface="微软雅黑"/>
              </a:rPr>
              <a:t>义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latin typeface="微软雅黑"/>
                <a:cs typeface="微软雅黑"/>
              </a:rPr>
              <a:t>教育辅导行业指的是为学生提供课外辅导、培训、提高学习成绩和综合素</a:t>
            </a:r>
            <a:r>
              <a:rPr sz="1500" spc="-10">
                <a:latin typeface="微软雅黑"/>
                <a:cs typeface="微软雅黑"/>
              </a:rPr>
              <a:t>质的机构和服务。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863129" y="3920058"/>
            <a:ext cx="312674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A5B2"/>
                </a:solidFill>
                <a:latin typeface="微软雅黑"/>
                <a:cs typeface="微软雅黑"/>
              </a:rPr>
              <a:t>分</a:t>
            </a:r>
            <a:r>
              <a:rPr sz="1700" b="1" spc="-50">
                <a:solidFill>
                  <a:srgbClr val="00A5B2"/>
                </a:solidFill>
                <a:latin typeface="微软雅黑"/>
                <a:cs typeface="微软雅黑"/>
              </a:rPr>
              <a:t>类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latin typeface="微软雅黑"/>
                <a:cs typeface="微软雅黑"/>
              </a:rPr>
              <a:t>根据服务内容和对象的不同，教育辅</a:t>
            </a:r>
            <a:r>
              <a:rPr sz="1500">
                <a:latin typeface="微软雅黑"/>
                <a:cs typeface="微软雅黑"/>
              </a:rPr>
              <a:t>导行业可分为</a:t>
            </a:r>
            <a:r>
              <a:rPr sz="1500" spc="-10">
                <a:latin typeface="微软雅黑"/>
                <a:cs typeface="微软雅黑"/>
              </a:rPr>
              <a:t>K12辅导、素质教育、</a:t>
            </a:r>
            <a:r>
              <a:rPr sz="1500" spc="-5">
                <a:latin typeface="微软雅黑"/>
                <a:cs typeface="微软雅黑"/>
              </a:rPr>
              <a:t>语言培训、职业技能培训等。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00A5B2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756920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发展历</a:t>
            </a:r>
            <a:r>
              <a:rPr sz="2300" b="1" spc="-50">
                <a:solidFill>
                  <a:srgbClr val="00A5B2"/>
                </a:solidFill>
                <a:latin typeface="微软雅黑"/>
                <a:cs typeface="微软雅黑"/>
              </a:rPr>
              <a:t>程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latin typeface="微软雅黑"/>
                <a:cs typeface="微软雅黑"/>
              </a:rPr>
              <a:t>中国教育辅导行业经历了从无序到有序、从小规模到大规模的发展历程，逐渐形成了多元化的市场格</a:t>
            </a:r>
            <a:r>
              <a:rPr sz="1350" spc="-25">
                <a:latin typeface="微软雅黑"/>
                <a:cs typeface="微软雅黑"/>
              </a:rPr>
              <a:t>局。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756920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现</a:t>
            </a:r>
            <a:r>
              <a:rPr sz="2300" b="1" spc="-50">
                <a:solidFill>
                  <a:srgbClr val="00A5B2"/>
                </a:solidFill>
                <a:latin typeface="微软雅黑"/>
                <a:cs typeface="微软雅黑"/>
              </a:rPr>
              <a:t>状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latin typeface="微软雅黑"/>
                <a:cs typeface="微软雅黑"/>
              </a:rPr>
              <a:t>目前，中国教育辅导行业市场规模庞大，竞争激烈，但同时也存在一些问题，如教育质量参差不齐、</a:t>
            </a:r>
            <a:r>
              <a:rPr sz="1350" spc="-10">
                <a:latin typeface="微软雅黑"/>
                <a:cs typeface="微软雅黑"/>
              </a:rPr>
              <a:t>乱收费等。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00A5B2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发展历程及现状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52C6B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9359900" cy="13671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FFFFFF"/>
                </a:solidFill>
                <a:latin typeface="微软雅黑"/>
                <a:cs typeface="微软雅黑"/>
              </a:rPr>
              <a:t>政策环境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9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近年来，国家出台了一系列政策法规，对教育辅导行业进行规范和引导，如《关于规范校外培训机构发展的意见</a:t>
            </a:r>
            <a:endParaRPr sz="1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900"/>
              </a:spcBef>
            </a:pP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》等。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BDFA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9359900" cy="13423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00A5B2"/>
                </a:solidFill>
                <a:latin typeface="微软雅黑"/>
                <a:cs typeface="微软雅黑"/>
              </a:rPr>
              <a:t>法规环境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3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005259"/>
                </a:solidFill>
                <a:latin typeface="微软雅黑"/>
                <a:cs typeface="微软雅黑"/>
              </a:rPr>
              <a:t>教育辅导行业涉及的法律法规主要包括《教育法》、《民办教育促进法》等，这些法规对行业的管理和运营提出</a:t>
            </a:r>
            <a:r>
              <a:rPr sz="1500" spc="-15">
                <a:solidFill>
                  <a:srgbClr val="005259"/>
                </a:solidFill>
                <a:latin typeface="微软雅黑"/>
                <a:cs typeface="微软雅黑"/>
              </a:rPr>
              <a:t>了要求。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35557" y="4791354"/>
            <a:ext cx="9258935" cy="76200"/>
          </a:xfrm>
          <a:custGeom>
            <a:rect l="l" t="t" r="r" b="b"/>
            <a:pathLst>
              <a:path w="9258935" h="76200">
                <a:moveTo>
                  <a:pt x="9258389" y="31750"/>
                </a:moveTo>
                <a:lnTo>
                  <a:pt x="74917" y="31750"/>
                </a:lnTo>
                <a:lnTo>
                  <a:pt x="73202" y="23279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79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49"/>
                </a:lnTo>
                <a:lnTo>
                  <a:pt x="23266" y="73215"/>
                </a:lnTo>
                <a:lnTo>
                  <a:pt x="38100" y="76200"/>
                </a:lnTo>
                <a:lnTo>
                  <a:pt x="52920" y="73215"/>
                </a:lnTo>
                <a:lnTo>
                  <a:pt x="65036" y="65049"/>
                </a:lnTo>
                <a:lnTo>
                  <a:pt x="73202" y="52933"/>
                </a:lnTo>
                <a:lnTo>
                  <a:pt x="74917" y="44450"/>
                </a:lnTo>
                <a:lnTo>
                  <a:pt x="9258389" y="44450"/>
                </a:lnTo>
                <a:lnTo>
                  <a:pt x="9258389" y="38100"/>
                </a:lnTo>
                <a:lnTo>
                  <a:pt x="9258389" y="31750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1443277" y="2137685"/>
            <a:ext cx="9258935" cy="76200"/>
            <a:chOff x="1443277" y="2137685"/>
            <a:chExt cx="9258935" cy="76200"/>
          </a:xfrm>
        </p:grpSpPr>
        <p:sp>
          <p:nvSpPr>
            <p:cNvPr id="8" name="object 8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43277" y="2137685"/>
              <a:ext cx="9258935" cy="76200"/>
            </a:xfrm>
            <a:custGeom>
              <a:rect l="l" t="t" r="r" b="b"/>
              <a:pathLst>
                <a:path w="92589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635" y="31750"/>
                  </a:lnTo>
                  <a:lnTo>
                    <a:pt x="49635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9258935" h="76200">
                  <a:moveTo>
                    <a:pt x="74917" y="44450"/>
                  </a:moveTo>
                  <a:lnTo>
                    <a:pt x="49635" y="44450"/>
                  </a:lnTo>
                  <a:lnTo>
                    <a:pt x="49635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9258935" h="76200">
                  <a:moveTo>
                    <a:pt x="9258397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9258397" y="31750"/>
                  </a:lnTo>
                  <a:lnTo>
                    <a:pt x="9258397" y="44450"/>
                  </a:lnTo>
                  <a:close/>
                </a:path>
              </a:pathLst>
            </a:custGeom>
            <a:solidFill>
              <a:srgbClr val="BDFA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政策法规环境分析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6" name="object 6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5" name="object 2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市场需求与驱动因素</a:t>
            </a:r>
          </a:p>
        </p:txBody>
      </p:sp>
      <p:sp>
        <p:nvSpPr>
          <p:cNvPr id="26" name="object 26"/>
          <p:cNvSpPr txBox="1"/>
          <p:nvPr/>
        </p:nvSpPr>
        <p:spPr>
          <a:xfrm>
            <a:off x="3620679" y="2521077"/>
            <a:ext cx="72644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随着教育水平的提高和竞争的加剧，学生和家长对教育辅导的需求不断增加，尤其是优</a:t>
            </a:r>
            <a:endParaRPr sz="15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565"/>
              </a:spcBef>
            </a:pPr>
            <a:r>
              <a:rPr sz="1500" spc="-10">
                <a:latin typeface="微软雅黑"/>
                <a:cs typeface="微软雅黑"/>
              </a:rPr>
              <a:t>质的教育资源。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802028" y="1640750"/>
            <a:ext cx="90170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A5B2"/>
                </a:solidFill>
                <a:latin typeface="微软雅黑"/>
                <a:cs typeface="微软雅黑"/>
              </a:rPr>
              <a:t>市场需</a:t>
            </a:r>
            <a:r>
              <a:rPr sz="1700" b="1" spc="-50">
                <a:solidFill>
                  <a:srgbClr val="00A5B2"/>
                </a:solidFill>
                <a:latin typeface="微软雅黑"/>
                <a:cs typeface="微软雅黑"/>
              </a:rPr>
              <a:t>求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525429" y="5096510"/>
            <a:ext cx="7454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教育辅导行业的发展受到多种因素的驱动，包括政策支持、社会观念转变、技术进步等。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802028" y="4002442"/>
            <a:ext cx="90170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A5B2"/>
                </a:solidFill>
                <a:latin typeface="微软雅黑"/>
                <a:cs typeface="微软雅黑"/>
              </a:rPr>
              <a:t>驱动因</a:t>
            </a:r>
            <a:r>
              <a:rPr sz="1700" b="1" spc="-50">
                <a:solidFill>
                  <a:srgbClr val="00A5B2"/>
                </a:solidFill>
                <a:latin typeface="微软雅黑"/>
                <a:cs typeface="微软雅黑"/>
              </a:rPr>
              <a:t>素</a:t>
            </a:r>
            <a:endParaRPr sz="1700">
              <a:latin typeface="微软雅黑"/>
              <a:cs typeface="微软雅黑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1075312" y="4179054"/>
            <a:ext cx="1748155" cy="1748155"/>
            <a:chOff x="1075312" y="4179054"/>
            <a:chExt cx="1748155" cy="1748155"/>
          </a:xfrm>
        </p:grpSpPr>
        <p:sp>
          <p:nvSpPr>
            <p:cNvPr id="31" name="object 31"/>
            <p:cNvSpPr/>
            <p:nvPr/>
          </p:nvSpPr>
          <p:spPr>
            <a:xfrm>
              <a:off x="1075312" y="4179054"/>
              <a:ext cx="1748155" cy="1748155"/>
            </a:xfrm>
            <a:custGeom>
              <a:rect l="l" t="t" r="r" b="b"/>
              <a:pathLst>
                <a:path w="1748155" h="1748154">
                  <a:moveTo>
                    <a:pt x="1747957" y="873979"/>
                  </a:moveTo>
                  <a:lnTo>
                    <a:pt x="1" y="873979"/>
                  </a:lnTo>
                  <a:lnTo>
                    <a:pt x="1294" y="826025"/>
                  </a:lnTo>
                  <a:lnTo>
                    <a:pt x="5129" y="778748"/>
                  </a:lnTo>
                  <a:lnTo>
                    <a:pt x="11440" y="732214"/>
                  </a:lnTo>
                  <a:lnTo>
                    <a:pt x="20159" y="686489"/>
                  </a:lnTo>
                  <a:lnTo>
                    <a:pt x="31220" y="641639"/>
                  </a:lnTo>
                  <a:lnTo>
                    <a:pt x="44557" y="597733"/>
                  </a:lnTo>
                  <a:lnTo>
                    <a:pt x="60102" y="554835"/>
                  </a:lnTo>
                  <a:lnTo>
                    <a:pt x="77790" y="513013"/>
                  </a:lnTo>
                  <a:lnTo>
                    <a:pt x="97553" y="472334"/>
                  </a:lnTo>
                  <a:lnTo>
                    <a:pt x="119325" y="432864"/>
                  </a:lnTo>
                  <a:lnTo>
                    <a:pt x="143039" y="394669"/>
                  </a:lnTo>
                  <a:lnTo>
                    <a:pt x="168629" y="357817"/>
                  </a:lnTo>
                  <a:lnTo>
                    <a:pt x="196027" y="322374"/>
                  </a:lnTo>
                  <a:lnTo>
                    <a:pt x="225168" y="288406"/>
                  </a:lnTo>
                  <a:lnTo>
                    <a:pt x="255984" y="255981"/>
                  </a:lnTo>
                  <a:lnTo>
                    <a:pt x="288409" y="225165"/>
                  </a:lnTo>
                  <a:lnTo>
                    <a:pt x="322377" y="196024"/>
                  </a:lnTo>
                  <a:lnTo>
                    <a:pt x="357820" y="168626"/>
                  </a:lnTo>
                  <a:lnTo>
                    <a:pt x="394673" y="143037"/>
                  </a:lnTo>
                  <a:lnTo>
                    <a:pt x="432867" y="119323"/>
                  </a:lnTo>
                  <a:lnTo>
                    <a:pt x="472338" y="97551"/>
                  </a:lnTo>
                  <a:lnTo>
                    <a:pt x="513017" y="77788"/>
                  </a:lnTo>
                  <a:lnTo>
                    <a:pt x="554839" y="60100"/>
                  </a:lnTo>
                  <a:lnTo>
                    <a:pt x="597737" y="44555"/>
                  </a:lnTo>
                  <a:lnTo>
                    <a:pt x="641644" y="31219"/>
                  </a:lnTo>
                  <a:lnTo>
                    <a:pt x="686494" y="20157"/>
                  </a:lnTo>
                  <a:lnTo>
                    <a:pt x="732220" y="11438"/>
                  </a:lnTo>
                  <a:lnTo>
                    <a:pt x="778756" y="5128"/>
                  </a:lnTo>
                  <a:lnTo>
                    <a:pt x="826044" y="1293"/>
                  </a:lnTo>
                  <a:lnTo>
                    <a:pt x="873978" y="0"/>
                  </a:lnTo>
                  <a:lnTo>
                    <a:pt x="921936" y="1293"/>
                  </a:lnTo>
                  <a:lnTo>
                    <a:pt x="969211" y="5128"/>
                  </a:lnTo>
                  <a:lnTo>
                    <a:pt x="1015744" y="11439"/>
                  </a:lnTo>
                  <a:lnTo>
                    <a:pt x="1061469" y="20158"/>
                  </a:lnTo>
                  <a:lnTo>
                    <a:pt x="1106318" y="31219"/>
                  </a:lnTo>
                  <a:lnTo>
                    <a:pt x="1150224" y="44556"/>
                  </a:lnTo>
                  <a:lnTo>
                    <a:pt x="1193122" y="60102"/>
                  </a:lnTo>
                  <a:lnTo>
                    <a:pt x="1234943" y="77789"/>
                  </a:lnTo>
                  <a:lnTo>
                    <a:pt x="1275623" y="97552"/>
                  </a:lnTo>
                  <a:lnTo>
                    <a:pt x="1315093" y="119324"/>
                  </a:lnTo>
                  <a:lnTo>
                    <a:pt x="1353287" y="143038"/>
                  </a:lnTo>
                  <a:lnTo>
                    <a:pt x="1390139" y="168627"/>
                  </a:lnTo>
                  <a:lnTo>
                    <a:pt x="1425582" y="196026"/>
                  </a:lnTo>
                  <a:lnTo>
                    <a:pt x="1459550" y="225167"/>
                  </a:lnTo>
                  <a:lnTo>
                    <a:pt x="1491975" y="255983"/>
                  </a:lnTo>
                  <a:lnTo>
                    <a:pt x="1522791" y="288408"/>
                  </a:lnTo>
                  <a:lnTo>
                    <a:pt x="1551931" y="322376"/>
                  </a:lnTo>
                  <a:lnTo>
                    <a:pt x="1579330" y="357819"/>
                  </a:lnTo>
                  <a:lnTo>
                    <a:pt x="1604919" y="394671"/>
                  </a:lnTo>
                  <a:lnTo>
                    <a:pt x="1628633" y="432865"/>
                  </a:lnTo>
                  <a:lnTo>
                    <a:pt x="1650405" y="472336"/>
                  </a:lnTo>
                  <a:lnTo>
                    <a:pt x="1670168" y="513015"/>
                  </a:lnTo>
                  <a:lnTo>
                    <a:pt x="1687855" y="554837"/>
                  </a:lnTo>
                  <a:lnTo>
                    <a:pt x="1703401" y="597734"/>
                  </a:lnTo>
                  <a:lnTo>
                    <a:pt x="1716737" y="641641"/>
                  </a:lnTo>
                  <a:lnTo>
                    <a:pt x="1727799" y="686490"/>
                  </a:lnTo>
                  <a:lnTo>
                    <a:pt x="1736518" y="732215"/>
                  </a:lnTo>
                  <a:lnTo>
                    <a:pt x="1742828" y="778750"/>
                  </a:lnTo>
                  <a:lnTo>
                    <a:pt x="1746663" y="826026"/>
                  </a:lnTo>
                  <a:lnTo>
                    <a:pt x="1747957" y="873979"/>
                  </a:lnTo>
                  <a:close/>
                </a:path>
                <a:path w="1748155" h="1748154">
                  <a:moveTo>
                    <a:pt x="873978" y="1747956"/>
                  </a:moveTo>
                  <a:lnTo>
                    <a:pt x="826026" y="1746663"/>
                  </a:lnTo>
                  <a:lnTo>
                    <a:pt x="778749" y="1742828"/>
                  </a:lnTo>
                  <a:lnTo>
                    <a:pt x="732215" y="1736517"/>
                  </a:lnTo>
                  <a:lnTo>
                    <a:pt x="686489" y="1727798"/>
                  </a:lnTo>
                  <a:lnTo>
                    <a:pt x="641640" y="1716737"/>
                  </a:lnTo>
                  <a:lnTo>
                    <a:pt x="597734" y="1703400"/>
                  </a:lnTo>
                  <a:lnTo>
                    <a:pt x="554836" y="1687855"/>
                  </a:lnTo>
                  <a:lnTo>
                    <a:pt x="513014" y="1670167"/>
                  </a:lnTo>
                  <a:lnTo>
                    <a:pt x="472335" y="1650404"/>
                  </a:lnTo>
                  <a:lnTo>
                    <a:pt x="432865" y="1628633"/>
                  </a:lnTo>
                  <a:lnTo>
                    <a:pt x="394670" y="1604919"/>
                  </a:lnTo>
                  <a:lnTo>
                    <a:pt x="357818" y="1579329"/>
                  </a:lnTo>
                  <a:lnTo>
                    <a:pt x="322375" y="1551931"/>
                  </a:lnTo>
                  <a:lnTo>
                    <a:pt x="288407" y="1522790"/>
                  </a:lnTo>
                  <a:lnTo>
                    <a:pt x="255982" y="1491974"/>
                  </a:lnTo>
                  <a:lnTo>
                    <a:pt x="225166" y="1459549"/>
                  </a:lnTo>
                  <a:lnTo>
                    <a:pt x="196025" y="1425581"/>
                  </a:lnTo>
                  <a:lnTo>
                    <a:pt x="168627" y="1390138"/>
                  </a:lnTo>
                  <a:lnTo>
                    <a:pt x="143037" y="1353286"/>
                  </a:lnTo>
                  <a:lnTo>
                    <a:pt x="119323" y="1315092"/>
                  </a:lnTo>
                  <a:lnTo>
                    <a:pt x="97551" y="1275621"/>
                  </a:lnTo>
                  <a:lnTo>
                    <a:pt x="77788" y="1234942"/>
                  </a:lnTo>
                  <a:lnTo>
                    <a:pt x="60101" y="1193120"/>
                  </a:lnTo>
                  <a:lnTo>
                    <a:pt x="44556" y="1150223"/>
                  </a:lnTo>
                  <a:lnTo>
                    <a:pt x="31219" y="1106316"/>
                  </a:lnTo>
                  <a:lnTo>
                    <a:pt x="20158" y="1061467"/>
                  </a:lnTo>
                  <a:lnTo>
                    <a:pt x="11438" y="1015742"/>
                  </a:lnTo>
                  <a:lnTo>
                    <a:pt x="5128" y="969208"/>
                  </a:lnTo>
                  <a:lnTo>
                    <a:pt x="1293" y="921931"/>
                  </a:lnTo>
                  <a:lnTo>
                    <a:pt x="0" y="873978"/>
                  </a:lnTo>
                  <a:lnTo>
                    <a:pt x="1747957" y="873979"/>
                  </a:lnTo>
                  <a:lnTo>
                    <a:pt x="1746663" y="921931"/>
                  </a:lnTo>
                  <a:lnTo>
                    <a:pt x="1742828" y="969208"/>
                  </a:lnTo>
                  <a:lnTo>
                    <a:pt x="1736517" y="1015742"/>
                  </a:lnTo>
                  <a:lnTo>
                    <a:pt x="1727798" y="1061467"/>
                  </a:lnTo>
                  <a:lnTo>
                    <a:pt x="1716737" y="1106316"/>
                  </a:lnTo>
                  <a:lnTo>
                    <a:pt x="1703400" y="1150223"/>
                  </a:lnTo>
                  <a:lnTo>
                    <a:pt x="1687855" y="1193121"/>
                  </a:lnTo>
                  <a:lnTo>
                    <a:pt x="1670167" y="1234942"/>
                  </a:lnTo>
                  <a:lnTo>
                    <a:pt x="1650404" y="1275622"/>
                  </a:lnTo>
                  <a:lnTo>
                    <a:pt x="1628632" y="1315092"/>
                  </a:lnTo>
                  <a:lnTo>
                    <a:pt x="1604918" y="1353286"/>
                  </a:lnTo>
                  <a:lnTo>
                    <a:pt x="1579329" y="1390138"/>
                  </a:lnTo>
                  <a:lnTo>
                    <a:pt x="1551931" y="1425582"/>
                  </a:lnTo>
                  <a:lnTo>
                    <a:pt x="1522790" y="1459549"/>
                  </a:lnTo>
                  <a:lnTo>
                    <a:pt x="1491974" y="1491974"/>
                  </a:lnTo>
                  <a:lnTo>
                    <a:pt x="1459549" y="1522790"/>
                  </a:lnTo>
                  <a:lnTo>
                    <a:pt x="1425581" y="1551931"/>
                  </a:lnTo>
                  <a:lnTo>
                    <a:pt x="1390138" y="1579329"/>
                  </a:lnTo>
                  <a:lnTo>
                    <a:pt x="1353286" y="1604919"/>
                  </a:lnTo>
                  <a:lnTo>
                    <a:pt x="1315091" y="1628633"/>
                  </a:lnTo>
                  <a:lnTo>
                    <a:pt x="1275621" y="1650405"/>
                  </a:lnTo>
                  <a:lnTo>
                    <a:pt x="1234942" y="1670168"/>
                  </a:lnTo>
                  <a:lnTo>
                    <a:pt x="1193120" y="1687855"/>
                  </a:lnTo>
                  <a:lnTo>
                    <a:pt x="1150223" y="1703400"/>
                  </a:lnTo>
                  <a:lnTo>
                    <a:pt x="1106316" y="1716737"/>
                  </a:lnTo>
                  <a:lnTo>
                    <a:pt x="1061467" y="1727798"/>
                  </a:lnTo>
                  <a:lnTo>
                    <a:pt x="1015742" y="1736517"/>
                  </a:lnTo>
                  <a:lnTo>
                    <a:pt x="969208" y="1742828"/>
                  </a:lnTo>
                  <a:lnTo>
                    <a:pt x="921931" y="1746663"/>
                  </a:lnTo>
                  <a:lnTo>
                    <a:pt x="873978" y="1747956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1537812" y="4641553"/>
              <a:ext cx="822960" cy="822960"/>
            </a:xfrm>
            <a:custGeom>
              <a:rect l="l" t="t" r="r" b="b"/>
              <a:pathLst>
                <a:path w="822960" h="822960">
                  <a:moveTo>
                    <a:pt x="542530" y="133809"/>
                  </a:moveTo>
                  <a:lnTo>
                    <a:pt x="278572" y="133809"/>
                  </a:lnTo>
                  <a:lnTo>
                    <a:pt x="285906" y="130480"/>
                  </a:lnTo>
                  <a:lnTo>
                    <a:pt x="293305" y="127400"/>
                  </a:lnTo>
                  <a:lnTo>
                    <a:pt x="300795" y="124509"/>
                  </a:lnTo>
                  <a:lnTo>
                    <a:pt x="308404" y="121745"/>
                  </a:lnTo>
                  <a:lnTo>
                    <a:pt x="359248" y="0"/>
                  </a:lnTo>
                  <a:lnTo>
                    <a:pt x="462118" y="0"/>
                  </a:lnTo>
                  <a:lnTo>
                    <a:pt x="514247" y="122158"/>
                  </a:lnTo>
                  <a:lnTo>
                    <a:pt x="521578" y="124860"/>
                  </a:lnTo>
                  <a:lnTo>
                    <a:pt x="528803" y="127709"/>
                  </a:lnTo>
                  <a:lnTo>
                    <a:pt x="535931" y="130747"/>
                  </a:lnTo>
                  <a:lnTo>
                    <a:pt x="542530" y="133809"/>
                  </a:lnTo>
                  <a:close/>
                </a:path>
                <a:path w="822960" h="822960">
                  <a:moveTo>
                    <a:pt x="715891" y="134014"/>
                  </a:moveTo>
                  <a:lnTo>
                    <a:pt x="542972" y="134014"/>
                  </a:lnTo>
                  <a:lnTo>
                    <a:pt x="665439" y="83580"/>
                  </a:lnTo>
                  <a:lnTo>
                    <a:pt x="715891" y="134014"/>
                  </a:lnTo>
                  <a:close/>
                </a:path>
                <a:path w="822960" h="822960">
                  <a:moveTo>
                    <a:pt x="157418" y="739378"/>
                  </a:moveTo>
                  <a:lnTo>
                    <a:pt x="84688" y="666648"/>
                  </a:lnTo>
                  <a:lnTo>
                    <a:pt x="133601" y="544697"/>
                  </a:lnTo>
                  <a:lnTo>
                    <a:pt x="130136" y="537192"/>
                  </a:lnTo>
                  <a:lnTo>
                    <a:pt x="126921" y="529603"/>
                  </a:lnTo>
                  <a:lnTo>
                    <a:pt x="123819" y="521678"/>
                  </a:lnTo>
                  <a:lnTo>
                    <a:pt x="121051" y="514144"/>
                  </a:lnTo>
                  <a:lnTo>
                    <a:pt x="0" y="463711"/>
                  </a:lnTo>
                  <a:lnTo>
                    <a:pt x="0" y="360841"/>
                  </a:lnTo>
                  <a:lnTo>
                    <a:pt x="120949" y="309125"/>
                  </a:lnTo>
                  <a:lnTo>
                    <a:pt x="123791" y="301335"/>
                  </a:lnTo>
                  <a:lnTo>
                    <a:pt x="126771" y="293655"/>
                  </a:lnTo>
                  <a:lnTo>
                    <a:pt x="129958" y="286072"/>
                  </a:lnTo>
                  <a:lnTo>
                    <a:pt x="133423" y="278572"/>
                  </a:lnTo>
                  <a:lnTo>
                    <a:pt x="83581" y="157417"/>
                  </a:lnTo>
                  <a:lnTo>
                    <a:pt x="156311" y="84688"/>
                  </a:lnTo>
                  <a:lnTo>
                    <a:pt x="278572" y="133809"/>
                  </a:lnTo>
                  <a:lnTo>
                    <a:pt x="542530" y="133809"/>
                  </a:lnTo>
                  <a:lnTo>
                    <a:pt x="542972" y="134014"/>
                  </a:lnTo>
                  <a:lnTo>
                    <a:pt x="715891" y="134014"/>
                  </a:lnTo>
                  <a:lnTo>
                    <a:pt x="738196" y="156311"/>
                  </a:lnTo>
                  <a:lnTo>
                    <a:pt x="697681" y="257175"/>
                  </a:lnTo>
                  <a:lnTo>
                    <a:pt x="410683" y="257175"/>
                  </a:lnTo>
                  <a:lnTo>
                    <a:pt x="361927" y="265045"/>
                  </a:lnTo>
                  <a:lnTo>
                    <a:pt x="319571" y="286959"/>
                  </a:lnTo>
                  <a:lnTo>
                    <a:pt x="286162" y="320368"/>
                  </a:lnTo>
                  <a:lnTo>
                    <a:pt x="264249" y="362724"/>
                  </a:lnTo>
                  <a:lnTo>
                    <a:pt x="256378" y="411479"/>
                  </a:lnTo>
                  <a:lnTo>
                    <a:pt x="264249" y="460235"/>
                  </a:lnTo>
                  <a:lnTo>
                    <a:pt x="286162" y="502591"/>
                  </a:lnTo>
                  <a:lnTo>
                    <a:pt x="319571" y="536000"/>
                  </a:lnTo>
                  <a:lnTo>
                    <a:pt x="361927" y="557914"/>
                  </a:lnTo>
                  <a:lnTo>
                    <a:pt x="410683" y="565784"/>
                  </a:lnTo>
                  <a:lnTo>
                    <a:pt x="698240" y="565784"/>
                  </a:lnTo>
                  <a:lnTo>
                    <a:pt x="739351" y="665439"/>
                  </a:lnTo>
                  <a:lnTo>
                    <a:pt x="716051" y="688740"/>
                  </a:lnTo>
                  <a:lnTo>
                    <a:pt x="543256" y="688740"/>
                  </a:lnTo>
                  <a:lnTo>
                    <a:pt x="541907" y="689358"/>
                  </a:lnTo>
                  <a:lnTo>
                    <a:pt x="278880" y="689358"/>
                  </a:lnTo>
                  <a:lnTo>
                    <a:pt x="157418" y="739378"/>
                  </a:lnTo>
                  <a:close/>
                </a:path>
                <a:path w="822960" h="822960">
                  <a:moveTo>
                    <a:pt x="698240" y="565784"/>
                  </a:moveTo>
                  <a:lnTo>
                    <a:pt x="410683" y="565784"/>
                  </a:lnTo>
                  <a:lnTo>
                    <a:pt x="459439" y="557914"/>
                  </a:lnTo>
                  <a:lnTo>
                    <a:pt x="501795" y="536000"/>
                  </a:lnTo>
                  <a:lnTo>
                    <a:pt x="535204" y="502591"/>
                  </a:lnTo>
                  <a:lnTo>
                    <a:pt x="557117" y="460235"/>
                  </a:lnTo>
                  <a:lnTo>
                    <a:pt x="564988" y="411479"/>
                  </a:lnTo>
                  <a:lnTo>
                    <a:pt x="557117" y="362724"/>
                  </a:lnTo>
                  <a:lnTo>
                    <a:pt x="535204" y="320368"/>
                  </a:lnTo>
                  <a:lnTo>
                    <a:pt x="501795" y="286959"/>
                  </a:lnTo>
                  <a:lnTo>
                    <a:pt x="459439" y="265045"/>
                  </a:lnTo>
                  <a:lnTo>
                    <a:pt x="410683" y="257175"/>
                  </a:lnTo>
                  <a:lnTo>
                    <a:pt x="697681" y="257175"/>
                  </a:lnTo>
                  <a:lnTo>
                    <a:pt x="688559" y="279884"/>
                  </a:lnTo>
                  <a:lnTo>
                    <a:pt x="691806" y="286959"/>
                  </a:lnTo>
                  <a:lnTo>
                    <a:pt x="694658" y="293767"/>
                  </a:lnTo>
                  <a:lnTo>
                    <a:pt x="697395" y="300841"/>
                  </a:lnTo>
                  <a:lnTo>
                    <a:pt x="700004" y="308018"/>
                  </a:lnTo>
                  <a:lnTo>
                    <a:pt x="822959" y="359248"/>
                  </a:lnTo>
                  <a:lnTo>
                    <a:pt x="822959" y="462118"/>
                  </a:lnTo>
                  <a:lnTo>
                    <a:pt x="699977" y="514555"/>
                  </a:lnTo>
                  <a:lnTo>
                    <a:pt x="697289" y="521923"/>
                  </a:lnTo>
                  <a:lnTo>
                    <a:pt x="694684" y="528738"/>
                  </a:lnTo>
                  <a:lnTo>
                    <a:pt x="691700" y="536000"/>
                  </a:lnTo>
                  <a:lnTo>
                    <a:pt x="688713" y="542691"/>
                  </a:lnTo>
                  <a:lnTo>
                    <a:pt x="698240" y="565784"/>
                  </a:lnTo>
                  <a:close/>
                </a:path>
                <a:path w="822960" h="822960">
                  <a:moveTo>
                    <a:pt x="666624" y="738169"/>
                  </a:moveTo>
                  <a:lnTo>
                    <a:pt x="543256" y="688740"/>
                  </a:lnTo>
                  <a:lnTo>
                    <a:pt x="716051" y="688740"/>
                  </a:lnTo>
                  <a:lnTo>
                    <a:pt x="666624" y="738169"/>
                  </a:lnTo>
                  <a:close/>
                </a:path>
                <a:path w="822960" h="822960">
                  <a:moveTo>
                    <a:pt x="463711" y="822959"/>
                  </a:moveTo>
                  <a:lnTo>
                    <a:pt x="360841" y="822959"/>
                  </a:lnTo>
                  <a:lnTo>
                    <a:pt x="308815" y="701214"/>
                  </a:lnTo>
                  <a:lnTo>
                    <a:pt x="301190" y="698526"/>
                  </a:lnTo>
                  <a:lnTo>
                    <a:pt x="293664" y="695700"/>
                  </a:lnTo>
                  <a:lnTo>
                    <a:pt x="286230" y="692667"/>
                  </a:lnTo>
                  <a:lnTo>
                    <a:pt x="278880" y="689358"/>
                  </a:lnTo>
                  <a:lnTo>
                    <a:pt x="541907" y="689358"/>
                  </a:lnTo>
                  <a:lnTo>
                    <a:pt x="536260" y="691948"/>
                  </a:lnTo>
                  <a:lnTo>
                    <a:pt x="529138" y="694966"/>
                  </a:lnTo>
                  <a:lnTo>
                    <a:pt x="521919" y="697835"/>
                  </a:lnTo>
                  <a:lnTo>
                    <a:pt x="514633" y="700595"/>
                  </a:lnTo>
                  <a:lnTo>
                    <a:pt x="463711" y="822959"/>
                  </a:lnTo>
                  <a:close/>
                </a:path>
              </a:pathLst>
            </a:custGeom>
            <a:solidFill>
              <a:srgbClr val="FCFBFB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3" name="object 33"/>
          <p:cNvGrpSpPr/>
          <p:nvPr/>
        </p:nvGrpSpPr>
        <p:grpSpPr>
          <a:xfrm>
            <a:off x="1075312" y="1789317"/>
            <a:ext cx="1748155" cy="1748155"/>
            <a:chOff x="1075312" y="1789317"/>
            <a:chExt cx="1748155" cy="1748155"/>
          </a:xfrm>
        </p:grpSpPr>
        <p:sp>
          <p:nvSpPr>
            <p:cNvPr id="34" name="object 34"/>
            <p:cNvSpPr/>
            <p:nvPr/>
          </p:nvSpPr>
          <p:spPr>
            <a:xfrm>
              <a:off x="1075312" y="1789317"/>
              <a:ext cx="1748155" cy="1748155"/>
            </a:xfrm>
            <a:custGeom>
              <a:rect l="l" t="t" r="r" b="b"/>
              <a:pathLst>
                <a:path w="1748155" h="1748154">
                  <a:moveTo>
                    <a:pt x="873977" y="0"/>
                  </a:moveTo>
                  <a:close/>
                </a:path>
                <a:path w="1748155" h="1748154">
                  <a:moveTo>
                    <a:pt x="1747956" y="873979"/>
                  </a:moveTo>
                  <a:lnTo>
                    <a:pt x="1" y="873979"/>
                  </a:lnTo>
                  <a:lnTo>
                    <a:pt x="1294" y="826025"/>
                  </a:lnTo>
                  <a:lnTo>
                    <a:pt x="5129" y="778748"/>
                  </a:lnTo>
                  <a:lnTo>
                    <a:pt x="11440" y="732214"/>
                  </a:lnTo>
                  <a:lnTo>
                    <a:pt x="20159" y="686488"/>
                  </a:lnTo>
                  <a:lnTo>
                    <a:pt x="31220" y="641639"/>
                  </a:lnTo>
                  <a:lnTo>
                    <a:pt x="44557" y="597732"/>
                  </a:lnTo>
                  <a:lnTo>
                    <a:pt x="60102" y="554835"/>
                  </a:lnTo>
                  <a:lnTo>
                    <a:pt x="77790" y="513013"/>
                  </a:lnTo>
                  <a:lnTo>
                    <a:pt x="97553" y="472334"/>
                  </a:lnTo>
                  <a:lnTo>
                    <a:pt x="119325" y="432863"/>
                  </a:lnTo>
                  <a:lnTo>
                    <a:pt x="143039" y="394669"/>
                  </a:lnTo>
                  <a:lnTo>
                    <a:pt x="168628" y="357817"/>
                  </a:lnTo>
                  <a:lnTo>
                    <a:pt x="196027" y="322374"/>
                  </a:lnTo>
                  <a:lnTo>
                    <a:pt x="225168" y="288406"/>
                  </a:lnTo>
                  <a:lnTo>
                    <a:pt x="255984" y="255981"/>
                  </a:lnTo>
                  <a:lnTo>
                    <a:pt x="288409" y="225165"/>
                  </a:lnTo>
                  <a:lnTo>
                    <a:pt x="322377" y="196024"/>
                  </a:lnTo>
                  <a:lnTo>
                    <a:pt x="357820" y="168626"/>
                  </a:lnTo>
                  <a:lnTo>
                    <a:pt x="394672" y="143036"/>
                  </a:lnTo>
                  <a:lnTo>
                    <a:pt x="432867" y="119323"/>
                  </a:lnTo>
                  <a:lnTo>
                    <a:pt x="472337" y="97551"/>
                  </a:lnTo>
                  <a:lnTo>
                    <a:pt x="513016" y="77788"/>
                  </a:lnTo>
                  <a:lnTo>
                    <a:pt x="554838" y="60100"/>
                  </a:lnTo>
                  <a:lnTo>
                    <a:pt x="597736" y="44555"/>
                  </a:lnTo>
                  <a:lnTo>
                    <a:pt x="641642" y="31218"/>
                  </a:lnTo>
                  <a:lnTo>
                    <a:pt x="686492" y="20157"/>
                  </a:lnTo>
                  <a:lnTo>
                    <a:pt x="732217" y="11438"/>
                  </a:lnTo>
                  <a:lnTo>
                    <a:pt x="778751" y="5128"/>
                  </a:lnTo>
                  <a:lnTo>
                    <a:pt x="826030" y="1293"/>
                  </a:lnTo>
                  <a:lnTo>
                    <a:pt x="873977" y="0"/>
                  </a:lnTo>
                  <a:lnTo>
                    <a:pt x="921931" y="1293"/>
                  </a:lnTo>
                  <a:lnTo>
                    <a:pt x="969208" y="5128"/>
                  </a:lnTo>
                  <a:lnTo>
                    <a:pt x="1015742" y="11439"/>
                  </a:lnTo>
                  <a:lnTo>
                    <a:pt x="1061467" y="20158"/>
                  </a:lnTo>
                  <a:lnTo>
                    <a:pt x="1106317" y="31219"/>
                  </a:lnTo>
                  <a:lnTo>
                    <a:pt x="1150223" y="44556"/>
                  </a:lnTo>
                  <a:lnTo>
                    <a:pt x="1193121" y="60101"/>
                  </a:lnTo>
                  <a:lnTo>
                    <a:pt x="1234943" y="77789"/>
                  </a:lnTo>
                  <a:lnTo>
                    <a:pt x="1275622" y="97552"/>
                  </a:lnTo>
                  <a:lnTo>
                    <a:pt x="1315092" y="119324"/>
                  </a:lnTo>
                  <a:lnTo>
                    <a:pt x="1353287" y="143038"/>
                  </a:lnTo>
                  <a:lnTo>
                    <a:pt x="1390139" y="168627"/>
                  </a:lnTo>
                  <a:lnTo>
                    <a:pt x="1425582" y="196025"/>
                  </a:lnTo>
                  <a:lnTo>
                    <a:pt x="1459549" y="225166"/>
                  </a:lnTo>
                  <a:lnTo>
                    <a:pt x="1491974" y="255982"/>
                  </a:lnTo>
                  <a:lnTo>
                    <a:pt x="1522791" y="288408"/>
                  </a:lnTo>
                  <a:lnTo>
                    <a:pt x="1551931" y="322375"/>
                  </a:lnTo>
                  <a:lnTo>
                    <a:pt x="1579330" y="357818"/>
                  </a:lnTo>
                  <a:lnTo>
                    <a:pt x="1604919" y="394670"/>
                  </a:lnTo>
                  <a:lnTo>
                    <a:pt x="1628633" y="432865"/>
                  </a:lnTo>
                  <a:lnTo>
                    <a:pt x="1650405" y="472335"/>
                  </a:lnTo>
                  <a:lnTo>
                    <a:pt x="1670168" y="513014"/>
                  </a:lnTo>
                  <a:lnTo>
                    <a:pt x="1687855" y="554836"/>
                  </a:lnTo>
                  <a:lnTo>
                    <a:pt x="1703401" y="597734"/>
                  </a:lnTo>
                  <a:lnTo>
                    <a:pt x="1716737" y="641640"/>
                  </a:lnTo>
                  <a:lnTo>
                    <a:pt x="1727798" y="686490"/>
                  </a:lnTo>
                  <a:lnTo>
                    <a:pt x="1736518" y="732215"/>
                  </a:lnTo>
                  <a:lnTo>
                    <a:pt x="1742828" y="778749"/>
                  </a:lnTo>
                  <a:lnTo>
                    <a:pt x="1746663" y="826026"/>
                  </a:lnTo>
                  <a:lnTo>
                    <a:pt x="1747956" y="873979"/>
                  </a:lnTo>
                  <a:close/>
                </a:path>
                <a:path w="1748155" h="1748154">
                  <a:moveTo>
                    <a:pt x="873978" y="1747956"/>
                  </a:moveTo>
                  <a:lnTo>
                    <a:pt x="826026" y="1746663"/>
                  </a:lnTo>
                  <a:lnTo>
                    <a:pt x="778749" y="1742828"/>
                  </a:lnTo>
                  <a:lnTo>
                    <a:pt x="732215" y="1736517"/>
                  </a:lnTo>
                  <a:lnTo>
                    <a:pt x="686489" y="1727798"/>
                  </a:lnTo>
                  <a:lnTo>
                    <a:pt x="641640" y="1716737"/>
                  </a:lnTo>
                  <a:lnTo>
                    <a:pt x="597734" y="1703400"/>
                  </a:lnTo>
                  <a:lnTo>
                    <a:pt x="554836" y="1687855"/>
                  </a:lnTo>
                  <a:lnTo>
                    <a:pt x="513014" y="1670167"/>
                  </a:lnTo>
                  <a:lnTo>
                    <a:pt x="472335" y="1650404"/>
                  </a:lnTo>
                  <a:lnTo>
                    <a:pt x="432865" y="1628633"/>
                  </a:lnTo>
                  <a:lnTo>
                    <a:pt x="394670" y="1604919"/>
                  </a:lnTo>
                  <a:lnTo>
                    <a:pt x="357818" y="1579329"/>
                  </a:lnTo>
                  <a:lnTo>
                    <a:pt x="322375" y="1551931"/>
                  </a:lnTo>
                  <a:lnTo>
                    <a:pt x="288407" y="1522790"/>
                  </a:lnTo>
                  <a:lnTo>
                    <a:pt x="255982" y="1491974"/>
                  </a:lnTo>
                  <a:lnTo>
                    <a:pt x="225166" y="1459549"/>
                  </a:lnTo>
                  <a:lnTo>
                    <a:pt x="196025" y="1425581"/>
                  </a:lnTo>
                  <a:lnTo>
                    <a:pt x="168627" y="1390138"/>
                  </a:lnTo>
                  <a:lnTo>
                    <a:pt x="143037" y="1353286"/>
                  </a:lnTo>
                  <a:lnTo>
                    <a:pt x="119323" y="1315092"/>
                  </a:lnTo>
                  <a:lnTo>
                    <a:pt x="97552" y="1275621"/>
                  </a:lnTo>
                  <a:lnTo>
                    <a:pt x="77789" y="1234942"/>
                  </a:lnTo>
                  <a:lnTo>
                    <a:pt x="60101" y="1193120"/>
                  </a:lnTo>
                  <a:lnTo>
                    <a:pt x="44556" y="1150223"/>
                  </a:lnTo>
                  <a:lnTo>
                    <a:pt x="31219" y="1106316"/>
                  </a:lnTo>
                  <a:lnTo>
                    <a:pt x="20158" y="1061467"/>
                  </a:lnTo>
                  <a:lnTo>
                    <a:pt x="11438" y="1015742"/>
                  </a:lnTo>
                  <a:lnTo>
                    <a:pt x="5128" y="969207"/>
                  </a:lnTo>
                  <a:lnTo>
                    <a:pt x="1293" y="921931"/>
                  </a:lnTo>
                  <a:lnTo>
                    <a:pt x="0" y="873978"/>
                  </a:lnTo>
                  <a:lnTo>
                    <a:pt x="1747956" y="873979"/>
                  </a:lnTo>
                  <a:lnTo>
                    <a:pt x="1746663" y="921931"/>
                  </a:lnTo>
                  <a:lnTo>
                    <a:pt x="1742828" y="969208"/>
                  </a:lnTo>
                  <a:lnTo>
                    <a:pt x="1736517" y="1015742"/>
                  </a:lnTo>
                  <a:lnTo>
                    <a:pt x="1727798" y="1061467"/>
                  </a:lnTo>
                  <a:lnTo>
                    <a:pt x="1716737" y="1106316"/>
                  </a:lnTo>
                  <a:lnTo>
                    <a:pt x="1703400" y="1150223"/>
                  </a:lnTo>
                  <a:lnTo>
                    <a:pt x="1687855" y="1193120"/>
                  </a:lnTo>
                  <a:lnTo>
                    <a:pt x="1670167" y="1234942"/>
                  </a:lnTo>
                  <a:lnTo>
                    <a:pt x="1650404" y="1275622"/>
                  </a:lnTo>
                  <a:lnTo>
                    <a:pt x="1628632" y="1315092"/>
                  </a:lnTo>
                  <a:lnTo>
                    <a:pt x="1604919" y="1353286"/>
                  </a:lnTo>
                  <a:lnTo>
                    <a:pt x="1579329" y="1390138"/>
                  </a:lnTo>
                  <a:lnTo>
                    <a:pt x="1551931" y="1425581"/>
                  </a:lnTo>
                  <a:lnTo>
                    <a:pt x="1522790" y="1459549"/>
                  </a:lnTo>
                  <a:lnTo>
                    <a:pt x="1491974" y="1491974"/>
                  </a:lnTo>
                  <a:lnTo>
                    <a:pt x="1459549" y="1522790"/>
                  </a:lnTo>
                  <a:lnTo>
                    <a:pt x="1425581" y="1551931"/>
                  </a:lnTo>
                  <a:lnTo>
                    <a:pt x="1390138" y="1579329"/>
                  </a:lnTo>
                  <a:lnTo>
                    <a:pt x="1353286" y="1604919"/>
                  </a:lnTo>
                  <a:lnTo>
                    <a:pt x="1315091" y="1628633"/>
                  </a:lnTo>
                  <a:lnTo>
                    <a:pt x="1275621" y="1650404"/>
                  </a:lnTo>
                  <a:lnTo>
                    <a:pt x="1234942" y="1670167"/>
                  </a:lnTo>
                  <a:lnTo>
                    <a:pt x="1193120" y="1687855"/>
                  </a:lnTo>
                  <a:lnTo>
                    <a:pt x="1150223" y="1703400"/>
                  </a:lnTo>
                  <a:lnTo>
                    <a:pt x="1106316" y="1716737"/>
                  </a:lnTo>
                  <a:lnTo>
                    <a:pt x="1061467" y="1727798"/>
                  </a:lnTo>
                  <a:lnTo>
                    <a:pt x="1015742" y="1736517"/>
                  </a:lnTo>
                  <a:lnTo>
                    <a:pt x="969208" y="1742828"/>
                  </a:lnTo>
                  <a:lnTo>
                    <a:pt x="921931" y="1746663"/>
                  </a:lnTo>
                  <a:lnTo>
                    <a:pt x="873978" y="1747956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1537812" y="2251817"/>
              <a:ext cx="822960" cy="822960"/>
            </a:xfrm>
            <a:custGeom>
              <a:rect l="l" t="t" r="r" b="b"/>
              <a:pathLst>
                <a:path w="822960" h="822960">
                  <a:moveTo>
                    <a:pt x="822959" y="329184"/>
                  </a:moveTo>
                  <a:lnTo>
                    <a:pt x="0" y="329184"/>
                  </a:lnTo>
                  <a:lnTo>
                    <a:pt x="0" y="246888"/>
                  </a:lnTo>
                  <a:lnTo>
                    <a:pt x="411480" y="0"/>
                  </a:lnTo>
                  <a:lnTo>
                    <a:pt x="822959" y="246888"/>
                  </a:lnTo>
                  <a:lnTo>
                    <a:pt x="822959" y="329184"/>
                  </a:lnTo>
                  <a:close/>
                </a:path>
                <a:path w="822960" h="822960">
                  <a:moveTo>
                    <a:pt x="740663" y="740664"/>
                  </a:moveTo>
                  <a:lnTo>
                    <a:pt x="82295" y="740664"/>
                  </a:lnTo>
                  <a:lnTo>
                    <a:pt x="82295" y="329184"/>
                  </a:lnTo>
                  <a:lnTo>
                    <a:pt x="246887" y="329184"/>
                  </a:lnTo>
                  <a:lnTo>
                    <a:pt x="246887" y="658368"/>
                  </a:lnTo>
                  <a:lnTo>
                    <a:pt x="740663" y="658368"/>
                  </a:lnTo>
                  <a:lnTo>
                    <a:pt x="740663" y="740664"/>
                  </a:lnTo>
                  <a:close/>
                </a:path>
                <a:path w="822960" h="822960">
                  <a:moveTo>
                    <a:pt x="493775" y="658368"/>
                  </a:moveTo>
                  <a:lnTo>
                    <a:pt x="329184" y="658368"/>
                  </a:lnTo>
                  <a:lnTo>
                    <a:pt x="329184" y="329184"/>
                  </a:lnTo>
                  <a:lnTo>
                    <a:pt x="493775" y="329184"/>
                  </a:lnTo>
                  <a:lnTo>
                    <a:pt x="493775" y="658368"/>
                  </a:lnTo>
                  <a:close/>
                </a:path>
                <a:path w="822960" h="822960">
                  <a:moveTo>
                    <a:pt x="740663" y="658368"/>
                  </a:moveTo>
                  <a:lnTo>
                    <a:pt x="576072" y="658368"/>
                  </a:lnTo>
                  <a:lnTo>
                    <a:pt x="576072" y="329184"/>
                  </a:lnTo>
                  <a:lnTo>
                    <a:pt x="740663" y="329184"/>
                  </a:lnTo>
                  <a:lnTo>
                    <a:pt x="740663" y="658368"/>
                  </a:lnTo>
                  <a:close/>
                </a:path>
                <a:path w="822960" h="822960">
                  <a:moveTo>
                    <a:pt x="822959" y="822960"/>
                  </a:moveTo>
                  <a:lnTo>
                    <a:pt x="0" y="822960"/>
                  </a:lnTo>
                  <a:lnTo>
                    <a:pt x="0" y="740664"/>
                  </a:lnTo>
                  <a:lnTo>
                    <a:pt x="822959" y="740664"/>
                  </a:lnTo>
                  <a:lnTo>
                    <a:pt x="822959" y="822960"/>
                  </a:lnTo>
                  <a:close/>
                </a:path>
              </a:pathLst>
            </a:custGeom>
            <a:solidFill>
              <a:srgbClr val="FCFBFB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270600" y="1598294"/>
            <a:ext cx="3651250" cy="1140460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36576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880"/>
              </a:spcBef>
            </a:pPr>
            <a:r>
              <a:rPr sz="315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31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78734" y="1598295"/>
            <a:ext cx="7034530" cy="3661410"/>
          </a:xfrm>
          <a:prstGeom prst="rect">
            <a:avLst/>
          </a:prstGeom>
          <a:ln w="57150">
            <a:solidFill>
              <a:srgbClr val="00A5B2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47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47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5150">
              <a:latin typeface="Times New Roman"/>
              <a:cs typeface="Times New Roman"/>
            </a:endParaRPr>
          </a:p>
          <a:p>
            <a:pPr marL="774065">
              <a:lnSpc>
                <a:spcPct val="100000"/>
              </a:lnSpc>
            </a:pPr>
            <a:r>
              <a:rPr sz="3600" spc="-5">
                <a:solidFill>
                  <a:srgbClr val="00A5B2"/>
                </a:solidFill>
                <a:latin typeface="微软雅黑"/>
                <a:cs typeface="微软雅黑"/>
              </a:rPr>
              <a:t>市场竞争格局与主要参与者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482091" y="4861534"/>
            <a:ext cx="810260" cy="810260"/>
            <a:chOff x="4482091" y="4861534"/>
            <a:chExt cx="810260" cy="810260"/>
          </a:xfrm>
        </p:grpSpPr>
        <p:sp>
          <p:nvSpPr>
            <p:cNvPr id="3" name="object 3"/>
            <p:cNvSpPr/>
            <p:nvPr/>
          </p:nvSpPr>
          <p:spPr>
            <a:xfrm>
              <a:off x="4482091" y="4861534"/>
              <a:ext cx="810260" cy="810260"/>
            </a:xfrm>
            <a:custGeom>
              <a:rect l="l" t="t" r="r" b="b"/>
              <a:pathLst>
                <a:path w="810260" h="810260">
                  <a:moveTo>
                    <a:pt x="810236" y="405118"/>
                  </a:moveTo>
                  <a:lnTo>
                    <a:pt x="0" y="405118"/>
                  </a:lnTo>
                  <a:lnTo>
                    <a:pt x="2726" y="357872"/>
                  </a:lnTo>
                  <a:lnTo>
                    <a:pt x="10700" y="312227"/>
                  </a:lnTo>
                  <a:lnTo>
                    <a:pt x="23619" y="268488"/>
                  </a:lnTo>
                  <a:lnTo>
                    <a:pt x="41178" y="226957"/>
                  </a:lnTo>
                  <a:lnTo>
                    <a:pt x="63073" y="187938"/>
                  </a:lnTo>
                  <a:lnTo>
                    <a:pt x="89001" y="151736"/>
                  </a:lnTo>
                  <a:lnTo>
                    <a:pt x="118658" y="118655"/>
                  </a:lnTo>
                  <a:lnTo>
                    <a:pt x="151739" y="88999"/>
                  </a:lnTo>
                  <a:lnTo>
                    <a:pt x="187941" y="63071"/>
                  </a:lnTo>
                  <a:lnTo>
                    <a:pt x="226960" y="41176"/>
                  </a:lnTo>
                  <a:lnTo>
                    <a:pt x="268491" y="23617"/>
                  </a:lnTo>
                  <a:lnTo>
                    <a:pt x="312232" y="10699"/>
                  </a:lnTo>
                  <a:lnTo>
                    <a:pt x="357882" y="2725"/>
                  </a:lnTo>
                  <a:lnTo>
                    <a:pt x="405118" y="0"/>
                  </a:lnTo>
                  <a:lnTo>
                    <a:pt x="452365" y="2725"/>
                  </a:lnTo>
                  <a:lnTo>
                    <a:pt x="498009" y="10699"/>
                  </a:lnTo>
                  <a:lnTo>
                    <a:pt x="541749" y="23618"/>
                  </a:lnTo>
                  <a:lnTo>
                    <a:pt x="583279" y="41177"/>
                  </a:lnTo>
                  <a:lnTo>
                    <a:pt x="622297" y="63072"/>
                  </a:lnTo>
                  <a:lnTo>
                    <a:pt x="658499" y="89000"/>
                  </a:lnTo>
                  <a:lnTo>
                    <a:pt x="691580" y="118657"/>
                  </a:lnTo>
                  <a:lnTo>
                    <a:pt x="721236" y="151738"/>
                  </a:lnTo>
                  <a:lnTo>
                    <a:pt x="747164" y="187939"/>
                  </a:lnTo>
                  <a:lnTo>
                    <a:pt x="769059" y="226958"/>
                  </a:lnTo>
                  <a:lnTo>
                    <a:pt x="786618" y="268489"/>
                  </a:lnTo>
                  <a:lnTo>
                    <a:pt x="799536" y="312228"/>
                  </a:lnTo>
                  <a:lnTo>
                    <a:pt x="807510" y="357873"/>
                  </a:lnTo>
                  <a:lnTo>
                    <a:pt x="810236" y="405118"/>
                  </a:lnTo>
                  <a:close/>
                </a:path>
                <a:path w="810260" h="810260">
                  <a:moveTo>
                    <a:pt x="405118" y="810236"/>
                  </a:moveTo>
                  <a:lnTo>
                    <a:pt x="357872" y="807510"/>
                  </a:lnTo>
                  <a:lnTo>
                    <a:pt x="312228" y="799536"/>
                  </a:lnTo>
                  <a:lnTo>
                    <a:pt x="268488" y="786618"/>
                  </a:lnTo>
                  <a:lnTo>
                    <a:pt x="226957" y="769059"/>
                  </a:lnTo>
                  <a:lnTo>
                    <a:pt x="187939" y="747164"/>
                  </a:lnTo>
                  <a:lnTo>
                    <a:pt x="151737" y="721236"/>
                  </a:lnTo>
                  <a:lnTo>
                    <a:pt x="118656" y="691579"/>
                  </a:lnTo>
                  <a:lnTo>
                    <a:pt x="88999" y="658498"/>
                  </a:lnTo>
                  <a:lnTo>
                    <a:pt x="63072" y="622297"/>
                  </a:lnTo>
                  <a:lnTo>
                    <a:pt x="41176" y="583278"/>
                  </a:lnTo>
                  <a:lnTo>
                    <a:pt x="23617" y="541747"/>
                  </a:lnTo>
                  <a:lnTo>
                    <a:pt x="10699" y="498007"/>
                  </a:lnTo>
                  <a:lnTo>
                    <a:pt x="2725" y="452363"/>
                  </a:lnTo>
                  <a:lnTo>
                    <a:pt x="0" y="405118"/>
                  </a:lnTo>
                  <a:lnTo>
                    <a:pt x="810236" y="405118"/>
                  </a:lnTo>
                  <a:lnTo>
                    <a:pt x="807510" y="452363"/>
                  </a:lnTo>
                  <a:lnTo>
                    <a:pt x="799536" y="498008"/>
                  </a:lnTo>
                  <a:lnTo>
                    <a:pt x="786618" y="541747"/>
                  </a:lnTo>
                  <a:lnTo>
                    <a:pt x="769059" y="583278"/>
                  </a:lnTo>
                  <a:lnTo>
                    <a:pt x="747163" y="622297"/>
                  </a:lnTo>
                  <a:lnTo>
                    <a:pt x="721236" y="658498"/>
                  </a:lnTo>
                  <a:lnTo>
                    <a:pt x="691579" y="691579"/>
                  </a:lnTo>
                  <a:lnTo>
                    <a:pt x="658498" y="721236"/>
                  </a:lnTo>
                  <a:lnTo>
                    <a:pt x="622296" y="747164"/>
                  </a:lnTo>
                  <a:lnTo>
                    <a:pt x="583278" y="769059"/>
                  </a:lnTo>
                  <a:lnTo>
                    <a:pt x="541747" y="786618"/>
                  </a:lnTo>
                  <a:lnTo>
                    <a:pt x="498007" y="799536"/>
                  </a:lnTo>
                  <a:lnTo>
                    <a:pt x="452363" y="807510"/>
                  </a:lnTo>
                  <a:lnTo>
                    <a:pt x="405118" y="810236"/>
                  </a:lnTo>
                  <a:close/>
                </a:path>
              </a:pathLst>
            </a:custGeom>
            <a:solidFill>
              <a:srgbClr val="18D3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673181" y="5051049"/>
              <a:ext cx="428625" cy="431800"/>
            </a:xfrm>
            <a:custGeom>
              <a:rect l="l" t="t" r="r" b="b"/>
              <a:pathLst>
                <a:path w="428625" h="431800">
                  <a:moveTo>
                    <a:pt x="213163" y="431208"/>
                  </a:moveTo>
                  <a:lnTo>
                    <a:pt x="165464" y="424708"/>
                  </a:lnTo>
                  <a:lnTo>
                    <a:pt x="124781" y="410409"/>
                  </a:lnTo>
                  <a:lnTo>
                    <a:pt x="96455" y="396109"/>
                  </a:lnTo>
                  <a:lnTo>
                    <a:pt x="85826" y="389609"/>
                  </a:lnTo>
                  <a:lnTo>
                    <a:pt x="95060" y="379597"/>
                  </a:lnTo>
                  <a:lnTo>
                    <a:pt x="115375" y="348410"/>
                  </a:lnTo>
                  <a:lnTo>
                    <a:pt x="135690" y="294321"/>
                  </a:lnTo>
                  <a:lnTo>
                    <a:pt x="144924" y="215603"/>
                  </a:lnTo>
                  <a:lnTo>
                    <a:pt x="135749" y="134975"/>
                  </a:lnTo>
                  <a:lnTo>
                    <a:pt x="115565" y="81005"/>
                  </a:lnTo>
                  <a:lnTo>
                    <a:pt x="95381" y="50767"/>
                  </a:lnTo>
                  <a:lnTo>
                    <a:pt x="86206" y="41338"/>
                  </a:lnTo>
                  <a:lnTo>
                    <a:pt x="95404" y="34849"/>
                  </a:lnTo>
                  <a:lnTo>
                    <a:pt x="121222" y="20651"/>
                  </a:lnTo>
                  <a:lnTo>
                    <a:pt x="161295" y="6453"/>
                  </a:lnTo>
                  <a:lnTo>
                    <a:pt x="213163" y="0"/>
                  </a:lnTo>
                  <a:lnTo>
                    <a:pt x="265087" y="6459"/>
                  </a:lnTo>
                  <a:lnTo>
                    <a:pt x="305175" y="20669"/>
                  </a:lnTo>
                  <a:lnTo>
                    <a:pt x="331001" y="34879"/>
                  </a:lnTo>
                  <a:lnTo>
                    <a:pt x="340102" y="41303"/>
                  </a:lnTo>
                  <a:lnTo>
                    <a:pt x="331089" y="52844"/>
                  </a:lnTo>
                  <a:lnTo>
                    <a:pt x="311262" y="86602"/>
                  </a:lnTo>
                  <a:lnTo>
                    <a:pt x="291434" y="141287"/>
                  </a:lnTo>
                  <a:lnTo>
                    <a:pt x="282422" y="215603"/>
                  </a:lnTo>
                  <a:lnTo>
                    <a:pt x="291442" y="293509"/>
                  </a:lnTo>
                  <a:lnTo>
                    <a:pt x="311287" y="347770"/>
                  </a:lnTo>
                  <a:lnTo>
                    <a:pt x="331133" y="379505"/>
                  </a:lnTo>
                  <a:lnTo>
                    <a:pt x="340153" y="389835"/>
                  </a:lnTo>
                  <a:lnTo>
                    <a:pt x="329797" y="396299"/>
                  </a:lnTo>
                  <a:lnTo>
                    <a:pt x="301955" y="410521"/>
                  </a:lnTo>
                  <a:lnTo>
                    <a:pt x="261465" y="424743"/>
                  </a:lnTo>
                  <a:lnTo>
                    <a:pt x="213163" y="431208"/>
                  </a:lnTo>
                  <a:close/>
                </a:path>
                <a:path w="428625" h="431800">
                  <a:moveTo>
                    <a:pt x="72514" y="375415"/>
                  </a:moveTo>
                  <a:lnTo>
                    <a:pt x="61181" y="367411"/>
                  </a:lnTo>
                  <a:lnTo>
                    <a:pt x="36253" y="340814"/>
                  </a:lnTo>
                  <a:lnTo>
                    <a:pt x="11329" y="291746"/>
                  </a:lnTo>
                  <a:lnTo>
                    <a:pt x="0" y="216330"/>
                  </a:lnTo>
                  <a:lnTo>
                    <a:pt x="11205" y="140197"/>
                  </a:lnTo>
                  <a:lnTo>
                    <a:pt x="35859" y="89584"/>
                  </a:lnTo>
                  <a:lnTo>
                    <a:pt x="60512" y="61448"/>
                  </a:lnTo>
                  <a:lnTo>
                    <a:pt x="71718" y="52746"/>
                  </a:lnTo>
                  <a:lnTo>
                    <a:pt x="80100" y="61448"/>
                  </a:lnTo>
                  <a:lnTo>
                    <a:pt x="98540" y="89584"/>
                  </a:lnTo>
                  <a:lnTo>
                    <a:pt x="116981" y="140197"/>
                  </a:lnTo>
                  <a:lnTo>
                    <a:pt x="125363" y="216330"/>
                  </a:lnTo>
                  <a:lnTo>
                    <a:pt x="117103" y="291753"/>
                  </a:lnTo>
                  <a:lnTo>
                    <a:pt x="98934" y="340820"/>
                  </a:lnTo>
                  <a:lnTo>
                    <a:pt x="80769" y="367413"/>
                  </a:lnTo>
                  <a:lnTo>
                    <a:pt x="72514" y="375415"/>
                  </a:lnTo>
                  <a:close/>
                </a:path>
                <a:path w="428625" h="431800">
                  <a:moveTo>
                    <a:pt x="353794" y="375415"/>
                  </a:moveTo>
                  <a:lnTo>
                    <a:pt x="345540" y="367411"/>
                  </a:lnTo>
                  <a:lnTo>
                    <a:pt x="327384" y="340814"/>
                  </a:lnTo>
                  <a:lnTo>
                    <a:pt x="309231" y="291746"/>
                  </a:lnTo>
                  <a:lnTo>
                    <a:pt x="300979" y="216330"/>
                  </a:lnTo>
                  <a:lnTo>
                    <a:pt x="309359" y="140703"/>
                  </a:lnTo>
                  <a:lnTo>
                    <a:pt x="327794" y="91203"/>
                  </a:lnTo>
                  <a:lnTo>
                    <a:pt x="346229" y="64179"/>
                  </a:lnTo>
                  <a:lnTo>
                    <a:pt x="354608" y="55982"/>
                  </a:lnTo>
                  <a:lnTo>
                    <a:pt x="366082" y="64179"/>
                  </a:lnTo>
                  <a:lnTo>
                    <a:pt x="391324" y="91203"/>
                  </a:lnTo>
                  <a:lnTo>
                    <a:pt x="416566" y="140703"/>
                  </a:lnTo>
                  <a:lnTo>
                    <a:pt x="428040" y="216330"/>
                  </a:lnTo>
                  <a:lnTo>
                    <a:pt x="416436" y="291753"/>
                  </a:lnTo>
                  <a:lnTo>
                    <a:pt x="390911" y="340820"/>
                  </a:lnTo>
                  <a:lnTo>
                    <a:pt x="365392" y="367413"/>
                  </a:lnTo>
                  <a:lnTo>
                    <a:pt x="353794" y="37541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5760842" y="1445928"/>
            <a:ext cx="5549900" cy="43827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市场规</a:t>
            </a:r>
            <a:r>
              <a:rPr sz="2300" b="1" spc="-50">
                <a:solidFill>
                  <a:srgbClr val="00A5B2"/>
                </a:solidFill>
                <a:latin typeface="微软雅黑"/>
                <a:cs typeface="微软雅黑"/>
              </a:rPr>
              <a:t>模</a:t>
            </a:r>
            <a:endParaRPr sz="2300">
              <a:latin typeface="微软雅黑"/>
              <a:cs typeface="微软雅黑"/>
            </a:endParaRPr>
          </a:p>
          <a:p>
            <a:pPr marL="12700" marR="41275">
              <a:lnSpc>
                <a:spcPct val="120000"/>
              </a:lnSpc>
              <a:spcBef>
                <a:spcPts val="1205"/>
              </a:spcBef>
            </a:pPr>
            <a:r>
              <a:rPr sz="1500">
                <a:latin typeface="微软雅黑"/>
                <a:cs typeface="微软雅黑"/>
              </a:rPr>
              <a:t>中国教育辅导行业市场规模庞大，随着</a:t>
            </a:r>
            <a:r>
              <a:rPr sz="1500" spc="-10">
                <a:latin typeface="微软雅黑"/>
                <a:cs typeface="微软雅黑"/>
              </a:rPr>
              <a:t>K12</a:t>
            </a:r>
            <a:r>
              <a:rPr sz="1500" spc="-5">
                <a:latin typeface="微软雅黑"/>
                <a:cs typeface="微软雅黑"/>
              </a:rPr>
              <a:t>在线教育市场的崛起，整体市场规模不断扩大。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2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市场份</a:t>
            </a:r>
            <a:r>
              <a:rPr sz="2300" b="1" spc="-50">
                <a:solidFill>
                  <a:srgbClr val="00A5B2"/>
                </a:solidFill>
                <a:latin typeface="微软雅黑"/>
                <a:cs typeface="微软雅黑"/>
              </a:rPr>
              <a:t>额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210"/>
              </a:spcBef>
            </a:pPr>
            <a:r>
              <a:rPr sz="1500" spc="-5">
                <a:latin typeface="微软雅黑"/>
                <a:cs typeface="微软雅黑"/>
              </a:rPr>
              <a:t>目前，市场主要由几家大型教育辅导机构主导，如新东方、好未来等，但众多中小型机构也在逐渐发展壮大。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竞争层</a:t>
            </a:r>
            <a:r>
              <a:rPr sz="2300" b="1" spc="-50">
                <a:solidFill>
                  <a:srgbClr val="00A5B2"/>
                </a:solidFill>
                <a:latin typeface="微软雅黑"/>
                <a:cs typeface="微软雅黑"/>
              </a:rPr>
              <a:t>次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210"/>
              </a:spcBef>
            </a:pPr>
            <a:r>
              <a:rPr sz="1500" spc="-5">
                <a:latin typeface="微软雅黑"/>
                <a:cs typeface="微软雅黑"/>
              </a:rPr>
              <a:t>市场竞争激烈，包括品牌竞争、教学质量竞争、服务竞争等多个层</a:t>
            </a:r>
            <a:r>
              <a:rPr sz="1500" spc="-25">
                <a:latin typeface="微软雅黑"/>
                <a:cs typeface="微软雅黑"/>
              </a:rPr>
              <a:t>面。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482092" y="1560134"/>
            <a:ext cx="810260" cy="810260"/>
            <a:chOff x="4482092" y="1560134"/>
            <a:chExt cx="810260" cy="810260"/>
          </a:xfrm>
        </p:grpSpPr>
        <p:sp>
          <p:nvSpPr>
            <p:cNvPr id="7" name="object 7"/>
            <p:cNvSpPr/>
            <p:nvPr/>
          </p:nvSpPr>
          <p:spPr>
            <a:xfrm>
              <a:off x="4482092" y="1560134"/>
              <a:ext cx="810260" cy="810260"/>
            </a:xfrm>
            <a:custGeom>
              <a:rect l="l" t="t" r="r" b="b"/>
              <a:pathLst>
                <a:path w="810260" h="810260">
                  <a:moveTo>
                    <a:pt x="405117" y="810236"/>
                  </a:moveTo>
                  <a:lnTo>
                    <a:pt x="357871" y="807510"/>
                  </a:lnTo>
                  <a:lnTo>
                    <a:pt x="312227" y="799536"/>
                  </a:lnTo>
                  <a:lnTo>
                    <a:pt x="268487" y="786618"/>
                  </a:lnTo>
                  <a:lnTo>
                    <a:pt x="226956" y="769059"/>
                  </a:lnTo>
                  <a:lnTo>
                    <a:pt x="187938" y="747164"/>
                  </a:lnTo>
                  <a:lnTo>
                    <a:pt x="151736" y="721236"/>
                  </a:lnTo>
                  <a:lnTo>
                    <a:pt x="118655" y="691579"/>
                  </a:lnTo>
                  <a:lnTo>
                    <a:pt x="88999" y="658498"/>
                  </a:lnTo>
                  <a:lnTo>
                    <a:pt x="63071" y="622296"/>
                  </a:lnTo>
                  <a:lnTo>
                    <a:pt x="41175" y="583278"/>
                  </a:lnTo>
                  <a:lnTo>
                    <a:pt x="23617" y="541747"/>
                  </a:lnTo>
                  <a:lnTo>
                    <a:pt x="10698" y="498007"/>
                  </a:lnTo>
                  <a:lnTo>
                    <a:pt x="2724" y="452363"/>
                  </a:lnTo>
                  <a:lnTo>
                    <a:pt x="0" y="405117"/>
                  </a:lnTo>
                  <a:lnTo>
                    <a:pt x="2725" y="357872"/>
                  </a:lnTo>
                  <a:lnTo>
                    <a:pt x="10699" y="312227"/>
                  </a:lnTo>
                  <a:lnTo>
                    <a:pt x="23618" y="268488"/>
                  </a:lnTo>
                  <a:lnTo>
                    <a:pt x="41176" y="226957"/>
                  </a:lnTo>
                  <a:lnTo>
                    <a:pt x="63072" y="187938"/>
                  </a:lnTo>
                  <a:lnTo>
                    <a:pt x="89000" y="151737"/>
                  </a:lnTo>
                  <a:lnTo>
                    <a:pt x="118656" y="118655"/>
                  </a:lnTo>
                  <a:lnTo>
                    <a:pt x="151737" y="88999"/>
                  </a:lnTo>
                  <a:lnTo>
                    <a:pt x="187939" y="63071"/>
                  </a:lnTo>
                  <a:lnTo>
                    <a:pt x="226957" y="41176"/>
                  </a:lnTo>
                  <a:lnTo>
                    <a:pt x="268488" y="23617"/>
                  </a:lnTo>
                  <a:lnTo>
                    <a:pt x="312228" y="10699"/>
                  </a:lnTo>
                  <a:lnTo>
                    <a:pt x="357872" y="2725"/>
                  </a:lnTo>
                  <a:lnTo>
                    <a:pt x="405117" y="0"/>
                  </a:lnTo>
                  <a:lnTo>
                    <a:pt x="452362" y="2725"/>
                  </a:lnTo>
                  <a:lnTo>
                    <a:pt x="498006" y="10699"/>
                  </a:lnTo>
                  <a:lnTo>
                    <a:pt x="541746" y="23617"/>
                  </a:lnTo>
                  <a:lnTo>
                    <a:pt x="583277" y="41176"/>
                  </a:lnTo>
                  <a:lnTo>
                    <a:pt x="622296" y="63072"/>
                  </a:lnTo>
                  <a:lnTo>
                    <a:pt x="658497" y="89000"/>
                  </a:lnTo>
                  <a:lnTo>
                    <a:pt x="691579" y="118656"/>
                  </a:lnTo>
                  <a:lnTo>
                    <a:pt x="721235" y="151737"/>
                  </a:lnTo>
                  <a:lnTo>
                    <a:pt x="747163" y="187939"/>
                  </a:lnTo>
                  <a:lnTo>
                    <a:pt x="769058" y="226957"/>
                  </a:lnTo>
                  <a:lnTo>
                    <a:pt x="786617" y="268488"/>
                  </a:lnTo>
                  <a:lnTo>
                    <a:pt x="799535" y="312228"/>
                  </a:lnTo>
                  <a:lnTo>
                    <a:pt x="807509" y="357872"/>
                  </a:lnTo>
                  <a:lnTo>
                    <a:pt x="810235" y="405118"/>
                  </a:lnTo>
                  <a:lnTo>
                    <a:pt x="807509" y="452363"/>
                  </a:lnTo>
                  <a:lnTo>
                    <a:pt x="799535" y="498008"/>
                  </a:lnTo>
                  <a:lnTo>
                    <a:pt x="786617" y="541747"/>
                  </a:lnTo>
                  <a:lnTo>
                    <a:pt x="769058" y="583278"/>
                  </a:lnTo>
                  <a:lnTo>
                    <a:pt x="747163" y="622297"/>
                  </a:lnTo>
                  <a:lnTo>
                    <a:pt x="721235" y="658498"/>
                  </a:lnTo>
                  <a:lnTo>
                    <a:pt x="691578" y="691579"/>
                  </a:lnTo>
                  <a:lnTo>
                    <a:pt x="658497" y="721236"/>
                  </a:lnTo>
                  <a:lnTo>
                    <a:pt x="622296" y="747164"/>
                  </a:lnTo>
                  <a:lnTo>
                    <a:pt x="583277" y="769059"/>
                  </a:lnTo>
                  <a:lnTo>
                    <a:pt x="541746" y="786618"/>
                  </a:lnTo>
                  <a:lnTo>
                    <a:pt x="498006" y="799536"/>
                  </a:lnTo>
                  <a:lnTo>
                    <a:pt x="452362" y="807510"/>
                  </a:lnTo>
                  <a:lnTo>
                    <a:pt x="405117" y="810236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696603" y="1793308"/>
              <a:ext cx="345440" cy="344805"/>
            </a:xfrm>
            <a:custGeom>
              <a:rect l="l" t="t" r="r" b="b"/>
              <a:pathLst>
                <a:path w="345439" h="344805">
                  <a:moveTo>
                    <a:pt x="30526" y="176678"/>
                  </a:moveTo>
                  <a:lnTo>
                    <a:pt x="18221" y="161290"/>
                  </a:lnTo>
                  <a:lnTo>
                    <a:pt x="8565" y="143463"/>
                  </a:lnTo>
                  <a:lnTo>
                    <a:pt x="2258" y="123901"/>
                  </a:lnTo>
                  <a:lnTo>
                    <a:pt x="0" y="103304"/>
                  </a:lnTo>
                  <a:lnTo>
                    <a:pt x="8099" y="63095"/>
                  </a:lnTo>
                  <a:lnTo>
                    <a:pt x="30185" y="30259"/>
                  </a:lnTo>
                  <a:lnTo>
                    <a:pt x="62941" y="8118"/>
                  </a:lnTo>
                  <a:lnTo>
                    <a:pt x="103051" y="0"/>
                  </a:lnTo>
                  <a:lnTo>
                    <a:pt x="123780" y="2229"/>
                  </a:lnTo>
                  <a:lnTo>
                    <a:pt x="143326" y="8511"/>
                  </a:lnTo>
                  <a:lnTo>
                    <a:pt x="161081" y="18231"/>
                  </a:lnTo>
                  <a:lnTo>
                    <a:pt x="176439" y="30778"/>
                  </a:lnTo>
                  <a:lnTo>
                    <a:pt x="30526" y="176678"/>
                  </a:lnTo>
                  <a:close/>
                </a:path>
                <a:path w="345439" h="344805">
                  <a:moveTo>
                    <a:pt x="111671" y="206006"/>
                  </a:moveTo>
                  <a:lnTo>
                    <a:pt x="91240" y="205258"/>
                  </a:lnTo>
                  <a:lnTo>
                    <a:pt x="71227" y="200479"/>
                  </a:lnTo>
                  <a:lnTo>
                    <a:pt x="52387" y="191776"/>
                  </a:lnTo>
                  <a:lnTo>
                    <a:pt x="74533" y="170521"/>
                  </a:lnTo>
                  <a:lnTo>
                    <a:pt x="122267" y="122873"/>
                  </a:lnTo>
                  <a:lnTo>
                    <a:pt x="169756" y="74978"/>
                  </a:lnTo>
                  <a:lnTo>
                    <a:pt x="191168" y="52982"/>
                  </a:lnTo>
                  <a:lnTo>
                    <a:pt x="199897" y="72062"/>
                  </a:lnTo>
                  <a:lnTo>
                    <a:pt x="204458" y="92234"/>
                  </a:lnTo>
                  <a:lnTo>
                    <a:pt x="204850" y="112815"/>
                  </a:lnTo>
                  <a:lnTo>
                    <a:pt x="201074" y="133120"/>
                  </a:lnTo>
                  <a:lnTo>
                    <a:pt x="189983" y="143842"/>
                  </a:lnTo>
                  <a:lnTo>
                    <a:pt x="166139" y="167579"/>
                  </a:lnTo>
                  <a:lnTo>
                    <a:pt x="142436" y="191462"/>
                  </a:lnTo>
                  <a:lnTo>
                    <a:pt x="131765" y="202618"/>
                  </a:lnTo>
                  <a:lnTo>
                    <a:pt x="111671" y="206006"/>
                  </a:lnTo>
                  <a:close/>
                </a:path>
                <a:path w="345439" h="344805">
                  <a:moveTo>
                    <a:pt x="288173" y="323897"/>
                  </a:moveTo>
                  <a:lnTo>
                    <a:pt x="275457" y="322776"/>
                  </a:lnTo>
                  <a:lnTo>
                    <a:pt x="266202" y="318297"/>
                  </a:lnTo>
                  <a:lnTo>
                    <a:pt x="148649" y="220908"/>
                  </a:lnTo>
                  <a:lnTo>
                    <a:pt x="220301" y="149257"/>
                  </a:lnTo>
                  <a:lnTo>
                    <a:pt x="317146" y="267367"/>
                  </a:lnTo>
                  <a:lnTo>
                    <a:pt x="321474" y="276770"/>
                  </a:lnTo>
                  <a:lnTo>
                    <a:pt x="322809" y="289269"/>
                  </a:lnTo>
                  <a:lnTo>
                    <a:pt x="322569" y="300193"/>
                  </a:lnTo>
                  <a:lnTo>
                    <a:pt x="322174" y="304872"/>
                  </a:lnTo>
                  <a:lnTo>
                    <a:pt x="340084" y="322781"/>
                  </a:lnTo>
                  <a:lnTo>
                    <a:pt x="304264" y="322781"/>
                  </a:lnTo>
                  <a:lnTo>
                    <a:pt x="299420" y="323340"/>
                  </a:lnTo>
                  <a:lnTo>
                    <a:pt x="288173" y="323897"/>
                  </a:lnTo>
                  <a:close/>
                </a:path>
                <a:path w="345439" h="344805">
                  <a:moveTo>
                    <a:pt x="328329" y="344618"/>
                  </a:moveTo>
                  <a:lnTo>
                    <a:pt x="304264" y="322781"/>
                  </a:lnTo>
                  <a:lnTo>
                    <a:pt x="340084" y="322781"/>
                  </a:lnTo>
                  <a:lnTo>
                    <a:pt x="345125" y="327823"/>
                  </a:lnTo>
                  <a:lnTo>
                    <a:pt x="328329" y="34461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4482092" y="3221071"/>
            <a:ext cx="810260" cy="810260"/>
            <a:chOff x="4482092" y="3221071"/>
            <a:chExt cx="810260" cy="810260"/>
          </a:xfrm>
        </p:grpSpPr>
        <p:sp>
          <p:nvSpPr>
            <p:cNvPr id="10" name="object 10"/>
            <p:cNvSpPr/>
            <p:nvPr/>
          </p:nvSpPr>
          <p:spPr>
            <a:xfrm>
              <a:off x="4482092" y="3221071"/>
              <a:ext cx="810260" cy="810260"/>
            </a:xfrm>
            <a:custGeom>
              <a:rect l="l" t="t" r="r" b="b"/>
              <a:pathLst>
                <a:path w="810260" h="810260">
                  <a:moveTo>
                    <a:pt x="405117" y="0"/>
                  </a:moveTo>
                  <a:close/>
                </a:path>
                <a:path w="810260" h="810260">
                  <a:moveTo>
                    <a:pt x="405117" y="810236"/>
                  </a:moveTo>
                  <a:lnTo>
                    <a:pt x="357872" y="807510"/>
                  </a:lnTo>
                  <a:lnTo>
                    <a:pt x="312227" y="799536"/>
                  </a:lnTo>
                  <a:lnTo>
                    <a:pt x="268487" y="786618"/>
                  </a:lnTo>
                  <a:lnTo>
                    <a:pt x="226956" y="769059"/>
                  </a:lnTo>
                  <a:lnTo>
                    <a:pt x="187938" y="747163"/>
                  </a:lnTo>
                  <a:lnTo>
                    <a:pt x="151736" y="721236"/>
                  </a:lnTo>
                  <a:lnTo>
                    <a:pt x="118655" y="691579"/>
                  </a:lnTo>
                  <a:lnTo>
                    <a:pt x="88999" y="658498"/>
                  </a:lnTo>
                  <a:lnTo>
                    <a:pt x="63071" y="622296"/>
                  </a:lnTo>
                  <a:lnTo>
                    <a:pt x="41175" y="583278"/>
                  </a:lnTo>
                  <a:lnTo>
                    <a:pt x="23617" y="541747"/>
                  </a:lnTo>
                  <a:lnTo>
                    <a:pt x="10698" y="498007"/>
                  </a:lnTo>
                  <a:lnTo>
                    <a:pt x="2724" y="452363"/>
                  </a:lnTo>
                  <a:lnTo>
                    <a:pt x="0" y="405117"/>
                  </a:lnTo>
                  <a:lnTo>
                    <a:pt x="2725" y="357872"/>
                  </a:lnTo>
                  <a:lnTo>
                    <a:pt x="10699" y="312227"/>
                  </a:lnTo>
                  <a:lnTo>
                    <a:pt x="23618" y="268487"/>
                  </a:lnTo>
                  <a:lnTo>
                    <a:pt x="41177" y="226956"/>
                  </a:lnTo>
                  <a:lnTo>
                    <a:pt x="63072" y="187938"/>
                  </a:lnTo>
                  <a:lnTo>
                    <a:pt x="89000" y="151736"/>
                  </a:lnTo>
                  <a:lnTo>
                    <a:pt x="118656" y="118655"/>
                  </a:lnTo>
                  <a:lnTo>
                    <a:pt x="151738" y="88999"/>
                  </a:lnTo>
                  <a:lnTo>
                    <a:pt x="187939" y="63071"/>
                  </a:lnTo>
                  <a:lnTo>
                    <a:pt x="226958" y="41176"/>
                  </a:lnTo>
                  <a:lnTo>
                    <a:pt x="268489" y="23617"/>
                  </a:lnTo>
                  <a:lnTo>
                    <a:pt x="312229" y="10699"/>
                  </a:lnTo>
                  <a:lnTo>
                    <a:pt x="357874" y="2725"/>
                  </a:lnTo>
                  <a:lnTo>
                    <a:pt x="405117" y="0"/>
                  </a:lnTo>
                  <a:lnTo>
                    <a:pt x="452362" y="2725"/>
                  </a:lnTo>
                  <a:lnTo>
                    <a:pt x="498007" y="10699"/>
                  </a:lnTo>
                  <a:lnTo>
                    <a:pt x="541747" y="23617"/>
                  </a:lnTo>
                  <a:lnTo>
                    <a:pt x="583278" y="41176"/>
                  </a:lnTo>
                  <a:lnTo>
                    <a:pt x="622296" y="63072"/>
                  </a:lnTo>
                  <a:lnTo>
                    <a:pt x="658498" y="89000"/>
                  </a:lnTo>
                  <a:lnTo>
                    <a:pt x="691579" y="118656"/>
                  </a:lnTo>
                  <a:lnTo>
                    <a:pt x="721235" y="151737"/>
                  </a:lnTo>
                  <a:lnTo>
                    <a:pt x="747163" y="187939"/>
                  </a:lnTo>
                  <a:lnTo>
                    <a:pt x="769058" y="226957"/>
                  </a:lnTo>
                  <a:lnTo>
                    <a:pt x="786617" y="268488"/>
                  </a:lnTo>
                  <a:lnTo>
                    <a:pt x="799535" y="312228"/>
                  </a:lnTo>
                  <a:lnTo>
                    <a:pt x="807509" y="357872"/>
                  </a:lnTo>
                  <a:lnTo>
                    <a:pt x="810235" y="405118"/>
                  </a:lnTo>
                  <a:lnTo>
                    <a:pt x="807509" y="452363"/>
                  </a:lnTo>
                  <a:lnTo>
                    <a:pt x="799535" y="498007"/>
                  </a:lnTo>
                  <a:lnTo>
                    <a:pt x="786617" y="541747"/>
                  </a:lnTo>
                  <a:lnTo>
                    <a:pt x="769058" y="583278"/>
                  </a:lnTo>
                  <a:lnTo>
                    <a:pt x="747163" y="622297"/>
                  </a:lnTo>
                  <a:lnTo>
                    <a:pt x="721235" y="658498"/>
                  </a:lnTo>
                  <a:lnTo>
                    <a:pt x="691578" y="691579"/>
                  </a:lnTo>
                  <a:lnTo>
                    <a:pt x="658497" y="721236"/>
                  </a:lnTo>
                  <a:lnTo>
                    <a:pt x="622296" y="747164"/>
                  </a:lnTo>
                  <a:lnTo>
                    <a:pt x="583277" y="769059"/>
                  </a:lnTo>
                  <a:lnTo>
                    <a:pt x="541746" y="786618"/>
                  </a:lnTo>
                  <a:lnTo>
                    <a:pt x="498007" y="799536"/>
                  </a:lnTo>
                  <a:lnTo>
                    <a:pt x="452362" y="807510"/>
                  </a:lnTo>
                  <a:lnTo>
                    <a:pt x="405117" y="810236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763536" y="3406733"/>
              <a:ext cx="276225" cy="424815"/>
            </a:xfrm>
            <a:custGeom>
              <a:rect l="l" t="t" r="r" b="b"/>
              <a:pathLst>
                <a:path w="276225" h="424814">
                  <a:moveTo>
                    <a:pt x="169711" y="84848"/>
                  </a:moveTo>
                  <a:lnTo>
                    <a:pt x="153199" y="81514"/>
                  </a:lnTo>
                  <a:lnTo>
                    <a:pt x="139714" y="72421"/>
                  </a:lnTo>
                  <a:lnTo>
                    <a:pt x="130621" y="58936"/>
                  </a:lnTo>
                  <a:lnTo>
                    <a:pt x="127287" y="42424"/>
                  </a:lnTo>
                  <a:lnTo>
                    <a:pt x="130621" y="25912"/>
                  </a:lnTo>
                  <a:lnTo>
                    <a:pt x="139714" y="12427"/>
                  </a:lnTo>
                  <a:lnTo>
                    <a:pt x="153199" y="3334"/>
                  </a:lnTo>
                  <a:lnTo>
                    <a:pt x="169711" y="0"/>
                  </a:lnTo>
                  <a:lnTo>
                    <a:pt x="186223" y="3334"/>
                  </a:lnTo>
                  <a:lnTo>
                    <a:pt x="199708" y="12427"/>
                  </a:lnTo>
                  <a:lnTo>
                    <a:pt x="208801" y="25912"/>
                  </a:lnTo>
                  <a:lnTo>
                    <a:pt x="212135" y="42424"/>
                  </a:lnTo>
                  <a:lnTo>
                    <a:pt x="208801" y="58936"/>
                  </a:lnTo>
                  <a:lnTo>
                    <a:pt x="199708" y="72421"/>
                  </a:lnTo>
                  <a:lnTo>
                    <a:pt x="186223" y="81514"/>
                  </a:lnTo>
                  <a:lnTo>
                    <a:pt x="169711" y="84848"/>
                  </a:lnTo>
                  <a:close/>
                </a:path>
                <a:path w="276225" h="424814">
                  <a:moveTo>
                    <a:pt x="42424" y="233348"/>
                  </a:moveTo>
                  <a:lnTo>
                    <a:pt x="0" y="233348"/>
                  </a:lnTo>
                  <a:lnTo>
                    <a:pt x="0" y="127287"/>
                  </a:lnTo>
                  <a:lnTo>
                    <a:pt x="87819" y="74679"/>
                  </a:lnTo>
                  <a:lnTo>
                    <a:pt x="92817" y="71936"/>
                  </a:lnTo>
                  <a:lnTo>
                    <a:pt x="98770" y="70318"/>
                  </a:lnTo>
                  <a:lnTo>
                    <a:pt x="112040" y="70318"/>
                  </a:lnTo>
                  <a:lnTo>
                    <a:pt x="152264" y="94434"/>
                  </a:lnTo>
                  <a:lnTo>
                    <a:pt x="181590" y="123880"/>
                  </a:lnTo>
                  <a:lnTo>
                    <a:pt x="183861" y="127287"/>
                  </a:lnTo>
                  <a:lnTo>
                    <a:pt x="84849" y="127287"/>
                  </a:lnTo>
                  <a:lnTo>
                    <a:pt x="42452" y="148485"/>
                  </a:lnTo>
                  <a:lnTo>
                    <a:pt x="42424" y="233348"/>
                  </a:lnTo>
                  <a:close/>
                </a:path>
                <a:path w="276225" h="424814">
                  <a:moveTo>
                    <a:pt x="87634" y="74772"/>
                  </a:moveTo>
                  <a:lnTo>
                    <a:pt x="87804" y="74679"/>
                  </a:lnTo>
                  <a:lnTo>
                    <a:pt x="87634" y="74772"/>
                  </a:lnTo>
                  <a:close/>
                </a:path>
                <a:path w="276225" h="424814">
                  <a:moveTo>
                    <a:pt x="63636" y="424258"/>
                  </a:moveTo>
                  <a:lnTo>
                    <a:pt x="21212" y="424258"/>
                  </a:lnTo>
                  <a:lnTo>
                    <a:pt x="84849" y="127287"/>
                  </a:lnTo>
                  <a:lnTo>
                    <a:pt x="183861" y="127287"/>
                  </a:lnTo>
                  <a:lnTo>
                    <a:pt x="197994" y="148485"/>
                  </a:lnTo>
                  <a:lnTo>
                    <a:pt x="148499" y="148485"/>
                  </a:lnTo>
                  <a:lnTo>
                    <a:pt x="133636" y="197287"/>
                  </a:lnTo>
                  <a:lnTo>
                    <a:pt x="190910" y="254560"/>
                  </a:lnTo>
                  <a:lnTo>
                    <a:pt x="190910" y="261984"/>
                  </a:lnTo>
                  <a:lnTo>
                    <a:pt x="113485" y="261984"/>
                  </a:lnTo>
                  <a:lnTo>
                    <a:pt x="63636" y="424258"/>
                  </a:lnTo>
                  <a:close/>
                </a:path>
                <a:path w="276225" h="424814">
                  <a:moveTo>
                    <a:pt x="275772" y="212121"/>
                  </a:moveTo>
                  <a:lnTo>
                    <a:pt x="212347" y="212121"/>
                  </a:lnTo>
                  <a:lnTo>
                    <a:pt x="203057" y="210739"/>
                  </a:lnTo>
                  <a:lnTo>
                    <a:pt x="193707" y="206951"/>
                  </a:lnTo>
                  <a:lnTo>
                    <a:pt x="185352" y="201293"/>
                  </a:lnTo>
                  <a:lnTo>
                    <a:pt x="179045" y="194303"/>
                  </a:lnTo>
                  <a:lnTo>
                    <a:pt x="148499" y="148485"/>
                  </a:lnTo>
                  <a:lnTo>
                    <a:pt x="197994" y="148485"/>
                  </a:lnTo>
                  <a:lnTo>
                    <a:pt x="212135" y="169697"/>
                  </a:lnTo>
                  <a:lnTo>
                    <a:pt x="275772" y="169697"/>
                  </a:lnTo>
                  <a:lnTo>
                    <a:pt x="275772" y="212121"/>
                  </a:lnTo>
                  <a:close/>
                </a:path>
                <a:path w="276225" h="424814">
                  <a:moveTo>
                    <a:pt x="190910" y="424258"/>
                  </a:moveTo>
                  <a:lnTo>
                    <a:pt x="148485" y="424258"/>
                  </a:lnTo>
                  <a:lnTo>
                    <a:pt x="148485" y="296984"/>
                  </a:lnTo>
                  <a:lnTo>
                    <a:pt x="113485" y="261984"/>
                  </a:lnTo>
                  <a:lnTo>
                    <a:pt x="190910" y="261984"/>
                  </a:lnTo>
                  <a:lnTo>
                    <a:pt x="190910" y="42425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932439" y="2491844"/>
            <a:ext cx="2724785" cy="2423795"/>
            <a:chOff x="932439" y="2491844"/>
            <a:chExt cx="2724785" cy="2423795"/>
          </a:xfrm>
        </p:grpSpPr>
        <p:sp>
          <p:nvSpPr>
            <p:cNvPr id="13" name="object 13"/>
            <p:cNvSpPr/>
            <p:nvPr/>
          </p:nvSpPr>
          <p:spPr>
            <a:xfrm>
              <a:off x="970539" y="2529944"/>
              <a:ext cx="2648585" cy="2347595"/>
            </a:xfrm>
            <a:custGeom>
              <a:rect l="l" t="t" r="r" b="b"/>
              <a:pathLst>
                <a:path w="2648585" h="2347595">
                  <a:moveTo>
                    <a:pt x="1986430" y="2347183"/>
                  </a:moveTo>
                  <a:lnTo>
                    <a:pt x="662143" y="2347183"/>
                  </a:lnTo>
                  <a:lnTo>
                    <a:pt x="0" y="1173591"/>
                  </a:lnTo>
                  <a:lnTo>
                    <a:pt x="662143" y="0"/>
                  </a:lnTo>
                  <a:lnTo>
                    <a:pt x="1986430" y="0"/>
                  </a:lnTo>
                  <a:lnTo>
                    <a:pt x="2648573" y="1173591"/>
                  </a:lnTo>
                  <a:lnTo>
                    <a:pt x="1986430" y="2347183"/>
                  </a:lnTo>
                  <a:close/>
                </a:path>
              </a:pathLst>
            </a:custGeom>
            <a:solidFill>
              <a:srgbClr val="EFFFF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970539" y="2529944"/>
              <a:ext cx="2648585" cy="2347595"/>
            </a:xfrm>
            <a:custGeom>
              <a:rect l="l" t="t" r="r" b="b"/>
              <a:pathLst>
                <a:path w="2648585" h="2347595">
                  <a:moveTo>
                    <a:pt x="0" y="1173591"/>
                  </a:moveTo>
                  <a:lnTo>
                    <a:pt x="662143" y="0"/>
                  </a:lnTo>
                  <a:lnTo>
                    <a:pt x="1986430" y="0"/>
                  </a:lnTo>
                  <a:lnTo>
                    <a:pt x="2648573" y="1173591"/>
                  </a:lnTo>
                  <a:lnTo>
                    <a:pt x="1986430" y="2347183"/>
                  </a:lnTo>
                  <a:lnTo>
                    <a:pt x="662143" y="2347183"/>
                  </a:lnTo>
                  <a:lnTo>
                    <a:pt x="0" y="1173591"/>
                  </a:lnTo>
                  <a:close/>
                </a:path>
              </a:pathLst>
            </a:custGeom>
            <a:ln w="76200">
              <a:solidFill>
                <a:srgbClr val="00A5B2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655515" y="3001353"/>
              <a:ext cx="1278890" cy="1195705"/>
            </a:xfrm>
            <a:custGeom>
              <a:rect l="l" t="t" r="r" b="b"/>
              <a:pathLst>
                <a:path w="1278889" h="1195704">
                  <a:moveTo>
                    <a:pt x="1278621" y="478075"/>
                  </a:moveTo>
                  <a:lnTo>
                    <a:pt x="0" y="478075"/>
                  </a:lnTo>
                  <a:lnTo>
                    <a:pt x="0" y="358557"/>
                  </a:lnTo>
                  <a:lnTo>
                    <a:pt x="639310" y="0"/>
                  </a:lnTo>
                  <a:lnTo>
                    <a:pt x="1278621" y="358557"/>
                  </a:lnTo>
                  <a:lnTo>
                    <a:pt x="1278621" y="478075"/>
                  </a:lnTo>
                  <a:close/>
                </a:path>
                <a:path w="1278889" h="1195704">
                  <a:moveTo>
                    <a:pt x="1150759" y="1075671"/>
                  </a:moveTo>
                  <a:lnTo>
                    <a:pt x="127862" y="1075671"/>
                  </a:lnTo>
                  <a:lnTo>
                    <a:pt x="127862" y="478075"/>
                  </a:lnTo>
                  <a:lnTo>
                    <a:pt x="383586" y="478075"/>
                  </a:lnTo>
                  <a:lnTo>
                    <a:pt x="383586" y="956152"/>
                  </a:lnTo>
                  <a:lnTo>
                    <a:pt x="1150759" y="956152"/>
                  </a:lnTo>
                  <a:lnTo>
                    <a:pt x="1150759" y="1075671"/>
                  </a:lnTo>
                  <a:close/>
                </a:path>
                <a:path w="1278889" h="1195704">
                  <a:moveTo>
                    <a:pt x="767173" y="956152"/>
                  </a:moveTo>
                  <a:lnTo>
                    <a:pt x="511448" y="956152"/>
                  </a:lnTo>
                  <a:lnTo>
                    <a:pt x="511448" y="478075"/>
                  </a:lnTo>
                  <a:lnTo>
                    <a:pt x="767173" y="478075"/>
                  </a:lnTo>
                  <a:lnTo>
                    <a:pt x="767173" y="956152"/>
                  </a:lnTo>
                  <a:close/>
                </a:path>
                <a:path w="1278889" h="1195704">
                  <a:moveTo>
                    <a:pt x="1150759" y="956152"/>
                  </a:moveTo>
                  <a:lnTo>
                    <a:pt x="895035" y="956152"/>
                  </a:lnTo>
                  <a:lnTo>
                    <a:pt x="895035" y="478075"/>
                  </a:lnTo>
                  <a:lnTo>
                    <a:pt x="1150759" y="478075"/>
                  </a:lnTo>
                  <a:lnTo>
                    <a:pt x="1150759" y="956152"/>
                  </a:lnTo>
                  <a:close/>
                </a:path>
                <a:path w="1278889" h="1195704">
                  <a:moveTo>
                    <a:pt x="1278621" y="1195189"/>
                  </a:moveTo>
                  <a:lnTo>
                    <a:pt x="0" y="1195189"/>
                  </a:lnTo>
                  <a:lnTo>
                    <a:pt x="0" y="1075671"/>
                  </a:lnTo>
                  <a:lnTo>
                    <a:pt x="1278621" y="1075671"/>
                  </a:lnTo>
                  <a:lnTo>
                    <a:pt x="1278621" y="1195189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市场竞争格局概述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233837" y="2092524"/>
            <a:ext cx="23876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大型教育辅导机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构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如新东方、好未来等，拥有强大的品牌影响力和教学资源，提供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全方位的辅导服务。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4773171" y="2092524"/>
            <a:ext cx="2692400" cy="19570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51130" algn="ctr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中小型教育辅导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机</a:t>
            </a:r>
            <a:endParaRPr sz="2300">
              <a:latin typeface="微软雅黑"/>
              <a:cs typeface="微软雅黑"/>
            </a:endParaRPr>
          </a:p>
          <a:p>
            <a:pPr marL="151130" algn="ctr">
              <a:lnSpc>
                <a:spcPct val="100000"/>
              </a:lnSpc>
              <a:spcBef>
                <a:spcPts val="2430"/>
              </a:spcBef>
            </a:pPr>
            <a:r>
              <a:rPr sz="2300" b="1" spc="25">
                <a:solidFill>
                  <a:srgbClr val="FFFFFF"/>
                </a:solidFill>
                <a:latin typeface="微软雅黑"/>
                <a:cs typeface="微软雅黑"/>
              </a:rPr>
              <a:t>构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专注于某一领域或特定人群，通</a:t>
            </a:r>
            <a:endParaRPr sz="15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过精细化运营和差异化服务寻求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市场突破。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2" name="object 12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9064284" y="2092524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在线教育平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台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540757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凭借技术优势和创新教学模式，迅速崛起并占据市场份额，如猿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辅导、作业帮等。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主要参与者分析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185765" y="1751286"/>
            <a:ext cx="5243195" cy="4234815"/>
          </a:xfrm>
          <a:custGeom>
            <a:rect l="l" t="t" r="r" b="b"/>
            <a:pathLst>
              <a:path w="5243195" h="4234815">
                <a:moveTo>
                  <a:pt x="705757" y="4234459"/>
                </a:moveTo>
                <a:lnTo>
                  <a:pt x="657436" y="4232830"/>
                </a:lnTo>
                <a:lnTo>
                  <a:pt x="609990" y="4228016"/>
                </a:lnTo>
                <a:lnTo>
                  <a:pt x="563522" y="4220120"/>
                </a:lnTo>
                <a:lnTo>
                  <a:pt x="518138" y="4209248"/>
                </a:lnTo>
                <a:lnTo>
                  <a:pt x="473944" y="4195505"/>
                </a:lnTo>
                <a:lnTo>
                  <a:pt x="431044" y="4178997"/>
                </a:lnTo>
                <a:lnTo>
                  <a:pt x="389543" y="4159827"/>
                </a:lnTo>
                <a:lnTo>
                  <a:pt x="349547" y="4138102"/>
                </a:lnTo>
                <a:lnTo>
                  <a:pt x="311161" y="4113926"/>
                </a:lnTo>
                <a:lnTo>
                  <a:pt x="274489" y="4087405"/>
                </a:lnTo>
                <a:lnTo>
                  <a:pt x="239638" y="4058644"/>
                </a:lnTo>
                <a:lnTo>
                  <a:pt x="206711" y="4027747"/>
                </a:lnTo>
                <a:lnTo>
                  <a:pt x="175814" y="3994820"/>
                </a:lnTo>
                <a:lnTo>
                  <a:pt x="147053" y="3959968"/>
                </a:lnTo>
                <a:lnTo>
                  <a:pt x="120532" y="3923297"/>
                </a:lnTo>
                <a:lnTo>
                  <a:pt x="96356" y="3884910"/>
                </a:lnTo>
                <a:lnTo>
                  <a:pt x="74631" y="3844914"/>
                </a:lnTo>
                <a:lnTo>
                  <a:pt x="55462" y="3803414"/>
                </a:lnTo>
                <a:lnTo>
                  <a:pt x="38953" y="3760514"/>
                </a:lnTo>
                <a:lnTo>
                  <a:pt x="25210" y="3716319"/>
                </a:lnTo>
                <a:lnTo>
                  <a:pt x="14338" y="3670936"/>
                </a:lnTo>
                <a:lnTo>
                  <a:pt x="6443" y="3624468"/>
                </a:lnTo>
                <a:lnTo>
                  <a:pt x="1628" y="3577022"/>
                </a:lnTo>
                <a:lnTo>
                  <a:pt x="0" y="3528702"/>
                </a:lnTo>
                <a:lnTo>
                  <a:pt x="0" y="705757"/>
                </a:lnTo>
                <a:lnTo>
                  <a:pt x="1628" y="657436"/>
                </a:lnTo>
                <a:lnTo>
                  <a:pt x="6442" y="609989"/>
                </a:lnTo>
                <a:lnTo>
                  <a:pt x="14338" y="563522"/>
                </a:lnTo>
                <a:lnTo>
                  <a:pt x="25210" y="518138"/>
                </a:lnTo>
                <a:lnTo>
                  <a:pt x="38953" y="473944"/>
                </a:lnTo>
                <a:lnTo>
                  <a:pt x="55462" y="431044"/>
                </a:lnTo>
                <a:lnTo>
                  <a:pt x="74631" y="389543"/>
                </a:lnTo>
                <a:lnTo>
                  <a:pt x="96357" y="349547"/>
                </a:lnTo>
                <a:lnTo>
                  <a:pt x="120532" y="311161"/>
                </a:lnTo>
                <a:lnTo>
                  <a:pt x="147054" y="274489"/>
                </a:lnTo>
                <a:lnTo>
                  <a:pt x="175815" y="239637"/>
                </a:lnTo>
                <a:lnTo>
                  <a:pt x="206712" y="206710"/>
                </a:lnTo>
                <a:lnTo>
                  <a:pt x="239639" y="175814"/>
                </a:lnTo>
                <a:lnTo>
                  <a:pt x="274491" y="147052"/>
                </a:lnTo>
                <a:lnTo>
                  <a:pt x="311162" y="120531"/>
                </a:lnTo>
                <a:lnTo>
                  <a:pt x="349549" y="96356"/>
                </a:lnTo>
                <a:lnTo>
                  <a:pt x="389545" y="74631"/>
                </a:lnTo>
                <a:lnTo>
                  <a:pt x="431045" y="55461"/>
                </a:lnTo>
                <a:lnTo>
                  <a:pt x="473945" y="38953"/>
                </a:lnTo>
                <a:lnTo>
                  <a:pt x="518139" y="25210"/>
                </a:lnTo>
                <a:lnTo>
                  <a:pt x="563523" y="14338"/>
                </a:lnTo>
                <a:lnTo>
                  <a:pt x="609990" y="6442"/>
                </a:lnTo>
                <a:lnTo>
                  <a:pt x="657436" y="1628"/>
                </a:lnTo>
                <a:lnTo>
                  <a:pt x="705756" y="0"/>
                </a:lnTo>
                <a:lnTo>
                  <a:pt x="4536905" y="0"/>
                </a:lnTo>
                <a:lnTo>
                  <a:pt x="4585224" y="1628"/>
                </a:lnTo>
                <a:lnTo>
                  <a:pt x="4632670" y="6442"/>
                </a:lnTo>
                <a:lnTo>
                  <a:pt x="4679138" y="14338"/>
                </a:lnTo>
                <a:lnTo>
                  <a:pt x="4724522" y="25210"/>
                </a:lnTo>
                <a:lnTo>
                  <a:pt x="4768717" y="38953"/>
                </a:lnTo>
                <a:lnTo>
                  <a:pt x="4811617" y="55462"/>
                </a:lnTo>
                <a:lnTo>
                  <a:pt x="4853117" y="74631"/>
                </a:lnTo>
                <a:lnTo>
                  <a:pt x="4893113" y="96356"/>
                </a:lnTo>
                <a:lnTo>
                  <a:pt x="4931500" y="120532"/>
                </a:lnTo>
                <a:lnTo>
                  <a:pt x="4968171" y="147053"/>
                </a:lnTo>
                <a:lnTo>
                  <a:pt x="5003023" y="175815"/>
                </a:lnTo>
                <a:lnTo>
                  <a:pt x="5035950" y="206711"/>
                </a:lnTo>
                <a:lnTo>
                  <a:pt x="5066847" y="239638"/>
                </a:lnTo>
                <a:lnTo>
                  <a:pt x="5095608" y="274490"/>
                </a:lnTo>
                <a:lnTo>
                  <a:pt x="5122129" y="311162"/>
                </a:lnTo>
                <a:lnTo>
                  <a:pt x="5146305" y="349548"/>
                </a:lnTo>
                <a:lnTo>
                  <a:pt x="5168030" y="389544"/>
                </a:lnTo>
                <a:lnTo>
                  <a:pt x="5187200" y="431045"/>
                </a:lnTo>
                <a:lnTo>
                  <a:pt x="5203708" y="473945"/>
                </a:lnTo>
                <a:lnTo>
                  <a:pt x="5217451" y="518139"/>
                </a:lnTo>
                <a:lnTo>
                  <a:pt x="5228323" y="563523"/>
                </a:lnTo>
                <a:lnTo>
                  <a:pt x="5236219" y="609990"/>
                </a:lnTo>
                <a:lnTo>
                  <a:pt x="5241033" y="657437"/>
                </a:lnTo>
                <a:lnTo>
                  <a:pt x="5242662" y="705757"/>
                </a:lnTo>
                <a:lnTo>
                  <a:pt x="5242662" y="3528702"/>
                </a:lnTo>
                <a:lnTo>
                  <a:pt x="5241033" y="3577022"/>
                </a:lnTo>
                <a:lnTo>
                  <a:pt x="5236219" y="3624469"/>
                </a:lnTo>
                <a:lnTo>
                  <a:pt x="5228323" y="3670937"/>
                </a:lnTo>
                <a:lnTo>
                  <a:pt x="5217451" y="3716320"/>
                </a:lnTo>
                <a:lnTo>
                  <a:pt x="5203708" y="3760514"/>
                </a:lnTo>
                <a:lnTo>
                  <a:pt x="5187199" y="3803414"/>
                </a:lnTo>
                <a:lnTo>
                  <a:pt x="5168030" y="3844915"/>
                </a:lnTo>
                <a:lnTo>
                  <a:pt x="5146305" y="3884911"/>
                </a:lnTo>
                <a:lnTo>
                  <a:pt x="5122129" y="3923297"/>
                </a:lnTo>
                <a:lnTo>
                  <a:pt x="5095608" y="3959969"/>
                </a:lnTo>
                <a:lnTo>
                  <a:pt x="5066846" y="3994821"/>
                </a:lnTo>
                <a:lnTo>
                  <a:pt x="5035950" y="4027747"/>
                </a:lnTo>
                <a:lnTo>
                  <a:pt x="5003023" y="4058644"/>
                </a:lnTo>
                <a:lnTo>
                  <a:pt x="4968171" y="4087406"/>
                </a:lnTo>
                <a:lnTo>
                  <a:pt x="4931499" y="4113927"/>
                </a:lnTo>
                <a:lnTo>
                  <a:pt x="4893113" y="4138102"/>
                </a:lnTo>
                <a:lnTo>
                  <a:pt x="4853117" y="4159827"/>
                </a:lnTo>
                <a:lnTo>
                  <a:pt x="4811616" y="4178997"/>
                </a:lnTo>
                <a:lnTo>
                  <a:pt x="4768716" y="4195506"/>
                </a:lnTo>
                <a:lnTo>
                  <a:pt x="4724522" y="4209248"/>
                </a:lnTo>
                <a:lnTo>
                  <a:pt x="4679138" y="4220120"/>
                </a:lnTo>
                <a:lnTo>
                  <a:pt x="4632671" y="4228016"/>
                </a:lnTo>
                <a:lnTo>
                  <a:pt x="4585224" y="4232830"/>
                </a:lnTo>
                <a:lnTo>
                  <a:pt x="4536905" y="4234458"/>
                </a:lnTo>
                <a:lnTo>
                  <a:pt x="705757" y="4234459"/>
                </a:lnTo>
                <a:close/>
              </a:path>
            </a:pathLst>
          </a:custGeom>
          <a:solidFill>
            <a:srgbClr val="DCF4F1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763570" y="1751286"/>
            <a:ext cx="6898005" cy="4234815"/>
            <a:chOff x="763570" y="1751286"/>
            <a:chExt cx="6898005" cy="4234815"/>
          </a:xfrm>
        </p:grpSpPr>
        <p:sp>
          <p:nvSpPr>
            <p:cNvPr id="4" name="object 4"/>
            <p:cNvSpPr/>
            <p:nvPr/>
          </p:nvSpPr>
          <p:spPr>
            <a:xfrm>
              <a:off x="763570" y="1751286"/>
              <a:ext cx="5243195" cy="4234815"/>
            </a:xfrm>
            <a:custGeom>
              <a:rect l="l" t="t" r="r" b="b"/>
              <a:pathLst>
                <a:path w="5243195" h="4234815">
                  <a:moveTo>
                    <a:pt x="705757" y="4234459"/>
                  </a:moveTo>
                  <a:lnTo>
                    <a:pt x="657436" y="4232830"/>
                  </a:lnTo>
                  <a:lnTo>
                    <a:pt x="609990" y="4228016"/>
                  </a:lnTo>
                  <a:lnTo>
                    <a:pt x="563522" y="4220120"/>
                  </a:lnTo>
                  <a:lnTo>
                    <a:pt x="518138" y="4209248"/>
                  </a:lnTo>
                  <a:lnTo>
                    <a:pt x="473944" y="4195505"/>
                  </a:lnTo>
                  <a:lnTo>
                    <a:pt x="431044" y="4178997"/>
                  </a:lnTo>
                  <a:lnTo>
                    <a:pt x="389543" y="4159827"/>
                  </a:lnTo>
                  <a:lnTo>
                    <a:pt x="349547" y="4138102"/>
                  </a:lnTo>
                  <a:lnTo>
                    <a:pt x="311161" y="4113926"/>
                  </a:lnTo>
                  <a:lnTo>
                    <a:pt x="274489" y="4087405"/>
                  </a:lnTo>
                  <a:lnTo>
                    <a:pt x="239638" y="4058644"/>
                  </a:lnTo>
                  <a:lnTo>
                    <a:pt x="206711" y="4027747"/>
                  </a:lnTo>
                  <a:lnTo>
                    <a:pt x="175814" y="3994820"/>
                  </a:lnTo>
                  <a:lnTo>
                    <a:pt x="147053" y="3959968"/>
                  </a:lnTo>
                  <a:lnTo>
                    <a:pt x="120532" y="3923297"/>
                  </a:lnTo>
                  <a:lnTo>
                    <a:pt x="96356" y="3884910"/>
                  </a:lnTo>
                  <a:lnTo>
                    <a:pt x="74631" y="3844914"/>
                  </a:lnTo>
                  <a:lnTo>
                    <a:pt x="55461" y="3803414"/>
                  </a:lnTo>
                  <a:lnTo>
                    <a:pt x="38953" y="3760514"/>
                  </a:lnTo>
                  <a:lnTo>
                    <a:pt x="25210" y="3716319"/>
                  </a:lnTo>
                  <a:lnTo>
                    <a:pt x="14338" y="3670936"/>
                  </a:lnTo>
                  <a:lnTo>
                    <a:pt x="6442" y="3624468"/>
                  </a:lnTo>
                  <a:lnTo>
                    <a:pt x="1628" y="3577022"/>
                  </a:lnTo>
                  <a:lnTo>
                    <a:pt x="0" y="3528702"/>
                  </a:lnTo>
                  <a:lnTo>
                    <a:pt x="0" y="705757"/>
                  </a:lnTo>
                  <a:lnTo>
                    <a:pt x="1628" y="657436"/>
                  </a:lnTo>
                  <a:lnTo>
                    <a:pt x="6442" y="609989"/>
                  </a:lnTo>
                  <a:lnTo>
                    <a:pt x="14338" y="563522"/>
                  </a:lnTo>
                  <a:lnTo>
                    <a:pt x="25210" y="518138"/>
                  </a:lnTo>
                  <a:lnTo>
                    <a:pt x="38953" y="473944"/>
                  </a:lnTo>
                  <a:lnTo>
                    <a:pt x="55462" y="431044"/>
                  </a:lnTo>
                  <a:lnTo>
                    <a:pt x="74631" y="389543"/>
                  </a:lnTo>
                  <a:lnTo>
                    <a:pt x="96357" y="349547"/>
                  </a:lnTo>
                  <a:lnTo>
                    <a:pt x="120532" y="311161"/>
                  </a:lnTo>
                  <a:lnTo>
                    <a:pt x="147053" y="274489"/>
                  </a:lnTo>
                  <a:lnTo>
                    <a:pt x="175815" y="239637"/>
                  </a:lnTo>
                  <a:lnTo>
                    <a:pt x="206712" y="206710"/>
                  </a:lnTo>
                  <a:lnTo>
                    <a:pt x="239638" y="175814"/>
                  </a:lnTo>
                  <a:lnTo>
                    <a:pt x="274490" y="147052"/>
                  </a:lnTo>
                  <a:lnTo>
                    <a:pt x="311162" y="120531"/>
                  </a:lnTo>
                  <a:lnTo>
                    <a:pt x="349548" y="96356"/>
                  </a:lnTo>
                  <a:lnTo>
                    <a:pt x="389544" y="74631"/>
                  </a:lnTo>
                  <a:lnTo>
                    <a:pt x="431045" y="55461"/>
                  </a:lnTo>
                  <a:lnTo>
                    <a:pt x="473945" y="38953"/>
                  </a:lnTo>
                  <a:lnTo>
                    <a:pt x="518139" y="25210"/>
                  </a:lnTo>
                  <a:lnTo>
                    <a:pt x="563522" y="14338"/>
                  </a:lnTo>
                  <a:lnTo>
                    <a:pt x="609990" y="6442"/>
                  </a:lnTo>
                  <a:lnTo>
                    <a:pt x="657436" y="1628"/>
                  </a:lnTo>
                  <a:lnTo>
                    <a:pt x="705756" y="0"/>
                  </a:lnTo>
                  <a:lnTo>
                    <a:pt x="4536905" y="0"/>
                  </a:lnTo>
                  <a:lnTo>
                    <a:pt x="4585224" y="1628"/>
                  </a:lnTo>
                  <a:lnTo>
                    <a:pt x="4632671" y="6442"/>
                  </a:lnTo>
                  <a:lnTo>
                    <a:pt x="4679139" y="14338"/>
                  </a:lnTo>
                  <a:lnTo>
                    <a:pt x="4724523" y="25210"/>
                  </a:lnTo>
                  <a:lnTo>
                    <a:pt x="4768717" y="38953"/>
                  </a:lnTo>
                  <a:lnTo>
                    <a:pt x="4811617" y="55462"/>
                  </a:lnTo>
                  <a:lnTo>
                    <a:pt x="4853118" y="74631"/>
                  </a:lnTo>
                  <a:lnTo>
                    <a:pt x="4893114" y="96356"/>
                  </a:lnTo>
                  <a:lnTo>
                    <a:pt x="4931501" y="120532"/>
                  </a:lnTo>
                  <a:lnTo>
                    <a:pt x="4968172" y="147053"/>
                  </a:lnTo>
                  <a:lnTo>
                    <a:pt x="5003024" y="175815"/>
                  </a:lnTo>
                  <a:lnTo>
                    <a:pt x="5035951" y="206711"/>
                  </a:lnTo>
                  <a:lnTo>
                    <a:pt x="5066847" y="239638"/>
                  </a:lnTo>
                  <a:lnTo>
                    <a:pt x="5095609" y="274490"/>
                  </a:lnTo>
                  <a:lnTo>
                    <a:pt x="5122130" y="311162"/>
                  </a:lnTo>
                  <a:lnTo>
                    <a:pt x="5146306" y="349548"/>
                  </a:lnTo>
                  <a:lnTo>
                    <a:pt x="5168031" y="389544"/>
                  </a:lnTo>
                  <a:lnTo>
                    <a:pt x="5187200" y="431045"/>
                  </a:lnTo>
                  <a:lnTo>
                    <a:pt x="5203709" y="473945"/>
                  </a:lnTo>
                  <a:lnTo>
                    <a:pt x="5217452" y="518139"/>
                  </a:lnTo>
                  <a:lnTo>
                    <a:pt x="5228324" y="563523"/>
                  </a:lnTo>
                  <a:lnTo>
                    <a:pt x="5236219" y="609990"/>
                  </a:lnTo>
                  <a:lnTo>
                    <a:pt x="5241034" y="657437"/>
                  </a:lnTo>
                  <a:lnTo>
                    <a:pt x="5242662" y="705757"/>
                  </a:lnTo>
                  <a:lnTo>
                    <a:pt x="5242662" y="3528702"/>
                  </a:lnTo>
                  <a:lnTo>
                    <a:pt x="5241034" y="3577022"/>
                  </a:lnTo>
                  <a:lnTo>
                    <a:pt x="5236219" y="3624469"/>
                  </a:lnTo>
                  <a:lnTo>
                    <a:pt x="5228323" y="3670937"/>
                  </a:lnTo>
                  <a:lnTo>
                    <a:pt x="5217452" y="3716320"/>
                  </a:lnTo>
                  <a:lnTo>
                    <a:pt x="5203709" y="3760514"/>
                  </a:lnTo>
                  <a:lnTo>
                    <a:pt x="5187200" y="3803414"/>
                  </a:lnTo>
                  <a:lnTo>
                    <a:pt x="5168030" y="3844915"/>
                  </a:lnTo>
                  <a:lnTo>
                    <a:pt x="5146305" y="3884911"/>
                  </a:lnTo>
                  <a:lnTo>
                    <a:pt x="5122130" y="3923297"/>
                  </a:lnTo>
                  <a:lnTo>
                    <a:pt x="5095608" y="3959969"/>
                  </a:lnTo>
                  <a:lnTo>
                    <a:pt x="5066847" y="3994821"/>
                  </a:lnTo>
                  <a:lnTo>
                    <a:pt x="5035950" y="4027747"/>
                  </a:lnTo>
                  <a:lnTo>
                    <a:pt x="5003023" y="4058644"/>
                  </a:lnTo>
                  <a:lnTo>
                    <a:pt x="4968172" y="4087406"/>
                  </a:lnTo>
                  <a:lnTo>
                    <a:pt x="4931500" y="4113927"/>
                  </a:lnTo>
                  <a:lnTo>
                    <a:pt x="4893114" y="4138102"/>
                  </a:lnTo>
                  <a:lnTo>
                    <a:pt x="4853118" y="4159827"/>
                  </a:lnTo>
                  <a:lnTo>
                    <a:pt x="4811617" y="4178997"/>
                  </a:lnTo>
                  <a:lnTo>
                    <a:pt x="4768717" y="4195506"/>
                  </a:lnTo>
                  <a:lnTo>
                    <a:pt x="4724523" y="4209248"/>
                  </a:lnTo>
                  <a:lnTo>
                    <a:pt x="4679139" y="4220120"/>
                  </a:lnTo>
                  <a:lnTo>
                    <a:pt x="4632671" y="4228016"/>
                  </a:lnTo>
                  <a:lnTo>
                    <a:pt x="4585224" y="4232830"/>
                  </a:lnTo>
                  <a:lnTo>
                    <a:pt x="4536905" y="4234458"/>
                  </a:lnTo>
                  <a:lnTo>
                    <a:pt x="705757" y="4234459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530717" y="2430557"/>
              <a:ext cx="3131185" cy="3131185"/>
            </a:xfrm>
            <a:custGeom>
              <a:rect l="l" t="t" r="r" b="b"/>
              <a:pathLst>
                <a:path w="3131184" h="3131185">
                  <a:moveTo>
                    <a:pt x="1565280" y="3130564"/>
                  </a:moveTo>
                  <a:lnTo>
                    <a:pt x="1517425" y="3129846"/>
                  </a:lnTo>
                  <a:lnTo>
                    <a:pt x="1469928" y="3127707"/>
                  </a:lnTo>
                  <a:lnTo>
                    <a:pt x="1422808" y="3124167"/>
                  </a:lnTo>
                  <a:lnTo>
                    <a:pt x="1376086" y="3119246"/>
                  </a:lnTo>
                  <a:lnTo>
                    <a:pt x="1329783" y="3112965"/>
                  </a:lnTo>
                  <a:lnTo>
                    <a:pt x="1283919" y="3105345"/>
                  </a:lnTo>
                  <a:lnTo>
                    <a:pt x="1238514" y="3096405"/>
                  </a:lnTo>
                  <a:lnTo>
                    <a:pt x="1193590" y="3086167"/>
                  </a:lnTo>
                  <a:lnTo>
                    <a:pt x="1149166" y="3074650"/>
                  </a:lnTo>
                  <a:lnTo>
                    <a:pt x="1105263" y="3061876"/>
                  </a:lnTo>
                  <a:lnTo>
                    <a:pt x="1061902" y="3047864"/>
                  </a:lnTo>
                  <a:lnTo>
                    <a:pt x="1019102" y="3032635"/>
                  </a:lnTo>
                  <a:lnTo>
                    <a:pt x="976885" y="3016211"/>
                  </a:lnTo>
                  <a:lnTo>
                    <a:pt x="935271" y="2998610"/>
                  </a:lnTo>
                  <a:lnTo>
                    <a:pt x="894280" y="2979853"/>
                  </a:lnTo>
                  <a:lnTo>
                    <a:pt x="853933" y="2959962"/>
                  </a:lnTo>
                  <a:lnTo>
                    <a:pt x="814250" y="2938956"/>
                  </a:lnTo>
                  <a:lnTo>
                    <a:pt x="775252" y="2916857"/>
                  </a:lnTo>
                  <a:lnTo>
                    <a:pt x="736959" y="2893683"/>
                  </a:lnTo>
                  <a:lnTo>
                    <a:pt x="699392" y="2869457"/>
                  </a:lnTo>
                  <a:lnTo>
                    <a:pt x="662571" y="2844198"/>
                  </a:lnTo>
                  <a:lnTo>
                    <a:pt x="626516" y="2817926"/>
                  </a:lnTo>
                  <a:lnTo>
                    <a:pt x="591248" y="2790663"/>
                  </a:lnTo>
                  <a:lnTo>
                    <a:pt x="556788" y="2762429"/>
                  </a:lnTo>
                  <a:lnTo>
                    <a:pt x="523156" y="2733244"/>
                  </a:lnTo>
                  <a:lnTo>
                    <a:pt x="490373" y="2703128"/>
                  </a:lnTo>
                  <a:lnTo>
                    <a:pt x="458458" y="2672103"/>
                  </a:lnTo>
                  <a:lnTo>
                    <a:pt x="427433" y="2640188"/>
                  </a:lnTo>
                  <a:lnTo>
                    <a:pt x="397317" y="2607405"/>
                  </a:lnTo>
                  <a:lnTo>
                    <a:pt x="368132" y="2573773"/>
                  </a:lnTo>
                  <a:lnTo>
                    <a:pt x="339898" y="2539313"/>
                  </a:lnTo>
                  <a:lnTo>
                    <a:pt x="312635" y="2504045"/>
                  </a:lnTo>
                  <a:lnTo>
                    <a:pt x="286364" y="2467991"/>
                  </a:lnTo>
                  <a:lnTo>
                    <a:pt x="261104" y="2431170"/>
                  </a:lnTo>
                  <a:lnTo>
                    <a:pt x="236878" y="2393602"/>
                  </a:lnTo>
                  <a:lnTo>
                    <a:pt x="213704" y="2355309"/>
                  </a:lnTo>
                  <a:lnTo>
                    <a:pt x="191605" y="2316311"/>
                  </a:lnTo>
                  <a:lnTo>
                    <a:pt x="170599" y="2276628"/>
                  </a:lnTo>
                  <a:lnTo>
                    <a:pt x="150708" y="2236281"/>
                  </a:lnTo>
                  <a:lnTo>
                    <a:pt x="131951" y="2195290"/>
                  </a:lnTo>
                  <a:lnTo>
                    <a:pt x="114350" y="2153676"/>
                  </a:lnTo>
                  <a:lnTo>
                    <a:pt x="97926" y="2111459"/>
                  </a:lnTo>
                  <a:lnTo>
                    <a:pt x="82697" y="2068660"/>
                  </a:lnTo>
                  <a:lnTo>
                    <a:pt x="68685" y="2025298"/>
                  </a:lnTo>
                  <a:lnTo>
                    <a:pt x="55911" y="1981396"/>
                  </a:lnTo>
                  <a:lnTo>
                    <a:pt x="44394" y="1936972"/>
                  </a:lnTo>
                  <a:lnTo>
                    <a:pt x="34156" y="1892047"/>
                  </a:lnTo>
                  <a:lnTo>
                    <a:pt x="25216" y="1846643"/>
                  </a:lnTo>
                  <a:lnTo>
                    <a:pt x="17596" y="1800779"/>
                  </a:lnTo>
                  <a:lnTo>
                    <a:pt x="11315" y="1754476"/>
                  </a:lnTo>
                  <a:lnTo>
                    <a:pt x="6394" y="1707754"/>
                  </a:lnTo>
                  <a:lnTo>
                    <a:pt x="2854" y="1660634"/>
                  </a:lnTo>
                  <a:lnTo>
                    <a:pt x="715" y="1613137"/>
                  </a:lnTo>
                  <a:lnTo>
                    <a:pt x="0" y="1565282"/>
                  </a:lnTo>
                  <a:lnTo>
                    <a:pt x="717" y="1517426"/>
                  </a:lnTo>
                  <a:lnTo>
                    <a:pt x="2856" y="1469928"/>
                  </a:lnTo>
                  <a:lnTo>
                    <a:pt x="6396" y="1422808"/>
                  </a:lnTo>
                  <a:lnTo>
                    <a:pt x="11317" y="1376086"/>
                  </a:lnTo>
                  <a:lnTo>
                    <a:pt x="17598" y="1329783"/>
                  </a:lnTo>
                  <a:lnTo>
                    <a:pt x="25219" y="1283919"/>
                  </a:lnTo>
                  <a:lnTo>
                    <a:pt x="34158" y="1238515"/>
                  </a:lnTo>
                  <a:lnTo>
                    <a:pt x="44397" y="1193590"/>
                  </a:lnTo>
                  <a:lnTo>
                    <a:pt x="55913" y="1149166"/>
                  </a:lnTo>
                  <a:lnTo>
                    <a:pt x="68688" y="1105263"/>
                  </a:lnTo>
                  <a:lnTo>
                    <a:pt x="82700" y="1061902"/>
                  </a:lnTo>
                  <a:lnTo>
                    <a:pt x="97928" y="1019102"/>
                  </a:lnTo>
                  <a:lnTo>
                    <a:pt x="114353" y="976885"/>
                  </a:lnTo>
                  <a:lnTo>
                    <a:pt x="131954" y="935271"/>
                  </a:lnTo>
                  <a:lnTo>
                    <a:pt x="150710" y="894280"/>
                  </a:lnTo>
                  <a:lnTo>
                    <a:pt x="170602" y="853933"/>
                  </a:lnTo>
                  <a:lnTo>
                    <a:pt x="191608" y="814250"/>
                  </a:lnTo>
                  <a:lnTo>
                    <a:pt x="213707" y="775252"/>
                  </a:lnTo>
                  <a:lnTo>
                    <a:pt x="236881" y="736959"/>
                  </a:lnTo>
                  <a:lnTo>
                    <a:pt x="261107" y="699392"/>
                  </a:lnTo>
                  <a:lnTo>
                    <a:pt x="286367" y="662571"/>
                  </a:lnTo>
                  <a:lnTo>
                    <a:pt x="312638" y="626516"/>
                  </a:lnTo>
                  <a:lnTo>
                    <a:pt x="339901" y="591249"/>
                  </a:lnTo>
                  <a:lnTo>
                    <a:pt x="368136" y="556789"/>
                  </a:lnTo>
                  <a:lnTo>
                    <a:pt x="397321" y="523157"/>
                  </a:lnTo>
                  <a:lnTo>
                    <a:pt x="427436" y="490373"/>
                  </a:lnTo>
                  <a:lnTo>
                    <a:pt x="458462" y="458459"/>
                  </a:lnTo>
                  <a:lnTo>
                    <a:pt x="490376" y="427433"/>
                  </a:lnTo>
                  <a:lnTo>
                    <a:pt x="523160" y="397318"/>
                  </a:lnTo>
                  <a:lnTo>
                    <a:pt x="556792" y="368133"/>
                  </a:lnTo>
                  <a:lnTo>
                    <a:pt x="591252" y="339899"/>
                  </a:lnTo>
                  <a:lnTo>
                    <a:pt x="626520" y="312636"/>
                  </a:lnTo>
                  <a:lnTo>
                    <a:pt x="662574" y="286364"/>
                  </a:lnTo>
                  <a:lnTo>
                    <a:pt x="699395" y="261105"/>
                  </a:lnTo>
                  <a:lnTo>
                    <a:pt x="736963" y="236879"/>
                  </a:lnTo>
                  <a:lnTo>
                    <a:pt x="775256" y="213705"/>
                  </a:lnTo>
                  <a:lnTo>
                    <a:pt x="814254" y="191606"/>
                  </a:lnTo>
                  <a:lnTo>
                    <a:pt x="853937" y="170600"/>
                  </a:lnTo>
                  <a:lnTo>
                    <a:pt x="894284" y="150709"/>
                  </a:lnTo>
                  <a:lnTo>
                    <a:pt x="935275" y="131952"/>
                  </a:lnTo>
                  <a:lnTo>
                    <a:pt x="976889" y="114352"/>
                  </a:lnTo>
                  <a:lnTo>
                    <a:pt x="1019106" y="97927"/>
                  </a:lnTo>
                  <a:lnTo>
                    <a:pt x="1061905" y="82698"/>
                  </a:lnTo>
                  <a:lnTo>
                    <a:pt x="1105267" y="68687"/>
                  </a:lnTo>
                  <a:lnTo>
                    <a:pt x="1149170" y="55912"/>
                  </a:lnTo>
                  <a:lnTo>
                    <a:pt x="1193593" y="44396"/>
                  </a:lnTo>
                  <a:lnTo>
                    <a:pt x="1238518" y="34158"/>
                  </a:lnTo>
                  <a:lnTo>
                    <a:pt x="1283922" y="25218"/>
                  </a:lnTo>
                  <a:lnTo>
                    <a:pt x="1329786" y="17598"/>
                  </a:lnTo>
                  <a:lnTo>
                    <a:pt x="1376089" y="11317"/>
                  </a:lnTo>
                  <a:lnTo>
                    <a:pt x="1422810" y="6396"/>
                  </a:lnTo>
                  <a:lnTo>
                    <a:pt x="1469929" y="2856"/>
                  </a:lnTo>
                  <a:lnTo>
                    <a:pt x="1517425" y="717"/>
                  </a:lnTo>
                  <a:lnTo>
                    <a:pt x="1565280" y="0"/>
                  </a:lnTo>
                  <a:lnTo>
                    <a:pt x="1613133" y="717"/>
                  </a:lnTo>
                  <a:lnTo>
                    <a:pt x="1660631" y="2856"/>
                  </a:lnTo>
                  <a:lnTo>
                    <a:pt x="1707752" y="6396"/>
                  </a:lnTo>
                  <a:lnTo>
                    <a:pt x="1754474" y="11317"/>
                  </a:lnTo>
                  <a:lnTo>
                    <a:pt x="1800777" y="17598"/>
                  </a:lnTo>
                  <a:lnTo>
                    <a:pt x="1846641" y="25219"/>
                  </a:lnTo>
                  <a:lnTo>
                    <a:pt x="1892046" y="34158"/>
                  </a:lnTo>
                  <a:lnTo>
                    <a:pt x="1936970" y="44397"/>
                  </a:lnTo>
                  <a:lnTo>
                    <a:pt x="1981394" y="55913"/>
                  </a:lnTo>
                  <a:lnTo>
                    <a:pt x="2025297" y="68688"/>
                  </a:lnTo>
                  <a:lnTo>
                    <a:pt x="2068659" y="82699"/>
                  </a:lnTo>
                  <a:lnTo>
                    <a:pt x="2111458" y="97928"/>
                  </a:lnTo>
                  <a:lnTo>
                    <a:pt x="2153675" y="114353"/>
                  </a:lnTo>
                  <a:lnTo>
                    <a:pt x="2195289" y="131954"/>
                  </a:lnTo>
                  <a:lnTo>
                    <a:pt x="2236280" y="150710"/>
                  </a:lnTo>
                  <a:lnTo>
                    <a:pt x="2276627" y="170601"/>
                  </a:lnTo>
                  <a:lnTo>
                    <a:pt x="2316310" y="191607"/>
                  </a:lnTo>
                  <a:lnTo>
                    <a:pt x="2355308" y="213707"/>
                  </a:lnTo>
                  <a:lnTo>
                    <a:pt x="2393601" y="236880"/>
                  </a:lnTo>
                  <a:lnTo>
                    <a:pt x="2431168" y="261107"/>
                  </a:lnTo>
                  <a:lnTo>
                    <a:pt x="2467989" y="286366"/>
                  </a:lnTo>
                  <a:lnTo>
                    <a:pt x="2504044" y="312638"/>
                  </a:lnTo>
                  <a:lnTo>
                    <a:pt x="2539311" y="339901"/>
                  </a:lnTo>
                  <a:lnTo>
                    <a:pt x="2573771" y="368135"/>
                  </a:lnTo>
                  <a:lnTo>
                    <a:pt x="2607403" y="397320"/>
                  </a:lnTo>
                  <a:lnTo>
                    <a:pt x="2640187" y="427436"/>
                  </a:lnTo>
                  <a:lnTo>
                    <a:pt x="2672102" y="458461"/>
                  </a:lnTo>
                  <a:lnTo>
                    <a:pt x="2703127" y="490376"/>
                  </a:lnTo>
                  <a:lnTo>
                    <a:pt x="2733242" y="523159"/>
                  </a:lnTo>
                  <a:lnTo>
                    <a:pt x="2762427" y="556791"/>
                  </a:lnTo>
                  <a:lnTo>
                    <a:pt x="2790661" y="591251"/>
                  </a:lnTo>
                  <a:lnTo>
                    <a:pt x="2817924" y="626519"/>
                  </a:lnTo>
                  <a:lnTo>
                    <a:pt x="2844196" y="662573"/>
                  </a:lnTo>
                  <a:lnTo>
                    <a:pt x="2869455" y="699394"/>
                  </a:lnTo>
                  <a:lnTo>
                    <a:pt x="2893681" y="736962"/>
                  </a:lnTo>
                  <a:lnTo>
                    <a:pt x="2916855" y="775255"/>
                  </a:lnTo>
                  <a:lnTo>
                    <a:pt x="2938955" y="814253"/>
                  </a:lnTo>
                  <a:lnTo>
                    <a:pt x="2959960" y="853936"/>
                  </a:lnTo>
                  <a:lnTo>
                    <a:pt x="2979852" y="894283"/>
                  </a:lnTo>
                  <a:lnTo>
                    <a:pt x="2998608" y="935274"/>
                  </a:lnTo>
                  <a:lnTo>
                    <a:pt x="3016209" y="976888"/>
                  </a:lnTo>
                  <a:lnTo>
                    <a:pt x="3032633" y="1019105"/>
                  </a:lnTo>
                  <a:lnTo>
                    <a:pt x="3047862" y="1061904"/>
                  </a:lnTo>
                  <a:lnTo>
                    <a:pt x="3061874" y="1105266"/>
                  </a:lnTo>
                  <a:lnTo>
                    <a:pt x="3074648" y="1149169"/>
                  </a:lnTo>
                  <a:lnTo>
                    <a:pt x="3086165" y="1193592"/>
                  </a:lnTo>
                  <a:lnTo>
                    <a:pt x="3096403" y="1238517"/>
                  </a:lnTo>
                  <a:lnTo>
                    <a:pt x="3105343" y="1283921"/>
                  </a:lnTo>
                  <a:lnTo>
                    <a:pt x="3112963" y="1329785"/>
                  </a:lnTo>
                  <a:lnTo>
                    <a:pt x="3119244" y="1376088"/>
                  </a:lnTo>
                  <a:lnTo>
                    <a:pt x="3124165" y="1422810"/>
                  </a:lnTo>
                  <a:lnTo>
                    <a:pt x="3127705" y="1469930"/>
                  </a:lnTo>
                  <a:lnTo>
                    <a:pt x="3129844" y="1517428"/>
                  </a:lnTo>
                  <a:lnTo>
                    <a:pt x="3130561" y="1565282"/>
                  </a:lnTo>
                  <a:lnTo>
                    <a:pt x="3129843" y="1613137"/>
                  </a:lnTo>
                  <a:lnTo>
                    <a:pt x="3127704" y="1660635"/>
                  </a:lnTo>
                  <a:lnTo>
                    <a:pt x="3124164" y="1707755"/>
                  </a:lnTo>
                  <a:lnTo>
                    <a:pt x="3119243" y="1754477"/>
                  </a:lnTo>
                  <a:lnTo>
                    <a:pt x="3112962" y="1800780"/>
                  </a:lnTo>
                  <a:lnTo>
                    <a:pt x="3105342" y="1846644"/>
                  </a:lnTo>
                  <a:lnTo>
                    <a:pt x="3096402" y="1892048"/>
                  </a:lnTo>
                  <a:lnTo>
                    <a:pt x="3086164" y="1936973"/>
                  </a:lnTo>
                  <a:lnTo>
                    <a:pt x="3074647" y="1981396"/>
                  </a:lnTo>
                  <a:lnTo>
                    <a:pt x="3061873" y="2025299"/>
                  </a:lnTo>
                  <a:lnTo>
                    <a:pt x="3047861" y="2068660"/>
                  </a:lnTo>
                  <a:lnTo>
                    <a:pt x="3032632" y="2111460"/>
                  </a:lnTo>
                  <a:lnTo>
                    <a:pt x="3016208" y="2153677"/>
                  </a:lnTo>
                  <a:lnTo>
                    <a:pt x="2998607" y="2195291"/>
                  </a:lnTo>
                  <a:lnTo>
                    <a:pt x="2979850" y="2236282"/>
                  </a:lnTo>
                  <a:lnTo>
                    <a:pt x="2959959" y="2276629"/>
                  </a:lnTo>
                  <a:lnTo>
                    <a:pt x="2938953" y="2316312"/>
                  </a:lnTo>
                  <a:lnTo>
                    <a:pt x="2916853" y="2355310"/>
                  </a:lnTo>
                  <a:lnTo>
                    <a:pt x="2893680" y="2393603"/>
                  </a:lnTo>
                  <a:lnTo>
                    <a:pt x="2869454" y="2431170"/>
                  </a:lnTo>
                  <a:lnTo>
                    <a:pt x="2844194" y="2467991"/>
                  </a:lnTo>
                  <a:lnTo>
                    <a:pt x="2817923" y="2504046"/>
                  </a:lnTo>
                  <a:lnTo>
                    <a:pt x="2790660" y="2539313"/>
                  </a:lnTo>
                  <a:lnTo>
                    <a:pt x="2762426" y="2573773"/>
                  </a:lnTo>
                  <a:lnTo>
                    <a:pt x="2733241" y="2607405"/>
                  </a:lnTo>
                  <a:lnTo>
                    <a:pt x="2703125" y="2640189"/>
                  </a:lnTo>
                  <a:lnTo>
                    <a:pt x="2672100" y="2672104"/>
                  </a:lnTo>
                  <a:lnTo>
                    <a:pt x="2640185" y="2703129"/>
                  </a:lnTo>
                  <a:lnTo>
                    <a:pt x="2607402" y="2733244"/>
                  </a:lnTo>
                  <a:lnTo>
                    <a:pt x="2573770" y="2762429"/>
                  </a:lnTo>
                  <a:lnTo>
                    <a:pt x="2539310" y="2790663"/>
                  </a:lnTo>
                  <a:lnTo>
                    <a:pt x="2504042" y="2817927"/>
                  </a:lnTo>
                  <a:lnTo>
                    <a:pt x="2467988" y="2844198"/>
                  </a:lnTo>
                  <a:lnTo>
                    <a:pt x="2431166" y="2869457"/>
                  </a:lnTo>
                  <a:lnTo>
                    <a:pt x="2393599" y="2893683"/>
                  </a:lnTo>
                  <a:lnTo>
                    <a:pt x="2355306" y="2916857"/>
                  </a:lnTo>
                  <a:lnTo>
                    <a:pt x="2316308" y="2938957"/>
                  </a:lnTo>
                  <a:lnTo>
                    <a:pt x="2276625" y="2959962"/>
                  </a:lnTo>
                  <a:lnTo>
                    <a:pt x="2236278" y="2979854"/>
                  </a:lnTo>
                  <a:lnTo>
                    <a:pt x="2195288" y="2998610"/>
                  </a:lnTo>
                  <a:lnTo>
                    <a:pt x="2153673" y="3016211"/>
                  </a:lnTo>
                  <a:lnTo>
                    <a:pt x="2111456" y="3032636"/>
                  </a:lnTo>
                  <a:lnTo>
                    <a:pt x="2068657" y="3047864"/>
                  </a:lnTo>
                  <a:lnTo>
                    <a:pt x="2025296" y="3061876"/>
                  </a:lnTo>
                  <a:lnTo>
                    <a:pt x="1981393" y="3074650"/>
                  </a:lnTo>
                  <a:lnTo>
                    <a:pt x="1936969" y="3086167"/>
                  </a:lnTo>
                  <a:lnTo>
                    <a:pt x="1892045" y="3096405"/>
                  </a:lnTo>
                  <a:lnTo>
                    <a:pt x="1846641" y="3105345"/>
                  </a:lnTo>
                  <a:lnTo>
                    <a:pt x="1800777" y="3112965"/>
                  </a:lnTo>
                  <a:lnTo>
                    <a:pt x="1754474" y="3119246"/>
                  </a:lnTo>
                  <a:lnTo>
                    <a:pt x="1707752" y="3124167"/>
                  </a:lnTo>
                  <a:lnTo>
                    <a:pt x="1660632" y="3127707"/>
                  </a:lnTo>
                  <a:lnTo>
                    <a:pt x="1613134" y="3129846"/>
                  </a:lnTo>
                  <a:lnTo>
                    <a:pt x="1565280" y="3130564"/>
                  </a:lnTo>
                  <a:close/>
                </a:path>
              </a:pathLst>
            </a:custGeom>
            <a:solidFill>
              <a:srgbClr val="FFFFFF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721541" y="2621384"/>
              <a:ext cx="2748915" cy="2748915"/>
            </a:xfrm>
            <a:custGeom>
              <a:rect l="l" t="t" r="r" b="b"/>
              <a:pathLst>
                <a:path w="2748915" h="2748915">
                  <a:moveTo>
                    <a:pt x="2748908" y="1374455"/>
                  </a:moveTo>
                  <a:lnTo>
                    <a:pt x="3" y="1374455"/>
                  </a:lnTo>
                  <a:lnTo>
                    <a:pt x="834" y="1326200"/>
                  </a:lnTo>
                  <a:lnTo>
                    <a:pt x="3309" y="1278364"/>
                  </a:lnTo>
                  <a:lnTo>
                    <a:pt x="7402" y="1230974"/>
                  </a:lnTo>
                  <a:lnTo>
                    <a:pt x="13084" y="1184056"/>
                  </a:lnTo>
                  <a:lnTo>
                    <a:pt x="20328" y="1137637"/>
                  </a:lnTo>
                  <a:lnTo>
                    <a:pt x="29108" y="1091745"/>
                  </a:lnTo>
                  <a:lnTo>
                    <a:pt x="39395" y="1046407"/>
                  </a:lnTo>
                  <a:lnTo>
                    <a:pt x="51163" y="1001650"/>
                  </a:lnTo>
                  <a:lnTo>
                    <a:pt x="64385" y="957501"/>
                  </a:lnTo>
                  <a:lnTo>
                    <a:pt x="79032" y="913988"/>
                  </a:lnTo>
                  <a:lnTo>
                    <a:pt x="95079" y="871138"/>
                  </a:lnTo>
                  <a:lnTo>
                    <a:pt x="112497" y="828979"/>
                  </a:lnTo>
                  <a:lnTo>
                    <a:pt x="131259" y="787536"/>
                  </a:lnTo>
                  <a:lnTo>
                    <a:pt x="151339" y="746839"/>
                  </a:lnTo>
                  <a:lnTo>
                    <a:pt x="172708" y="706913"/>
                  </a:lnTo>
                  <a:lnTo>
                    <a:pt x="195340" y="667787"/>
                  </a:lnTo>
                  <a:lnTo>
                    <a:pt x="219207" y="629487"/>
                  </a:lnTo>
                  <a:lnTo>
                    <a:pt x="244282" y="592041"/>
                  </a:lnTo>
                  <a:lnTo>
                    <a:pt x="270539" y="555476"/>
                  </a:lnTo>
                  <a:lnTo>
                    <a:pt x="297948" y="519819"/>
                  </a:lnTo>
                  <a:lnTo>
                    <a:pt x="326484" y="485098"/>
                  </a:lnTo>
                  <a:lnTo>
                    <a:pt x="356119" y="451339"/>
                  </a:lnTo>
                  <a:lnTo>
                    <a:pt x="386826" y="418571"/>
                  </a:lnTo>
                  <a:lnTo>
                    <a:pt x="418578" y="386819"/>
                  </a:lnTo>
                  <a:lnTo>
                    <a:pt x="451346" y="356113"/>
                  </a:lnTo>
                  <a:lnTo>
                    <a:pt x="485105" y="326478"/>
                  </a:lnTo>
                  <a:lnTo>
                    <a:pt x="519826" y="297942"/>
                  </a:lnTo>
                  <a:lnTo>
                    <a:pt x="555483" y="270532"/>
                  </a:lnTo>
                  <a:lnTo>
                    <a:pt x="592049" y="244276"/>
                  </a:lnTo>
                  <a:lnTo>
                    <a:pt x="629495" y="219201"/>
                  </a:lnTo>
                  <a:lnTo>
                    <a:pt x="667795" y="195334"/>
                  </a:lnTo>
                  <a:lnTo>
                    <a:pt x="706921" y="172702"/>
                  </a:lnTo>
                  <a:lnTo>
                    <a:pt x="746847" y="151333"/>
                  </a:lnTo>
                  <a:lnTo>
                    <a:pt x="787545" y="131254"/>
                  </a:lnTo>
                  <a:lnTo>
                    <a:pt x="828987" y="112492"/>
                  </a:lnTo>
                  <a:lnTo>
                    <a:pt x="871147" y="95074"/>
                  </a:lnTo>
                  <a:lnTo>
                    <a:pt x="913997" y="79027"/>
                  </a:lnTo>
                  <a:lnTo>
                    <a:pt x="957510" y="64380"/>
                  </a:lnTo>
                  <a:lnTo>
                    <a:pt x="1001659" y="51159"/>
                  </a:lnTo>
                  <a:lnTo>
                    <a:pt x="1046416" y="39391"/>
                  </a:lnTo>
                  <a:lnTo>
                    <a:pt x="1091755" y="29103"/>
                  </a:lnTo>
                  <a:lnTo>
                    <a:pt x="1137647" y="20324"/>
                  </a:lnTo>
                  <a:lnTo>
                    <a:pt x="1184067" y="13080"/>
                  </a:lnTo>
                  <a:lnTo>
                    <a:pt x="1230986" y="7398"/>
                  </a:lnTo>
                  <a:lnTo>
                    <a:pt x="1278380" y="3306"/>
                  </a:lnTo>
                  <a:lnTo>
                    <a:pt x="1326233" y="831"/>
                  </a:lnTo>
                  <a:lnTo>
                    <a:pt x="1374456" y="0"/>
                  </a:lnTo>
                  <a:lnTo>
                    <a:pt x="1422715" y="831"/>
                  </a:lnTo>
                  <a:lnTo>
                    <a:pt x="1470548" y="3306"/>
                  </a:lnTo>
                  <a:lnTo>
                    <a:pt x="1517937" y="7399"/>
                  </a:lnTo>
                  <a:lnTo>
                    <a:pt x="1564855" y="13081"/>
                  </a:lnTo>
                  <a:lnTo>
                    <a:pt x="1611273" y="20325"/>
                  </a:lnTo>
                  <a:lnTo>
                    <a:pt x="1657165" y="29105"/>
                  </a:lnTo>
                  <a:lnTo>
                    <a:pt x="1702503" y="39392"/>
                  </a:lnTo>
                  <a:lnTo>
                    <a:pt x="1747259" y="51160"/>
                  </a:lnTo>
                  <a:lnTo>
                    <a:pt x="1791408" y="64381"/>
                  </a:lnTo>
                  <a:lnTo>
                    <a:pt x="1834920" y="79029"/>
                  </a:lnTo>
                  <a:lnTo>
                    <a:pt x="1877770" y="95075"/>
                  </a:lnTo>
                  <a:lnTo>
                    <a:pt x="1919930" y="112493"/>
                  </a:lnTo>
                  <a:lnTo>
                    <a:pt x="1961372" y="131256"/>
                  </a:lnTo>
                  <a:lnTo>
                    <a:pt x="2002069" y="151335"/>
                  </a:lnTo>
                  <a:lnTo>
                    <a:pt x="2041995" y="172704"/>
                  </a:lnTo>
                  <a:lnTo>
                    <a:pt x="2081121" y="195336"/>
                  </a:lnTo>
                  <a:lnTo>
                    <a:pt x="2119421" y="219204"/>
                  </a:lnTo>
                  <a:lnTo>
                    <a:pt x="2156867" y="244279"/>
                  </a:lnTo>
                  <a:lnTo>
                    <a:pt x="2193432" y="270535"/>
                  </a:lnTo>
                  <a:lnTo>
                    <a:pt x="2229089" y="297945"/>
                  </a:lnTo>
                  <a:lnTo>
                    <a:pt x="2263810" y="326480"/>
                  </a:lnTo>
                  <a:lnTo>
                    <a:pt x="2297568" y="356115"/>
                  </a:lnTo>
                  <a:lnTo>
                    <a:pt x="2330337" y="386822"/>
                  </a:lnTo>
                  <a:lnTo>
                    <a:pt x="2362088" y="418574"/>
                  </a:lnTo>
                  <a:lnTo>
                    <a:pt x="2392795" y="451342"/>
                  </a:lnTo>
                  <a:lnTo>
                    <a:pt x="2422430" y="485101"/>
                  </a:lnTo>
                  <a:lnTo>
                    <a:pt x="2450966" y="519822"/>
                  </a:lnTo>
                  <a:lnTo>
                    <a:pt x="2478375" y="555479"/>
                  </a:lnTo>
                  <a:lnTo>
                    <a:pt x="2504631" y="592044"/>
                  </a:lnTo>
                  <a:lnTo>
                    <a:pt x="2529706" y="629490"/>
                  </a:lnTo>
                  <a:lnTo>
                    <a:pt x="2553573" y="667790"/>
                  </a:lnTo>
                  <a:lnTo>
                    <a:pt x="2576205" y="706916"/>
                  </a:lnTo>
                  <a:lnTo>
                    <a:pt x="2597574" y="746842"/>
                  </a:lnTo>
                  <a:lnTo>
                    <a:pt x="2617654" y="787539"/>
                  </a:lnTo>
                  <a:lnTo>
                    <a:pt x="2636416" y="828982"/>
                  </a:lnTo>
                  <a:lnTo>
                    <a:pt x="2653834" y="871141"/>
                  </a:lnTo>
                  <a:lnTo>
                    <a:pt x="2669880" y="913991"/>
                  </a:lnTo>
                  <a:lnTo>
                    <a:pt x="2684528" y="957504"/>
                  </a:lnTo>
                  <a:lnTo>
                    <a:pt x="2697749" y="1001653"/>
                  </a:lnTo>
                  <a:lnTo>
                    <a:pt x="2709517" y="1046410"/>
                  </a:lnTo>
                  <a:lnTo>
                    <a:pt x="2719804" y="1091748"/>
                  </a:lnTo>
                  <a:lnTo>
                    <a:pt x="2728584" y="1137640"/>
                  </a:lnTo>
                  <a:lnTo>
                    <a:pt x="2735828" y="1184059"/>
                  </a:lnTo>
                  <a:lnTo>
                    <a:pt x="2741510" y="1230977"/>
                  </a:lnTo>
                  <a:lnTo>
                    <a:pt x="2745602" y="1278367"/>
                  </a:lnTo>
                  <a:lnTo>
                    <a:pt x="2748077" y="1326202"/>
                  </a:lnTo>
                  <a:lnTo>
                    <a:pt x="2748908" y="1374455"/>
                  </a:lnTo>
                  <a:close/>
                </a:path>
                <a:path w="2748915" h="2748915">
                  <a:moveTo>
                    <a:pt x="1374454" y="2748907"/>
                  </a:moveTo>
                  <a:lnTo>
                    <a:pt x="1326201" y="2748075"/>
                  </a:lnTo>
                  <a:lnTo>
                    <a:pt x="1278366" y="2745600"/>
                  </a:lnTo>
                  <a:lnTo>
                    <a:pt x="1230976" y="2741508"/>
                  </a:lnTo>
                  <a:lnTo>
                    <a:pt x="1184058" y="2735826"/>
                  </a:lnTo>
                  <a:lnTo>
                    <a:pt x="1137639" y="2728581"/>
                  </a:lnTo>
                  <a:lnTo>
                    <a:pt x="1091747" y="2719802"/>
                  </a:lnTo>
                  <a:lnTo>
                    <a:pt x="1046409" y="2709515"/>
                  </a:lnTo>
                  <a:lnTo>
                    <a:pt x="1001652" y="2697747"/>
                  </a:lnTo>
                  <a:lnTo>
                    <a:pt x="957503" y="2684525"/>
                  </a:lnTo>
                  <a:lnTo>
                    <a:pt x="913990" y="2669878"/>
                  </a:lnTo>
                  <a:lnTo>
                    <a:pt x="871141" y="2653832"/>
                  </a:lnTo>
                  <a:lnTo>
                    <a:pt x="828981" y="2636414"/>
                  </a:lnTo>
                  <a:lnTo>
                    <a:pt x="787539" y="2617651"/>
                  </a:lnTo>
                  <a:lnTo>
                    <a:pt x="746841" y="2597572"/>
                  </a:lnTo>
                  <a:lnTo>
                    <a:pt x="706916" y="2576203"/>
                  </a:lnTo>
                  <a:lnTo>
                    <a:pt x="667789" y="2553571"/>
                  </a:lnTo>
                  <a:lnTo>
                    <a:pt x="629489" y="2529704"/>
                  </a:lnTo>
                  <a:lnTo>
                    <a:pt x="592043" y="2504629"/>
                  </a:lnTo>
                  <a:lnTo>
                    <a:pt x="555478" y="2478373"/>
                  </a:lnTo>
                  <a:lnTo>
                    <a:pt x="519821" y="2450963"/>
                  </a:lnTo>
                  <a:lnTo>
                    <a:pt x="485100" y="2422427"/>
                  </a:lnTo>
                  <a:lnTo>
                    <a:pt x="451341" y="2392792"/>
                  </a:lnTo>
                  <a:lnTo>
                    <a:pt x="418573" y="2362085"/>
                  </a:lnTo>
                  <a:lnTo>
                    <a:pt x="386821" y="2330334"/>
                  </a:lnTo>
                  <a:lnTo>
                    <a:pt x="356115" y="2297566"/>
                  </a:lnTo>
                  <a:lnTo>
                    <a:pt x="326480" y="2263807"/>
                  </a:lnTo>
                  <a:lnTo>
                    <a:pt x="297944" y="2229086"/>
                  </a:lnTo>
                  <a:lnTo>
                    <a:pt x="270534" y="2193429"/>
                  </a:lnTo>
                  <a:lnTo>
                    <a:pt x="244278" y="2156864"/>
                  </a:lnTo>
                  <a:lnTo>
                    <a:pt x="219203" y="2119418"/>
                  </a:lnTo>
                  <a:lnTo>
                    <a:pt x="195336" y="2081118"/>
                  </a:lnTo>
                  <a:lnTo>
                    <a:pt x="172704" y="2041992"/>
                  </a:lnTo>
                  <a:lnTo>
                    <a:pt x="151334" y="2002066"/>
                  </a:lnTo>
                  <a:lnTo>
                    <a:pt x="131255" y="1961368"/>
                  </a:lnTo>
                  <a:lnTo>
                    <a:pt x="112493" y="1919926"/>
                  </a:lnTo>
                  <a:lnTo>
                    <a:pt x="95075" y="1877767"/>
                  </a:lnTo>
                  <a:lnTo>
                    <a:pt x="79028" y="1834917"/>
                  </a:lnTo>
                  <a:lnTo>
                    <a:pt x="64381" y="1791404"/>
                  </a:lnTo>
                  <a:lnTo>
                    <a:pt x="51159" y="1747255"/>
                  </a:lnTo>
                  <a:lnTo>
                    <a:pt x="39391" y="1702498"/>
                  </a:lnTo>
                  <a:lnTo>
                    <a:pt x="29104" y="1657160"/>
                  </a:lnTo>
                  <a:lnTo>
                    <a:pt x="20325" y="1611268"/>
                  </a:lnTo>
                  <a:lnTo>
                    <a:pt x="13080" y="1564849"/>
                  </a:lnTo>
                  <a:lnTo>
                    <a:pt x="7398" y="1517931"/>
                  </a:lnTo>
                  <a:lnTo>
                    <a:pt x="3306" y="1470541"/>
                  </a:lnTo>
                  <a:lnTo>
                    <a:pt x="831" y="1422706"/>
                  </a:lnTo>
                  <a:lnTo>
                    <a:pt x="0" y="1374453"/>
                  </a:lnTo>
                  <a:lnTo>
                    <a:pt x="2748908" y="1374455"/>
                  </a:lnTo>
                  <a:lnTo>
                    <a:pt x="2748076" y="1422706"/>
                  </a:lnTo>
                  <a:lnTo>
                    <a:pt x="2745601" y="1470541"/>
                  </a:lnTo>
                  <a:lnTo>
                    <a:pt x="2741509" y="1517932"/>
                  </a:lnTo>
                  <a:lnTo>
                    <a:pt x="2735827" y="1564850"/>
                  </a:lnTo>
                  <a:lnTo>
                    <a:pt x="2728583" y="1611268"/>
                  </a:lnTo>
                  <a:lnTo>
                    <a:pt x="2719803" y="1657160"/>
                  </a:lnTo>
                  <a:lnTo>
                    <a:pt x="2709516" y="1702499"/>
                  </a:lnTo>
                  <a:lnTo>
                    <a:pt x="2697748" y="1747256"/>
                  </a:lnTo>
                  <a:lnTo>
                    <a:pt x="2684526" y="1791404"/>
                  </a:lnTo>
                  <a:lnTo>
                    <a:pt x="2669879" y="1834917"/>
                  </a:lnTo>
                  <a:lnTo>
                    <a:pt x="2653833" y="1877767"/>
                  </a:lnTo>
                  <a:lnTo>
                    <a:pt x="2636415" y="1919926"/>
                  </a:lnTo>
                  <a:lnTo>
                    <a:pt x="2617652" y="1961369"/>
                  </a:lnTo>
                  <a:lnTo>
                    <a:pt x="2597573" y="2002066"/>
                  </a:lnTo>
                  <a:lnTo>
                    <a:pt x="2576204" y="2041992"/>
                  </a:lnTo>
                  <a:lnTo>
                    <a:pt x="2553572" y="2081118"/>
                  </a:lnTo>
                  <a:lnTo>
                    <a:pt x="2529705" y="2119418"/>
                  </a:lnTo>
                  <a:lnTo>
                    <a:pt x="2504629" y="2156864"/>
                  </a:lnTo>
                  <a:lnTo>
                    <a:pt x="2478373" y="2193429"/>
                  </a:lnTo>
                  <a:lnTo>
                    <a:pt x="2450964" y="2229086"/>
                  </a:lnTo>
                  <a:lnTo>
                    <a:pt x="2422428" y="2263807"/>
                  </a:lnTo>
                  <a:lnTo>
                    <a:pt x="2392793" y="2297566"/>
                  </a:lnTo>
                  <a:lnTo>
                    <a:pt x="2362086" y="2330334"/>
                  </a:lnTo>
                  <a:lnTo>
                    <a:pt x="2330335" y="2362085"/>
                  </a:lnTo>
                  <a:lnTo>
                    <a:pt x="2297566" y="2392792"/>
                  </a:lnTo>
                  <a:lnTo>
                    <a:pt x="2263808" y="2422427"/>
                  </a:lnTo>
                  <a:lnTo>
                    <a:pt x="2229087" y="2450963"/>
                  </a:lnTo>
                  <a:lnTo>
                    <a:pt x="2193430" y="2478373"/>
                  </a:lnTo>
                  <a:lnTo>
                    <a:pt x="2156865" y="2504629"/>
                  </a:lnTo>
                  <a:lnTo>
                    <a:pt x="2119418" y="2529704"/>
                  </a:lnTo>
                  <a:lnTo>
                    <a:pt x="2081119" y="2553571"/>
                  </a:lnTo>
                  <a:lnTo>
                    <a:pt x="2041992" y="2576203"/>
                  </a:lnTo>
                  <a:lnTo>
                    <a:pt x="2002067" y="2597572"/>
                  </a:lnTo>
                  <a:lnTo>
                    <a:pt x="1961369" y="2617652"/>
                  </a:lnTo>
                  <a:lnTo>
                    <a:pt x="1919927" y="2636414"/>
                  </a:lnTo>
                  <a:lnTo>
                    <a:pt x="1877767" y="2653832"/>
                  </a:lnTo>
                  <a:lnTo>
                    <a:pt x="1834917" y="2669878"/>
                  </a:lnTo>
                  <a:lnTo>
                    <a:pt x="1791405" y="2684526"/>
                  </a:lnTo>
                  <a:lnTo>
                    <a:pt x="1747256" y="2697747"/>
                  </a:lnTo>
                  <a:lnTo>
                    <a:pt x="1702499" y="2709515"/>
                  </a:lnTo>
                  <a:lnTo>
                    <a:pt x="1657161" y="2719803"/>
                  </a:lnTo>
                  <a:lnTo>
                    <a:pt x="1611269" y="2728582"/>
                  </a:lnTo>
                  <a:lnTo>
                    <a:pt x="1564850" y="2735826"/>
                  </a:lnTo>
                  <a:lnTo>
                    <a:pt x="1517932" y="2741508"/>
                  </a:lnTo>
                  <a:lnTo>
                    <a:pt x="1470542" y="2745601"/>
                  </a:lnTo>
                  <a:lnTo>
                    <a:pt x="1422707" y="2748076"/>
                  </a:lnTo>
                  <a:lnTo>
                    <a:pt x="1374454" y="2748907"/>
                  </a:lnTo>
                  <a:close/>
                </a:path>
              </a:pathLst>
            </a:custGeom>
            <a:solidFill>
              <a:srgbClr val="00657D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387394" y="3448761"/>
            <a:ext cx="130365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VS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176414" y="2817090"/>
            <a:ext cx="2894330" cy="76200"/>
          </a:xfrm>
          <a:custGeom>
            <a:rect l="l" t="t" r="r" b="b"/>
            <a:pathLst>
              <a:path w="2894329" h="76200">
                <a:moveTo>
                  <a:pt x="38100" y="76200"/>
                </a:moveTo>
                <a:lnTo>
                  <a:pt x="23269" y="73206"/>
                </a:lnTo>
                <a:lnTo>
                  <a:pt x="11159" y="65040"/>
                </a:lnTo>
                <a:lnTo>
                  <a:pt x="2994" y="52930"/>
                </a:lnTo>
                <a:lnTo>
                  <a:pt x="0" y="38100"/>
                </a:lnTo>
                <a:lnTo>
                  <a:pt x="2994" y="23269"/>
                </a:lnTo>
                <a:lnTo>
                  <a:pt x="11159" y="11159"/>
                </a:lnTo>
                <a:lnTo>
                  <a:pt x="23269" y="2994"/>
                </a:lnTo>
                <a:lnTo>
                  <a:pt x="38100" y="0"/>
                </a:lnTo>
                <a:lnTo>
                  <a:pt x="52930" y="2994"/>
                </a:lnTo>
                <a:lnTo>
                  <a:pt x="65040" y="11159"/>
                </a:lnTo>
                <a:lnTo>
                  <a:pt x="73205" y="23269"/>
                </a:lnTo>
                <a:lnTo>
                  <a:pt x="74917" y="31750"/>
                </a:lnTo>
                <a:lnTo>
                  <a:pt x="49538" y="31750"/>
                </a:lnTo>
                <a:lnTo>
                  <a:pt x="49538" y="44450"/>
                </a:lnTo>
                <a:lnTo>
                  <a:pt x="74917" y="44450"/>
                </a:lnTo>
                <a:lnTo>
                  <a:pt x="73205" y="52930"/>
                </a:lnTo>
                <a:lnTo>
                  <a:pt x="65040" y="65040"/>
                </a:lnTo>
                <a:lnTo>
                  <a:pt x="52930" y="73206"/>
                </a:lnTo>
                <a:lnTo>
                  <a:pt x="38100" y="76200"/>
                </a:lnTo>
                <a:close/>
              </a:path>
              <a:path w="2894329" h="76200">
                <a:moveTo>
                  <a:pt x="74917" y="44450"/>
                </a:moveTo>
                <a:lnTo>
                  <a:pt x="49538" y="44450"/>
                </a:lnTo>
                <a:lnTo>
                  <a:pt x="49538" y="31750"/>
                </a:lnTo>
                <a:lnTo>
                  <a:pt x="74917" y="31750"/>
                </a:lnTo>
                <a:lnTo>
                  <a:pt x="76200" y="38100"/>
                </a:lnTo>
                <a:lnTo>
                  <a:pt x="74917" y="44450"/>
                </a:lnTo>
                <a:close/>
              </a:path>
              <a:path w="2894329" h="76200">
                <a:moveTo>
                  <a:pt x="2894155" y="44450"/>
                </a:moveTo>
                <a:lnTo>
                  <a:pt x="74917" y="44450"/>
                </a:lnTo>
                <a:lnTo>
                  <a:pt x="76200" y="38100"/>
                </a:lnTo>
                <a:lnTo>
                  <a:pt x="74917" y="31750"/>
                </a:lnTo>
                <a:lnTo>
                  <a:pt x="2894155" y="31750"/>
                </a:lnTo>
                <a:lnTo>
                  <a:pt x="2894155" y="444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196197" y="3006875"/>
            <a:ext cx="29400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不同机构间通过资源共享、课程合作等方式，实现优势互补和协同发展。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499589" y="2275469"/>
            <a:ext cx="1560195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0">
                <a:solidFill>
                  <a:srgbClr val="00A5B2"/>
                </a:solidFill>
                <a:latin typeface="微软雅黑"/>
                <a:cs typeface="微软雅黑"/>
              </a:rPr>
              <a:t>兼并收购案例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8117650" y="2817101"/>
            <a:ext cx="2894330" cy="76200"/>
          </a:xfrm>
          <a:custGeom>
            <a:rect l="l" t="t" r="r" b="b"/>
            <a:pathLst>
              <a:path w="2894329" h="76200">
                <a:moveTo>
                  <a:pt x="2894165" y="38100"/>
                </a:moveTo>
                <a:lnTo>
                  <a:pt x="2870885" y="2984"/>
                </a:lnTo>
                <a:lnTo>
                  <a:pt x="2856065" y="0"/>
                </a:lnTo>
                <a:lnTo>
                  <a:pt x="2841231" y="2984"/>
                </a:lnTo>
                <a:lnTo>
                  <a:pt x="2829115" y="11150"/>
                </a:lnTo>
                <a:lnTo>
                  <a:pt x="2820949" y="23266"/>
                </a:lnTo>
                <a:lnTo>
                  <a:pt x="2819235" y="31750"/>
                </a:lnTo>
                <a:lnTo>
                  <a:pt x="0" y="31750"/>
                </a:lnTo>
                <a:lnTo>
                  <a:pt x="0" y="38100"/>
                </a:lnTo>
                <a:lnTo>
                  <a:pt x="0" y="44450"/>
                </a:lnTo>
                <a:lnTo>
                  <a:pt x="2819235" y="44450"/>
                </a:lnTo>
                <a:lnTo>
                  <a:pt x="2820949" y="52920"/>
                </a:lnTo>
                <a:lnTo>
                  <a:pt x="2829115" y="65036"/>
                </a:lnTo>
                <a:lnTo>
                  <a:pt x="2841231" y="73202"/>
                </a:lnTo>
                <a:lnTo>
                  <a:pt x="2856065" y="76200"/>
                </a:lnTo>
                <a:lnTo>
                  <a:pt x="2870885" y="73202"/>
                </a:lnTo>
                <a:lnTo>
                  <a:pt x="2883001" y="65036"/>
                </a:lnTo>
                <a:lnTo>
                  <a:pt x="2891167" y="52920"/>
                </a:lnTo>
                <a:lnTo>
                  <a:pt x="2892882" y="44450"/>
                </a:lnTo>
                <a:lnTo>
                  <a:pt x="2894165" y="38100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7928808" y="3006875"/>
            <a:ext cx="32829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005259"/>
                </a:solidFill>
                <a:latin typeface="微软雅黑"/>
                <a:cs typeface="微软雅黑"/>
              </a:rPr>
              <a:t>大型机构通过兼并收购中小型机构或在线</a:t>
            </a:r>
            <a:r>
              <a:rPr sz="1350" spc="-50">
                <a:solidFill>
                  <a:srgbClr val="005259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005259"/>
                </a:solidFill>
                <a:latin typeface="微软雅黑"/>
                <a:cs typeface="微软雅黑"/>
              </a:rPr>
              <a:t>教育平台，拓展业务范围、提高市场份额。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196197" y="2275469"/>
            <a:ext cx="104902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FFFFFF"/>
                </a:solidFill>
                <a:latin typeface="微软雅黑"/>
                <a:cs typeface="微软雅黑"/>
              </a:rPr>
              <a:t>合作案例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合作与兼并收购案例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04132" y="4838782"/>
            <a:ext cx="10266680" cy="1333500"/>
            <a:chOff x="1104132" y="4838782"/>
            <a:chExt cx="10266680" cy="1333500"/>
          </a:xfrm>
        </p:grpSpPr>
        <p:sp>
          <p:nvSpPr>
            <p:cNvPr id="3" name="object 3"/>
            <p:cNvSpPr/>
            <p:nvPr/>
          </p:nvSpPr>
          <p:spPr>
            <a:xfrm>
              <a:off x="2377205" y="4838782"/>
              <a:ext cx="8306434" cy="1333500"/>
            </a:xfrm>
            <a:custGeom>
              <a:rect l="l" t="t" r="r" b="b"/>
              <a:pathLst>
                <a:path w="8306434" h="1333500">
                  <a:moveTo>
                    <a:pt x="8305833" y="1333500"/>
                  </a:moveTo>
                  <a:lnTo>
                    <a:pt x="0" y="1333500"/>
                  </a:lnTo>
                  <a:lnTo>
                    <a:pt x="0" y="0"/>
                  </a:lnTo>
                  <a:lnTo>
                    <a:pt x="8305833" y="0"/>
                  </a:lnTo>
                  <a:lnTo>
                    <a:pt x="8305833" y="1333500"/>
                  </a:lnTo>
                  <a:close/>
                </a:path>
              </a:pathLst>
            </a:custGeom>
            <a:solidFill>
              <a:srgbClr val="BDFA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104132" y="483878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9160010" y="483878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4" y="0"/>
                  </a:lnTo>
                  <a:lnTo>
                    <a:pt x="2210567" y="661368"/>
                  </a:lnTo>
                  <a:lnTo>
                    <a:pt x="1657784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DFA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1032010" y="3081146"/>
            <a:ext cx="10266680" cy="1333500"/>
            <a:chOff x="1032010" y="3081146"/>
            <a:chExt cx="10266680" cy="1333500"/>
          </a:xfrm>
        </p:grpSpPr>
        <p:sp>
          <p:nvSpPr>
            <p:cNvPr id="7" name="object 7"/>
            <p:cNvSpPr/>
            <p:nvPr/>
          </p:nvSpPr>
          <p:spPr>
            <a:xfrm>
              <a:off x="1032002" y="3081146"/>
              <a:ext cx="9578975" cy="1333500"/>
            </a:xfrm>
            <a:custGeom>
              <a:rect l="l" t="t" r="r" b="b"/>
              <a:pathLst>
                <a:path w="9578975" h="1333500">
                  <a:moveTo>
                    <a:pt x="9578911" y="0"/>
                  </a:moveTo>
                  <a:lnTo>
                    <a:pt x="1657781" y="0"/>
                  </a:lnTo>
                  <a:lnTo>
                    <a:pt x="1273073" y="0"/>
                  </a:lnTo>
                  <a:lnTo>
                    <a:pt x="0" y="0"/>
                  </a:lnTo>
                  <a:lnTo>
                    <a:pt x="561492" y="661377"/>
                  </a:lnTo>
                  <a:lnTo>
                    <a:pt x="0" y="1333500"/>
                  </a:lnTo>
                  <a:lnTo>
                    <a:pt x="1273073" y="1333500"/>
                  </a:lnTo>
                  <a:lnTo>
                    <a:pt x="1657781" y="1333500"/>
                  </a:lnTo>
                  <a:lnTo>
                    <a:pt x="9578911" y="1333500"/>
                  </a:lnTo>
                  <a:lnTo>
                    <a:pt x="9578911" y="0"/>
                  </a:lnTo>
                  <a:close/>
                </a:path>
              </a:pathLst>
            </a:custGeom>
            <a:solidFill>
              <a:srgbClr val="BDFA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9087888" y="3081146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1104132" y="1348302"/>
            <a:ext cx="10266680" cy="1333500"/>
            <a:chOff x="1104132" y="1348302"/>
            <a:chExt cx="10266680" cy="1333500"/>
          </a:xfrm>
        </p:grpSpPr>
        <p:sp>
          <p:nvSpPr>
            <p:cNvPr id="10" name="object 10"/>
            <p:cNvSpPr/>
            <p:nvPr/>
          </p:nvSpPr>
          <p:spPr>
            <a:xfrm>
              <a:off x="2377205" y="1348302"/>
              <a:ext cx="8306434" cy="1333500"/>
            </a:xfrm>
            <a:custGeom>
              <a:rect l="l" t="t" r="r" b="b"/>
              <a:pathLst>
                <a:path w="8306434" h="1333500">
                  <a:moveTo>
                    <a:pt x="8305833" y="1333500"/>
                  </a:moveTo>
                  <a:lnTo>
                    <a:pt x="0" y="1333500"/>
                  </a:lnTo>
                  <a:lnTo>
                    <a:pt x="0" y="0"/>
                  </a:lnTo>
                  <a:lnTo>
                    <a:pt x="8305833" y="0"/>
                  </a:lnTo>
                  <a:lnTo>
                    <a:pt x="8305833" y="1333500"/>
                  </a:lnTo>
                  <a:close/>
                </a:path>
              </a:pathLst>
            </a:custGeom>
            <a:solidFill>
              <a:srgbClr val="BDFA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104132" y="134830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499"/>
                  </a:lnTo>
                  <a:lnTo>
                    <a:pt x="0" y="1333499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9160010" y="134830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4" y="0"/>
                  </a:lnTo>
                  <a:lnTo>
                    <a:pt x="2210567" y="661368"/>
                  </a:lnTo>
                  <a:lnTo>
                    <a:pt x="1657784" y="1333499"/>
                  </a:lnTo>
                  <a:lnTo>
                    <a:pt x="0" y="1333499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DFA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3" name="object 13"/>
          <p:cNvPicPr/>
          <p:nvPr/>
        </p:nvPicPr>
        <p:blipFill>
          <a:blip r:embed="rId2"/>
          <a:stretch>
            <a:fillRect/>
          </a:stretch>
        </p:blipFill>
        <p:spPr>
          <a:xfrm>
            <a:off x="10034289" y="3847243"/>
            <a:ext cx="86981" cy="162319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3"/>
          <a:stretch>
            <a:fillRect/>
          </a:stretch>
        </p:blipFill>
        <p:spPr>
          <a:xfrm>
            <a:off x="10177260" y="3757421"/>
            <a:ext cx="86981" cy="252231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4"/>
          <a:stretch>
            <a:fillRect/>
          </a:stretch>
        </p:blipFill>
        <p:spPr>
          <a:xfrm>
            <a:off x="10320231" y="3757421"/>
            <a:ext cx="86981" cy="252231"/>
          </a:xfrm>
          <a:prstGeom prst="rect">
            <a:avLst/>
          </a:prstGeom>
        </p:spPr>
      </p:pic>
      <p:sp>
        <p:nvSpPr>
          <p:cNvPr id="16" name="object 16"/>
          <p:cNvSpPr/>
          <p:nvPr/>
        </p:nvSpPr>
        <p:spPr>
          <a:xfrm>
            <a:off x="9997326" y="3400044"/>
            <a:ext cx="685165" cy="695325"/>
          </a:xfrm>
          <a:custGeom>
            <a:rect l="l" t="t" r="r" b="b"/>
            <a:pathLst>
              <a:path w="685165" h="695325">
                <a:moveTo>
                  <a:pt x="549617" y="129781"/>
                </a:moveTo>
                <a:lnTo>
                  <a:pt x="543725" y="123710"/>
                </a:lnTo>
                <a:lnTo>
                  <a:pt x="537095" y="117640"/>
                </a:lnTo>
                <a:lnTo>
                  <a:pt x="420001" y="117640"/>
                </a:lnTo>
                <a:lnTo>
                  <a:pt x="420001" y="123710"/>
                </a:lnTo>
                <a:lnTo>
                  <a:pt x="414108" y="129781"/>
                </a:lnTo>
                <a:lnTo>
                  <a:pt x="420001" y="136601"/>
                </a:lnTo>
                <a:lnTo>
                  <a:pt x="420001" y="142671"/>
                </a:lnTo>
                <a:lnTo>
                  <a:pt x="445033" y="161632"/>
                </a:lnTo>
                <a:lnTo>
                  <a:pt x="327939" y="282219"/>
                </a:lnTo>
                <a:lnTo>
                  <a:pt x="327939" y="288290"/>
                </a:lnTo>
                <a:lnTo>
                  <a:pt x="291109" y="288290"/>
                </a:lnTo>
                <a:lnTo>
                  <a:pt x="285216" y="282219"/>
                </a:lnTo>
                <a:lnTo>
                  <a:pt x="229247" y="225336"/>
                </a:lnTo>
                <a:lnTo>
                  <a:pt x="219252" y="218084"/>
                </a:lnTo>
                <a:lnTo>
                  <a:pt x="207886" y="215671"/>
                </a:lnTo>
                <a:lnTo>
                  <a:pt x="196519" y="218084"/>
                </a:lnTo>
                <a:lnTo>
                  <a:pt x="20091" y="389915"/>
                </a:lnTo>
                <a:lnTo>
                  <a:pt x="14287" y="409752"/>
                </a:lnTo>
                <a:lnTo>
                  <a:pt x="14287" y="424192"/>
                </a:lnTo>
                <a:lnTo>
                  <a:pt x="14935" y="430771"/>
                </a:lnTo>
                <a:lnTo>
                  <a:pt x="16675" y="436067"/>
                </a:lnTo>
                <a:lnTo>
                  <a:pt x="20091" y="440728"/>
                </a:lnTo>
                <a:lnTo>
                  <a:pt x="32600" y="447548"/>
                </a:lnTo>
                <a:lnTo>
                  <a:pt x="42595" y="454380"/>
                </a:lnTo>
                <a:lnTo>
                  <a:pt x="53962" y="456653"/>
                </a:lnTo>
                <a:lnTo>
                  <a:pt x="65328" y="454380"/>
                </a:lnTo>
                <a:lnTo>
                  <a:pt x="75323" y="447548"/>
                </a:lnTo>
                <a:lnTo>
                  <a:pt x="186524" y="333032"/>
                </a:lnTo>
                <a:lnTo>
                  <a:pt x="196519" y="325780"/>
                </a:lnTo>
                <a:lnTo>
                  <a:pt x="207886" y="323367"/>
                </a:lnTo>
                <a:lnTo>
                  <a:pt x="219252" y="325780"/>
                </a:lnTo>
                <a:lnTo>
                  <a:pt x="229247" y="333032"/>
                </a:lnTo>
                <a:lnTo>
                  <a:pt x="278587" y="383844"/>
                </a:lnTo>
                <a:lnTo>
                  <a:pt x="286943" y="391299"/>
                </a:lnTo>
                <a:lnTo>
                  <a:pt x="294055" y="395122"/>
                </a:lnTo>
                <a:lnTo>
                  <a:pt x="301167" y="396532"/>
                </a:lnTo>
                <a:lnTo>
                  <a:pt x="309524" y="396735"/>
                </a:lnTo>
                <a:lnTo>
                  <a:pt x="317779" y="396532"/>
                </a:lnTo>
                <a:lnTo>
                  <a:pt x="324167" y="395122"/>
                </a:lnTo>
                <a:lnTo>
                  <a:pt x="329311" y="391299"/>
                </a:lnTo>
                <a:lnTo>
                  <a:pt x="333832" y="383844"/>
                </a:lnTo>
                <a:lnTo>
                  <a:pt x="394995" y="323367"/>
                </a:lnTo>
                <a:lnTo>
                  <a:pt x="430479" y="288290"/>
                </a:lnTo>
                <a:lnTo>
                  <a:pt x="500278" y="219265"/>
                </a:lnTo>
                <a:lnTo>
                  <a:pt x="525310" y="244297"/>
                </a:lnTo>
                <a:lnTo>
                  <a:pt x="531202" y="250367"/>
                </a:lnTo>
                <a:lnTo>
                  <a:pt x="543725" y="250367"/>
                </a:lnTo>
                <a:lnTo>
                  <a:pt x="549617" y="244297"/>
                </a:lnTo>
                <a:lnTo>
                  <a:pt x="549617" y="219265"/>
                </a:lnTo>
                <a:lnTo>
                  <a:pt x="549617" y="129781"/>
                </a:lnTo>
                <a:close/>
              </a:path>
              <a:path w="685165" h="695325">
                <a:moveTo>
                  <a:pt x="556831" y="320852"/>
                </a:moveTo>
                <a:lnTo>
                  <a:pt x="500316" y="270802"/>
                </a:lnTo>
                <a:lnTo>
                  <a:pt x="462635" y="301891"/>
                </a:lnTo>
                <a:lnTo>
                  <a:pt x="462635" y="587057"/>
                </a:lnTo>
                <a:lnTo>
                  <a:pt x="464820" y="596531"/>
                </a:lnTo>
                <a:lnTo>
                  <a:pt x="470547" y="604786"/>
                </a:lnTo>
                <a:lnTo>
                  <a:pt x="478523" y="610628"/>
                </a:lnTo>
                <a:lnTo>
                  <a:pt x="487502" y="612851"/>
                </a:lnTo>
                <a:lnTo>
                  <a:pt x="531964" y="612851"/>
                </a:lnTo>
                <a:lnTo>
                  <a:pt x="541248" y="610628"/>
                </a:lnTo>
                <a:lnTo>
                  <a:pt x="549198" y="604786"/>
                </a:lnTo>
                <a:lnTo>
                  <a:pt x="554748" y="596531"/>
                </a:lnTo>
                <a:lnTo>
                  <a:pt x="556831" y="587057"/>
                </a:lnTo>
                <a:lnTo>
                  <a:pt x="556831" y="320852"/>
                </a:lnTo>
                <a:close/>
              </a:path>
              <a:path w="685165" h="695325">
                <a:moveTo>
                  <a:pt x="684961" y="37769"/>
                </a:moveTo>
                <a:lnTo>
                  <a:pt x="681901" y="24231"/>
                </a:lnTo>
                <a:lnTo>
                  <a:pt x="674268" y="12090"/>
                </a:lnTo>
                <a:lnTo>
                  <a:pt x="664413" y="3352"/>
                </a:lnTo>
                <a:lnTo>
                  <a:pt x="654710" y="0"/>
                </a:lnTo>
                <a:lnTo>
                  <a:pt x="641032" y="3352"/>
                </a:lnTo>
                <a:lnTo>
                  <a:pt x="628967" y="12090"/>
                </a:lnTo>
                <a:lnTo>
                  <a:pt x="620344" y="24231"/>
                </a:lnTo>
                <a:lnTo>
                  <a:pt x="617067" y="37769"/>
                </a:lnTo>
                <a:lnTo>
                  <a:pt x="617067" y="632256"/>
                </a:lnTo>
                <a:lnTo>
                  <a:pt x="37642" y="632256"/>
                </a:lnTo>
                <a:lnTo>
                  <a:pt x="23977" y="634441"/>
                </a:lnTo>
                <a:lnTo>
                  <a:pt x="11899" y="640664"/>
                </a:lnTo>
                <a:lnTo>
                  <a:pt x="3289" y="650430"/>
                </a:lnTo>
                <a:lnTo>
                  <a:pt x="0" y="663232"/>
                </a:lnTo>
                <a:lnTo>
                  <a:pt x="3289" y="676160"/>
                </a:lnTo>
                <a:lnTo>
                  <a:pt x="11899" y="686181"/>
                </a:lnTo>
                <a:lnTo>
                  <a:pt x="23977" y="692658"/>
                </a:lnTo>
                <a:lnTo>
                  <a:pt x="37642" y="694956"/>
                </a:lnTo>
                <a:lnTo>
                  <a:pt x="654710" y="694956"/>
                </a:lnTo>
                <a:lnTo>
                  <a:pt x="667219" y="692658"/>
                </a:lnTo>
                <a:lnTo>
                  <a:pt x="676757" y="686181"/>
                </a:lnTo>
                <a:lnTo>
                  <a:pt x="682828" y="676160"/>
                </a:lnTo>
                <a:lnTo>
                  <a:pt x="684961" y="663232"/>
                </a:lnTo>
                <a:lnTo>
                  <a:pt x="684961" y="377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940852" y="1646433"/>
            <a:ext cx="711835" cy="555625"/>
          </a:xfrm>
          <a:custGeom>
            <a:rect l="l" t="t" r="r" b="b"/>
            <a:pathLst>
              <a:path w="711835" h="555625">
                <a:moveTo>
                  <a:pt x="564096" y="129594"/>
                </a:moveTo>
                <a:lnTo>
                  <a:pt x="467394" y="46283"/>
                </a:lnTo>
                <a:lnTo>
                  <a:pt x="467394" y="18513"/>
                </a:lnTo>
                <a:lnTo>
                  <a:pt x="469241" y="11715"/>
                </a:lnTo>
                <a:lnTo>
                  <a:pt x="474109" y="5785"/>
                </a:lnTo>
                <a:lnTo>
                  <a:pt x="480993" y="1591"/>
                </a:lnTo>
                <a:lnTo>
                  <a:pt x="488883" y="0"/>
                </a:lnTo>
                <a:lnTo>
                  <a:pt x="542607" y="0"/>
                </a:lnTo>
                <a:lnTo>
                  <a:pt x="550498" y="1591"/>
                </a:lnTo>
                <a:lnTo>
                  <a:pt x="557381" y="5785"/>
                </a:lnTo>
                <a:lnTo>
                  <a:pt x="562250" y="11715"/>
                </a:lnTo>
                <a:lnTo>
                  <a:pt x="564096" y="18513"/>
                </a:lnTo>
                <a:lnTo>
                  <a:pt x="564096" y="129594"/>
                </a:lnTo>
                <a:close/>
              </a:path>
              <a:path w="711835" h="555625">
                <a:moveTo>
                  <a:pt x="37606" y="342498"/>
                </a:moveTo>
                <a:lnTo>
                  <a:pt x="16117" y="342498"/>
                </a:lnTo>
                <a:lnTo>
                  <a:pt x="16117" y="333241"/>
                </a:lnTo>
                <a:lnTo>
                  <a:pt x="4029" y="324708"/>
                </a:lnTo>
                <a:lnTo>
                  <a:pt x="0" y="313571"/>
                </a:lnTo>
                <a:lnTo>
                  <a:pt x="4029" y="300698"/>
                </a:lnTo>
                <a:lnTo>
                  <a:pt x="16117" y="286958"/>
                </a:lnTo>
                <a:lnTo>
                  <a:pt x="327713" y="18513"/>
                </a:lnTo>
                <a:lnTo>
                  <a:pt x="343662" y="8099"/>
                </a:lnTo>
                <a:lnTo>
                  <a:pt x="358604" y="4628"/>
                </a:lnTo>
                <a:lnTo>
                  <a:pt x="371531" y="8099"/>
                </a:lnTo>
                <a:lnTo>
                  <a:pt x="381436" y="18513"/>
                </a:lnTo>
                <a:lnTo>
                  <a:pt x="459243" y="83310"/>
                </a:lnTo>
                <a:lnTo>
                  <a:pt x="359947" y="83310"/>
                </a:lnTo>
                <a:lnTo>
                  <a:pt x="69840" y="333241"/>
                </a:lnTo>
                <a:lnTo>
                  <a:pt x="61781" y="338593"/>
                </a:lnTo>
                <a:lnTo>
                  <a:pt x="53723" y="341341"/>
                </a:lnTo>
                <a:lnTo>
                  <a:pt x="45664" y="342353"/>
                </a:lnTo>
                <a:lnTo>
                  <a:pt x="37606" y="342498"/>
                </a:lnTo>
                <a:close/>
              </a:path>
              <a:path w="711835" h="555625">
                <a:moveTo>
                  <a:pt x="676916" y="347126"/>
                </a:moveTo>
                <a:lnTo>
                  <a:pt x="661470" y="343655"/>
                </a:lnTo>
                <a:lnTo>
                  <a:pt x="650054" y="333241"/>
                </a:lnTo>
                <a:lnTo>
                  <a:pt x="359947" y="83310"/>
                </a:lnTo>
                <a:lnTo>
                  <a:pt x="459243" y="83310"/>
                </a:lnTo>
                <a:lnTo>
                  <a:pt x="703777" y="286958"/>
                </a:lnTo>
                <a:lnTo>
                  <a:pt x="709821" y="300698"/>
                </a:lnTo>
                <a:lnTo>
                  <a:pt x="711836" y="313571"/>
                </a:lnTo>
                <a:lnTo>
                  <a:pt x="709821" y="324708"/>
                </a:lnTo>
                <a:lnTo>
                  <a:pt x="703777" y="333241"/>
                </a:lnTo>
                <a:lnTo>
                  <a:pt x="692361" y="343655"/>
                </a:lnTo>
                <a:lnTo>
                  <a:pt x="676916" y="347126"/>
                </a:lnTo>
                <a:close/>
              </a:path>
              <a:path w="711835" h="555625">
                <a:moveTo>
                  <a:pt x="295479" y="555402"/>
                </a:moveTo>
                <a:lnTo>
                  <a:pt x="134308" y="555402"/>
                </a:lnTo>
                <a:lnTo>
                  <a:pt x="118527" y="553667"/>
                </a:lnTo>
                <a:lnTo>
                  <a:pt x="104760" y="548460"/>
                </a:lnTo>
                <a:lnTo>
                  <a:pt x="95023" y="539782"/>
                </a:lnTo>
                <a:lnTo>
                  <a:pt x="91329" y="527632"/>
                </a:lnTo>
                <a:lnTo>
                  <a:pt x="91329" y="342498"/>
                </a:lnTo>
                <a:lnTo>
                  <a:pt x="359947" y="120337"/>
                </a:lnTo>
                <a:lnTo>
                  <a:pt x="617820" y="351755"/>
                </a:lnTo>
                <a:lnTo>
                  <a:pt x="617820" y="379525"/>
                </a:lnTo>
                <a:lnTo>
                  <a:pt x="306223" y="379525"/>
                </a:lnTo>
                <a:lnTo>
                  <a:pt x="295479" y="388782"/>
                </a:lnTo>
                <a:lnTo>
                  <a:pt x="295479" y="555402"/>
                </a:lnTo>
                <a:close/>
              </a:path>
              <a:path w="711835" h="555625">
                <a:moveTo>
                  <a:pt x="585586" y="555402"/>
                </a:moveTo>
                <a:lnTo>
                  <a:pt x="413670" y="555402"/>
                </a:lnTo>
                <a:lnTo>
                  <a:pt x="413670" y="379525"/>
                </a:lnTo>
                <a:lnTo>
                  <a:pt x="617820" y="379525"/>
                </a:lnTo>
                <a:lnTo>
                  <a:pt x="617820" y="527632"/>
                </a:lnTo>
                <a:lnTo>
                  <a:pt x="615805" y="539782"/>
                </a:lnTo>
                <a:lnTo>
                  <a:pt x="609761" y="548460"/>
                </a:lnTo>
                <a:lnTo>
                  <a:pt x="599688" y="553667"/>
                </a:lnTo>
                <a:lnTo>
                  <a:pt x="585586" y="5554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975413" y="5261362"/>
            <a:ext cx="614045" cy="614045"/>
          </a:xfrm>
          <a:custGeom>
            <a:rect l="l" t="t" r="r" b="b"/>
            <a:pathLst>
              <a:path w="614044" h="614045">
                <a:moveTo>
                  <a:pt x="613870" y="245548"/>
                </a:moveTo>
                <a:lnTo>
                  <a:pt x="0" y="245548"/>
                </a:lnTo>
                <a:lnTo>
                  <a:pt x="0" y="184161"/>
                </a:lnTo>
                <a:lnTo>
                  <a:pt x="306934" y="0"/>
                </a:lnTo>
                <a:lnTo>
                  <a:pt x="613870" y="184161"/>
                </a:lnTo>
                <a:lnTo>
                  <a:pt x="613870" y="245548"/>
                </a:lnTo>
                <a:close/>
              </a:path>
              <a:path w="614044" h="614045">
                <a:moveTo>
                  <a:pt x="552482" y="552482"/>
                </a:moveTo>
                <a:lnTo>
                  <a:pt x="61386" y="552482"/>
                </a:lnTo>
                <a:lnTo>
                  <a:pt x="61386" y="245548"/>
                </a:lnTo>
                <a:lnTo>
                  <a:pt x="184161" y="245548"/>
                </a:lnTo>
                <a:lnTo>
                  <a:pt x="184161" y="491095"/>
                </a:lnTo>
                <a:lnTo>
                  <a:pt x="552482" y="491095"/>
                </a:lnTo>
                <a:lnTo>
                  <a:pt x="552482" y="552482"/>
                </a:lnTo>
                <a:close/>
              </a:path>
              <a:path w="614044" h="614045">
                <a:moveTo>
                  <a:pt x="368321" y="491095"/>
                </a:moveTo>
                <a:lnTo>
                  <a:pt x="245547" y="491095"/>
                </a:lnTo>
                <a:lnTo>
                  <a:pt x="245547" y="245548"/>
                </a:lnTo>
                <a:lnTo>
                  <a:pt x="368321" y="245548"/>
                </a:lnTo>
                <a:lnTo>
                  <a:pt x="368321" y="491095"/>
                </a:lnTo>
                <a:close/>
              </a:path>
              <a:path w="614044" h="614045">
                <a:moveTo>
                  <a:pt x="552482" y="491095"/>
                </a:moveTo>
                <a:lnTo>
                  <a:pt x="429709" y="491095"/>
                </a:lnTo>
                <a:lnTo>
                  <a:pt x="429709" y="245548"/>
                </a:lnTo>
                <a:lnTo>
                  <a:pt x="552482" y="245548"/>
                </a:lnTo>
                <a:lnTo>
                  <a:pt x="552482" y="491095"/>
                </a:lnTo>
                <a:close/>
              </a:path>
              <a:path w="614044" h="614045">
                <a:moveTo>
                  <a:pt x="613870" y="613869"/>
                </a:moveTo>
                <a:lnTo>
                  <a:pt x="0" y="613869"/>
                </a:lnTo>
                <a:lnTo>
                  <a:pt x="0" y="552482"/>
                </a:lnTo>
                <a:lnTo>
                  <a:pt x="613870" y="552482"/>
                </a:lnTo>
                <a:lnTo>
                  <a:pt x="613870" y="6138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竞争策略及差异化优势</a:t>
            </a:r>
          </a:p>
        </p:txBody>
      </p:sp>
      <p:sp>
        <p:nvSpPr>
          <p:cNvPr id="41" name="object 41"/>
          <p:cNvSpPr txBox="1"/>
          <p:nvPr/>
        </p:nvSpPr>
        <p:spPr>
          <a:xfrm>
            <a:off x="3368008" y="4974291"/>
            <a:ext cx="7312025" cy="10807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A5B2"/>
                </a:solidFill>
                <a:latin typeface="微软雅黑"/>
                <a:cs typeface="微软雅黑"/>
              </a:rPr>
              <a:t>在线教育平</a:t>
            </a:r>
            <a:r>
              <a:rPr sz="1700" b="1" spc="-50">
                <a:solidFill>
                  <a:srgbClr val="00A5B2"/>
                </a:solidFill>
                <a:latin typeface="微软雅黑"/>
                <a:cs typeface="微软雅黑"/>
              </a:rPr>
              <a:t>台</a:t>
            </a:r>
            <a:endParaRPr sz="1700">
              <a:latin typeface="微软雅黑"/>
              <a:cs typeface="微软雅黑"/>
            </a:endParaRPr>
          </a:p>
          <a:p>
            <a:pPr marL="12700" marR="5080">
              <a:lnSpc>
                <a:spcPct val="189700"/>
              </a:lnSpc>
              <a:spcBef>
                <a:spcPts val="545"/>
              </a:spcBef>
            </a:pPr>
            <a:r>
              <a:rPr sz="1250">
                <a:latin typeface="微软雅黑"/>
                <a:cs typeface="微软雅黑"/>
              </a:rPr>
              <a:t>利用大数据、人工智能等技术手段，实现精准学生画像和个性化教学推荐，提高教学效果和用户体验</a:t>
            </a:r>
            <a:r>
              <a:rPr sz="1250" spc="-50">
                <a:latin typeface="微软雅黑"/>
                <a:cs typeface="微软雅黑"/>
              </a:rPr>
              <a:t>。</a:t>
            </a:r>
            <a:r>
              <a:rPr sz="1250">
                <a:latin typeface="微软雅黑"/>
                <a:cs typeface="微软雅黑"/>
              </a:rPr>
              <a:t>同时，通过线上互动、社群运营等方式增强用户粘性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3510067" y="1516488"/>
            <a:ext cx="7054850" cy="83311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A5B2"/>
                </a:solidFill>
                <a:latin typeface="微软雅黑"/>
                <a:cs typeface="微软雅黑"/>
              </a:rPr>
              <a:t>大型机</a:t>
            </a:r>
            <a:r>
              <a:rPr sz="1700" b="1" spc="-50">
                <a:solidFill>
                  <a:srgbClr val="00A5B2"/>
                </a:solidFill>
                <a:latin typeface="微软雅黑"/>
                <a:cs typeface="微软雅黑"/>
              </a:rPr>
              <a:t>构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90"/>
              </a:spcBef>
            </a:pP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350" spc="-5">
                <a:latin typeface="微软雅黑"/>
                <a:cs typeface="微软雅黑"/>
              </a:rPr>
              <a:t>注重品牌建设和教学质量提升，通过多元化辅导服务和个性化教学方案吸引不同需求的学生。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1758226" y="3216655"/>
            <a:ext cx="7264400" cy="9226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A5B2"/>
                </a:solidFill>
                <a:latin typeface="微软雅黑"/>
                <a:cs typeface="微软雅黑"/>
              </a:rPr>
              <a:t>中小型机</a:t>
            </a:r>
            <a:r>
              <a:rPr sz="1700" b="1" spc="-50">
                <a:solidFill>
                  <a:srgbClr val="00A5B2"/>
                </a:solidFill>
                <a:latin typeface="微软雅黑"/>
                <a:cs typeface="微软雅黑"/>
              </a:rPr>
              <a:t>构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7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500" spc="-5">
                <a:latin typeface="微软雅黑"/>
                <a:cs typeface="微软雅黑"/>
              </a:rPr>
              <a:t>专注于某一领域或特定人群，提供精细化、个性化的辅导服务，打造差异化竞争优势。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270600" y="1598294"/>
            <a:ext cx="3651250" cy="1140460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36576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880"/>
              </a:spcBef>
            </a:pPr>
            <a:r>
              <a:rPr sz="315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31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78734" y="1598295"/>
            <a:ext cx="7034530" cy="3661410"/>
          </a:xfrm>
          <a:prstGeom prst="rect">
            <a:avLst/>
          </a:prstGeom>
          <a:ln w="57150">
            <a:solidFill>
              <a:srgbClr val="00A5B2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47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47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515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3600" spc="-10">
                <a:solidFill>
                  <a:srgbClr val="00A5B2"/>
                </a:solidFill>
                <a:latin typeface="微软雅黑"/>
                <a:cs typeface="微软雅黑"/>
              </a:rPr>
              <a:t>教学内容与方法创新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31630" y="1383703"/>
            <a:ext cx="3798570" cy="4156710"/>
            <a:chOff x="731630" y="1383703"/>
            <a:chExt cx="3798570" cy="4156710"/>
          </a:xfrm>
        </p:grpSpPr>
        <p:sp>
          <p:nvSpPr>
            <p:cNvPr id="3" name="object 3"/>
            <p:cNvSpPr/>
            <p:nvPr/>
          </p:nvSpPr>
          <p:spPr>
            <a:xfrm>
              <a:off x="731630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7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2" y="0"/>
                  </a:lnTo>
                  <a:lnTo>
                    <a:pt x="2137357" y="12699"/>
                  </a:lnTo>
                  <a:close/>
                </a:path>
                <a:path w="3798570" h="3797300">
                  <a:moveTo>
                    <a:pt x="2230274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9" y="12699"/>
                  </a:lnTo>
                  <a:lnTo>
                    <a:pt x="2230274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4" y="3759200"/>
                  </a:lnTo>
                  <a:lnTo>
                    <a:pt x="1212736" y="3670300"/>
                  </a:lnTo>
                  <a:lnTo>
                    <a:pt x="1170410" y="3644900"/>
                  </a:lnTo>
                  <a:lnTo>
                    <a:pt x="1128592" y="3632200"/>
                  </a:lnTo>
                  <a:lnTo>
                    <a:pt x="1087300" y="3606800"/>
                  </a:lnTo>
                  <a:lnTo>
                    <a:pt x="1046545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4" y="3505200"/>
                  </a:lnTo>
                  <a:lnTo>
                    <a:pt x="851344" y="3479800"/>
                  </a:lnTo>
                  <a:lnTo>
                    <a:pt x="814119" y="3454400"/>
                  </a:lnTo>
                  <a:lnTo>
                    <a:pt x="777531" y="3429000"/>
                  </a:lnTo>
                  <a:lnTo>
                    <a:pt x="741595" y="3403600"/>
                  </a:lnTo>
                  <a:lnTo>
                    <a:pt x="706326" y="3365500"/>
                  </a:lnTo>
                  <a:lnTo>
                    <a:pt x="671737" y="3340100"/>
                  </a:lnTo>
                  <a:lnTo>
                    <a:pt x="637844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5" y="3225800"/>
                  </a:lnTo>
                  <a:lnTo>
                    <a:pt x="509503" y="3187700"/>
                  </a:lnTo>
                  <a:lnTo>
                    <a:pt x="479298" y="3149600"/>
                  </a:lnTo>
                  <a:lnTo>
                    <a:pt x="449873" y="3124200"/>
                  </a:lnTo>
                  <a:lnTo>
                    <a:pt x="421242" y="3086100"/>
                  </a:lnTo>
                  <a:lnTo>
                    <a:pt x="393421" y="3048000"/>
                  </a:lnTo>
                  <a:lnTo>
                    <a:pt x="366422" y="3009900"/>
                  </a:lnTo>
                  <a:lnTo>
                    <a:pt x="340261" y="2971800"/>
                  </a:lnTo>
                  <a:lnTo>
                    <a:pt x="314951" y="2946400"/>
                  </a:lnTo>
                  <a:lnTo>
                    <a:pt x="290507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4" y="2743200"/>
                  </a:lnTo>
                  <a:lnTo>
                    <a:pt x="181772" y="2705100"/>
                  </a:lnTo>
                  <a:lnTo>
                    <a:pt x="162822" y="2667000"/>
                  </a:lnTo>
                  <a:lnTo>
                    <a:pt x="144837" y="2616200"/>
                  </a:lnTo>
                  <a:lnTo>
                    <a:pt x="127832" y="2578100"/>
                  </a:lnTo>
                  <a:lnTo>
                    <a:pt x="111821" y="2540000"/>
                  </a:lnTo>
                  <a:lnTo>
                    <a:pt x="96818" y="2489200"/>
                  </a:lnTo>
                  <a:lnTo>
                    <a:pt x="82837" y="2451100"/>
                  </a:lnTo>
                  <a:lnTo>
                    <a:pt x="69893" y="2400300"/>
                  </a:lnTo>
                  <a:lnTo>
                    <a:pt x="58000" y="2362200"/>
                  </a:lnTo>
                  <a:lnTo>
                    <a:pt x="47171" y="2311400"/>
                  </a:lnTo>
                  <a:lnTo>
                    <a:pt x="37423" y="2273300"/>
                  </a:lnTo>
                  <a:lnTo>
                    <a:pt x="28768" y="2222500"/>
                  </a:lnTo>
                  <a:lnTo>
                    <a:pt x="21220" y="2171700"/>
                  </a:lnTo>
                  <a:lnTo>
                    <a:pt x="14795" y="2133600"/>
                  </a:lnTo>
                  <a:lnTo>
                    <a:pt x="9506" y="2082800"/>
                  </a:lnTo>
                  <a:lnTo>
                    <a:pt x="5367" y="2032000"/>
                  </a:lnTo>
                  <a:lnTo>
                    <a:pt x="2394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2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7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6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7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6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2" y="507999"/>
                  </a:lnTo>
                  <a:lnTo>
                    <a:pt x="3226073" y="533399"/>
                  </a:lnTo>
                  <a:lnTo>
                    <a:pt x="3257796" y="571499"/>
                  </a:lnTo>
                  <a:lnTo>
                    <a:pt x="3288768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9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8" y="1041399"/>
                  </a:lnTo>
                  <a:lnTo>
                    <a:pt x="3616499" y="1079499"/>
                  </a:lnTo>
                  <a:lnTo>
                    <a:pt x="3635450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5" y="1892300"/>
                  </a:lnTo>
                  <a:lnTo>
                    <a:pt x="3797673" y="1943100"/>
                  </a:lnTo>
                  <a:lnTo>
                    <a:pt x="3795878" y="1993900"/>
                  </a:lnTo>
                  <a:lnTo>
                    <a:pt x="3792905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5" y="2222500"/>
                  </a:lnTo>
                  <a:lnTo>
                    <a:pt x="3760850" y="2273300"/>
                  </a:lnTo>
                  <a:lnTo>
                    <a:pt x="3751101" y="2311400"/>
                  </a:lnTo>
                  <a:lnTo>
                    <a:pt x="3740273" y="2362200"/>
                  </a:lnTo>
                  <a:lnTo>
                    <a:pt x="3728380" y="2400300"/>
                  </a:lnTo>
                  <a:lnTo>
                    <a:pt x="3715436" y="2451100"/>
                  </a:lnTo>
                  <a:lnTo>
                    <a:pt x="3701455" y="2489200"/>
                  </a:lnTo>
                  <a:lnTo>
                    <a:pt x="3686452" y="2540000"/>
                  </a:lnTo>
                  <a:lnTo>
                    <a:pt x="3670441" y="2578100"/>
                  </a:lnTo>
                  <a:lnTo>
                    <a:pt x="3653436" y="2616200"/>
                  </a:lnTo>
                  <a:lnTo>
                    <a:pt x="3635451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30" y="2870200"/>
                  </a:lnTo>
                  <a:lnTo>
                    <a:pt x="3507766" y="2908300"/>
                  </a:lnTo>
                  <a:lnTo>
                    <a:pt x="3483322" y="2946400"/>
                  </a:lnTo>
                  <a:lnTo>
                    <a:pt x="3458012" y="2971800"/>
                  </a:lnTo>
                  <a:lnTo>
                    <a:pt x="3431851" y="3009900"/>
                  </a:lnTo>
                  <a:lnTo>
                    <a:pt x="3404852" y="3048000"/>
                  </a:lnTo>
                  <a:lnTo>
                    <a:pt x="3377031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70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3" y="3429000"/>
                  </a:lnTo>
                  <a:lnTo>
                    <a:pt x="2984155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9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7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9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00657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05998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3" y="1063688"/>
                  </a:lnTo>
                  <a:lnTo>
                    <a:pt x="254646" y="1039877"/>
                  </a:lnTo>
                  <a:lnTo>
                    <a:pt x="217403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7" y="93596"/>
                  </a:lnTo>
                  <a:lnTo>
                    <a:pt x="294065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2" y="18211"/>
                  </a:lnTo>
                  <a:lnTo>
                    <a:pt x="470092" y="8207"/>
                  </a:lnTo>
                  <a:lnTo>
                    <a:pt x="517837" y="2080"/>
                  </a:lnTo>
                  <a:lnTo>
                    <a:pt x="566736" y="0"/>
                  </a:lnTo>
                  <a:lnTo>
                    <a:pt x="615636" y="2080"/>
                  </a:lnTo>
                  <a:lnTo>
                    <a:pt x="663381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5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6" y="254647"/>
                  </a:lnTo>
                  <a:lnTo>
                    <a:pt x="1063688" y="294065"/>
                  </a:lnTo>
                  <a:lnTo>
                    <a:pt x="1084302" y="335488"/>
                  </a:lnTo>
                  <a:lnTo>
                    <a:pt x="1101550" y="378747"/>
                  </a:lnTo>
                  <a:lnTo>
                    <a:pt x="1115261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3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1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EFFFFC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4196862" y="1742732"/>
            <a:ext cx="7263765" cy="3797300"/>
            <a:chOff x="4196862" y="1742732"/>
            <a:chExt cx="7263765" cy="3797300"/>
          </a:xfrm>
        </p:grpSpPr>
        <p:sp>
          <p:nvSpPr>
            <p:cNvPr id="6" name="object 6"/>
            <p:cNvSpPr/>
            <p:nvPr/>
          </p:nvSpPr>
          <p:spPr>
            <a:xfrm>
              <a:off x="7662091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3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5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2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4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4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5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6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4" y="1892300"/>
                  </a:lnTo>
                  <a:lnTo>
                    <a:pt x="3797672" y="1943100"/>
                  </a:lnTo>
                  <a:lnTo>
                    <a:pt x="3795878" y="1993900"/>
                  </a:lnTo>
                  <a:lnTo>
                    <a:pt x="3792904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5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2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8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00657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196862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69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2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4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1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3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5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2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3" y="126999"/>
                  </a:lnTo>
                  <a:lnTo>
                    <a:pt x="2669677" y="152399"/>
                  </a:lnTo>
                  <a:lnTo>
                    <a:pt x="2710970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1" y="330199"/>
                  </a:lnTo>
                  <a:lnTo>
                    <a:pt x="3020739" y="355599"/>
                  </a:lnTo>
                  <a:lnTo>
                    <a:pt x="3056675" y="380999"/>
                  </a:lnTo>
                  <a:lnTo>
                    <a:pt x="3091944" y="419099"/>
                  </a:lnTo>
                  <a:lnTo>
                    <a:pt x="3126533" y="444499"/>
                  </a:lnTo>
                  <a:lnTo>
                    <a:pt x="3160426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5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8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7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39" y="1206499"/>
                  </a:lnTo>
                  <a:lnTo>
                    <a:pt x="3686450" y="1244599"/>
                  </a:lnTo>
                  <a:lnTo>
                    <a:pt x="3701454" y="1295399"/>
                  </a:lnTo>
                  <a:lnTo>
                    <a:pt x="3715434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1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4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3" y="1892300"/>
                  </a:lnTo>
                  <a:lnTo>
                    <a:pt x="3797672" y="1943100"/>
                  </a:lnTo>
                  <a:lnTo>
                    <a:pt x="3795877" y="1993900"/>
                  </a:lnTo>
                  <a:lnTo>
                    <a:pt x="3792904" y="2032000"/>
                  </a:lnTo>
                  <a:lnTo>
                    <a:pt x="3788765" y="2082800"/>
                  </a:lnTo>
                  <a:lnTo>
                    <a:pt x="3783476" y="2133600"/>
                  </a:lnTo>
                  <a:lnTo>
                    <a:pt x="3777051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4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8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1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399" y="3124200"/>
                  </a:lnTo>
                  <a:lnTo>
                    <a:pt x="3318974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4" y="3251200"/>
                  </a:lnTo>
                  <a:lnTo>
                    <a:pt x="3193613" y="3276600"/>
                  </a:lnTo>
                  <a:lnTo>
                    <a:pt x="3160429" y="3314700"/>
                  </a:lnTo>
                  <a:lnTo>
                    <a:pt x="3126535" y="3340100"/>
                  </a:lnTo>
                  <a:lnTo>
                    <a:pt x="3091947" y="3365500"/>
                  </a:lnTo>
                  <a:lnTo>
                    <a:pt x="3056677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8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5" y="3543300"/>
                  </a:lnTo>
                  <a:lnTo>
                    <a:pt x="2751728" y="3594100"/>
                  </a:lnTo>
                  <a:lnTo>
                    <a:pt x="2710973" y="3606800"/>
                  </a:lnTo>
                  <a:lnTo>
                    <a:pt x="2669680" y="3632200"/>
                  </a:lnTo>
                  <a:lnTo>
                    <a:pt x="2627863" y="3644900"/>
                  </a:lnTo>
                  <a:lnTo>
                    <a:pt x="2585536" y="3670300"/>
                  </a:lnTo>
                  <a:lnTo>
                    <a:pt x="2276169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6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4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4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1" y="3784600"/>
                  </a:lnTo>
                  <a:lnTo>
                    <a:pt x="1995371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DCF4F1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281535" y="2640477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强调核心素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养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81536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教学内容更加注重培养学生的核心素养，如批判性思维、创新能力、合作与交流能力等。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818546" y="2640477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5259"/>
                </a:solidFill>
                <a:latin typeface="微软雅黑"/>
                <a:cs typeface="微软雅黑"/>
              </a:rPr>
              <a:t>跨学科整</a:t>
            </a:r>
            <a:r>
              <a:rPr sz="2300" b="1" spc="-50">
                <a:solidFill>
                  <a:srgbClr val="005259"/>
                </a:solidFill>
                <a:latin typeface="微软雅黑"/>
                <a:cs typeface="微软雅黑"/>
              </a:rPr>
              <a:t>合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818546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005259"/>
                </a:solidFill>
                <a:latin typeface="微软雅黑"/>
                <a:cs typeface="微软雅黑"/>
              </a:rPr>
              <a:t>打破传统学科界限，加强跨学科整合，鼓励学生探索不同领域的</a:t>
            </a:r>
            <a:r>
              <a:rPr sz="1500" spc="-10">
                <a:solidFill>
                  <a:srgbClr val="005259"/>
                </a:solidFill>
                <a:latin typeface="微软雅黑"/>
                <a:cs typeface="微软雅黑"/>
              </a:rPr>
              <a:t>知识与技能。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37970" y="2640477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关注社会热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点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337970" y="3618658"/>
            <a:ext cx="2882900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教学内容紧密结合社会热点问题，引导学生关注现实、拓宽视野。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126663" y="1450378"/>
            <a:ext cx="1000125" cy="1000125"/>
          </a:xfrm>
          <a:custGeom>
            <a:rect l="l" t="t" r="r" b="b"/>
            <a:pathLst>
              <a:path w="1000125" h="1000125">
                <a:moveTo>
                  <a:pt x="1000124" y="500062"/>
                </a:moveTo>
                <a:lnTo>
                  <a:pt x="0" y="500062"/>
                </a:lnTo>
                <a:lnTo>
                  <a:pt x="2290" y="451902"/>
                </a:lnTo>
                <a:lnTo>
                  <a:pt x="9017" y="405038"/>
                </a:lnTo>
                <a:lnTo>
                  <a:pt x="19974" y="359679"/>
                </a:lnTo>
                <a:lnTo>
                  <a:pt x="34951" y="316034"/>
                </a:lnTo>
                <a:lnTo>
                  <a:pt x="53737" y="274312"/>
                </a:lnTo>
                <a:lnTo>
                  <a:pt x="76123" y="234724"/>
                </a:lnTo>
                <a:lnTo>
                  <a:pt x="101901" y="197480"/>
                </a:lnTo>
                <a:lnTo>
                  <a:pt x="130859" y="162787"/>
                </a:lnTo>
                <a:lnTo>
                  <a:pt x="162789" y="130857"/>
                </a:lnTo>
                <a:lnTo>
                  <a:pt x="197482" y="101899"/>
                </a:lnTo>
                <a:lnTo>
                  <a:pt x="234726" y="76122"/>
                </a:lnTo>
                <a:lnTo>
                  <a:pt x="274314" y="53735"/>
                </a:lnTo>
                <a:lnTo>
                  <a:pt x="316036" y="34949"/>
                </a:lnTo>
                <a:lnTo>
                  <a:pt x="359681" y="19973"/>
                </a:lnTo>
                <a:lnTo>
                  <a:pt x="405040" y="9016"/>
                </a:lnTo>
                <a:lnTo>
                  <a:pt x="451904" y="2289"/>
                </a:lnTo>
                <a:lnTo>
                  <a:pt x="500062" y="0"/>
                </a:lnTo>
                <a:lnTo>
                  <a:pt x="548221" y="2289"/>
                </a:lnTo>
                <a:lnTo>
                  <a:pt x="595085" y="9016"/>
                </a:lnTo>
                <a:lnTo>
                  <a:pt x="640445" y="19973"/>
                </a:lnTo>
                <a:lnTo>
                  <a:pt x="684090" y="34950"/>
                </a:lnTo>
                <a:lnTo>
                  <a:pt x="725811" y="53736"/>
                </a:lnTo>
                <a:lnTo>
                  <a:pt x="765399" y="76122"/>
                </a:lnTo>
                <a:lnTo>
                  <a:pt x="802644" y="101899"/>
                </a:lnTo>
                <a:lnTo>
                  <a:pt x="837336" y="130858"/>
                </a:lnTo>
                <a:lnTo>
                  <a:pt x="869266" y="162788"/>
                </a:lnTo>
                <a:lnTo>
                  <a:pt x="898225" y="197480"/>
                </a:lnTo>
                <a:lnTo>
                  <a:pt x="924002" y="234725"/>
                </a:lnTo>
                <a:lnTo>
                  <a:pt x="946389" y="274313"/>
                </a:lnTo>
                <a:lnTo>
                  <a:pt x="965175" y="316034"/>
                </a:lnTo>
                <a:lnTo>
                  <a:pt x="980151" y="359679"/>
                </a:lnTo>
                <a:lnTo>
                  <a:pt x="991108" y="405039"/>
                </a:lnTo>
                <a:lnTo>
                  <a:pt x="997835" y="451903"/>
                </a:lnTo>
                <a:lnTo>
                  <a:pt x="1000124" y="500062"/>
                </a:lnTo>
                <a:close/>
              </a:path>
              <a:path w="1000125" h="1000125">
                <a:moveTo>
                  <a:pt x="500062" y="1000124"/>
                </a:moveTo>
                <a:lnTo>
                  <a:pt x="451903" y="997835"/>
                </a:lnTo>
                <a:lnTo>
                  <a:pt x="405038" y="991107"/>
                </a:lnTo>
                <a:lnTo>
                  <a:pt x="359679" y="980151"/>
                </a:lnTo>
                <a:lnTo>
                  <a:pt x="316034" y="965174"/>
                </a:lnTo>
                <a:lnTo>
                  <a:pt x="274313" y="946388"/>
                </a:lnTo>
                <a:lnTo>
                  <a:pt x="234725" y="924002"/>
                </a:lnTo>
                <a:lnTo>
                  <a:pt x="197480" y="898225"/>
                </a:lnTo>
                <a:lnTo>
                  <a:pt x="162788" y="869266"/>
                </a:lnTo>
                <a:lnTo>
                  <a:pt x="130858" y="837336"/>
                </a:lnTo>
                <a:lnTo>
                  <a:pt x="101899" y="802644"/>
                </a:lnTo>
                <a:lnTo>
                  <a:pt x="76122" y="765399"/>
                </a:lnTo>
                <a:lnTo>
                  <a:pt x="53735" y="725811"/>
                </a:lnTo>
                <a:lnTo>
                  <a:pt x="34949" y="684090"/>
                </a:lnTo>
                <a:lnTo>
                  <a:pt x="19973" y="640445"/>
                </a:lnTo>
                <a:lnTo>
                  <a:pt x="9016" y="595085"/>
                </a:lnTo>
                <a:lnTo>
                  <a:pt x="2289" y="548221"/>
                </a:lnTo>
                <a:lnTo>
                  <a:pt x="0" y="500062"/>
                </a:lnTo>
                <a:lnTo>
                  <a:pt x="1000124" y="500062"/>
                </a:lnTo>
                <a:lnTo>
                  <a:pt x="997835" y="548221"/>
                </a:lnTo>
                <a:lnTo>
                  <a:pt x="991107" y="595086"/>
                </a:lnTo>
                <a:lnTo>
                  <a:pt x="980150" y="640445"/>
                </a:lnTo>
                <a:lnTo>
                  <a:pt x="965174" y="684090"/>
                </a:lnTo>
                <a:lnTo>
                  <a:pt x="946388" y="725811"/>
                </a:lnTo>
                <a:lnTo>
                  <a:pt x="924002" y="765399"/>
                </a:lnTo>
                <a:lnTo>
                  <a:pt x="898224" y="802644"/>
                </a:lnTo>
                <a:lnTo>
                  <a:pt x="869266" y="837336"/>
                </a:lnTo>
                <a:lnTo>
                  <a:pt x="837336" y="869266"/>
                </a:lnTo>
                <a:lnTo>
                  <a:pt x="802644" y="898225"/>
                </a:lnTo>
                <a:lnTo>
                  <a:pt x="765399" y="924002"/>
                </a:lnTo>
                <a:lnTo>
                  <a:pt x="725811" y="946388"/>
                </a:lnTo>
                <a:lnTo>
                  <a:pt x="684090" y="965175"/>
                </a:lnTo>
                <a:lnTo>
                  <a:pt x="640445" y="980151"/>
                </a:lnTo>
                <a:lnTo>
                  <a:pt x="595085" y="991108"/>
                </a:lnTo>
                <a:lnTo>
                  <a:pt x="548221" y="997835"/>
                </a:lnTo>
                <a:lnTo>
                  <a:pt x="500062" y="1000124"/>
                </a:lnTo>
                <a:close/>
              </a:path>
            </a:pathLst>
          </a:custGeom>
          <a:solidFill>
            <a:srgbClr val="52C6B8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5" name="object 15"/>
          <p:cNvGrpSpPr/>
          <p:nvPr/>
        </p:nvGrpSpPr>
        <p:grpSpPr>
          <a:xfrm>
            <a:off x="454962" y="6318934"/>
            <a:ext cx="11737340" cy="123189"/>
            <a:chOff x="454962" y="6318934"/>
            <a:chExt cx="11737340" cy="123189"/>
          </a:xfrm>
        </p:grpSpPr>
        <p:sp>
          <p:nvSpPr>
            <p:cNvPr id="16" name="object 16"/>
            <p:cNvSpPr/>
            <p:nvPr/>
          </p:nvSpPr>
          <p:spPr>
            <a:xfrm>
              <a:off x="507873" y="6318934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8"/>
                  </a:moveTo>
                  <a:lnTo>
                    <a:pt x="0" y="122998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8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2" y="6318934"/>
              <a:ext cx="122997" cy="122998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7714" y="6318934"/>
              <a:ext cx="122997" cy="122998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10982657" y="0"/>
                  </a:moveTo>
                  <a:lnTo>
                    <a:pt x="0" y="0"/>
                  </a:lnTo>
                  <a:lnTo>
                    <a:pt x="10982657" y="0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0" y="0"/>
                  </a:moveTo>
                  <a:lnTo>
                    <a:pt x="10982657" y="0"/>
                  </a:lnTo>
                </a:path>
              </a:pathLst>
            </a:custGeom>
            <a:ln w="14287">
              <a:solidFill>
                <a:srgbClr val="52C6B8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教学内容改革趋势</a:t>
            </a:r>
          </a:p>
        </p:txBody>
      </p:sp>
      <p:grpSp>
        <p:nvGrpSpPr>
          <p:cNvPr id="43" name="object 43"/>
          <p:cNvGrpSpPr/>
          <p:nvPr/>
        </p:nvGrpSpPr>
        <p:grpSpPr>
          <a:xfrm>
            <a:off x="6801158" y="1383703"/>
            <a:ext cx="4570095" cy="1133475"/>
            <a:chOff x="6801158" y="1383703"/>
            <a:chExt cx="4570095" cy="1133475"/>
          </a:xfrm>
        </p:grpSpPr>
        <p:sp>
          <p:nvSpPr>
            <p:cNvPr id="44" name="object 44"/>
            <p:cNvSpPr/>
            <p:nvPr/>
          </p:nvSpPr>
          <p:spPr>
            <a:xfrm>
              <a:off x="680115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EFFFFC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6867832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10237650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EFFFFC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10304324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8" name="object 48"/>
          <p:cNvSpPr txBox="1"/>
          <p:nvPr/>
        </p:nvSpPr>
        <p:spPr>
          <a:xfrm>
            <a:off x="10539897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DCF4F1"/>
                </a:solidFill>
                <a:latin typeface="微软雅黑"/>
                <a:cs typeface="微软雅黑"/>
              </a:rPr>
              <a:t>03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7093880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DCF4F1"/>
                </a:solidFill>
                <a:latin typeface="微软雅黑"/>
                <a:cs typeface="微软雅黑"/>
              </a:rPr>
              <a:t>02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3362235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DCF4F1"/>
                </a:solidFill>
                <a:latin typeface="微软雅黑"/>
                <a:cs typeface="微软雅黑"/>
              </a:rPr>
              <a:t>01</a:t>
            </a:r>
            <a:endParaRPr sz="34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56718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042043"/>
            <a:ext cx="5359400" cy="10814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00A5B2"/>
                </a:solidFill>
                <a:latin typeface="微软雅黑"/>
                <a:cs typeface="微软雅黑"/>
              </a:rPr>
              <a:t>翻转课堂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985"/>
              </a:spcBef>
            </a:pPr>
            <a:r>
              <a:rPr sz="1500" spc="-5">
                <a:latin typeface="微软雅黑"/>
                <a:cs typeface="微软雅黑"/>
              </a:rPr>
              <a:t>将传统课堂讲解与课外自学相结合，让学生在课前自学新知识，课堂上通过讨论、答疑等方式深化理解。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56718" y="213040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1729087"/>
            <a:ext cx="5168900" cy="1057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00A5B2"/>
                </a:solidFill>
                <a:latin typeface="微软雅黑"/>
                <a:cs typeface="微软雅黑"/>
              </a:rPr>
              <a:t>探究式学习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95"/>
              </a:spcBef>
            </a:pPr>
            <a:r>
              <a:rPr sz="1500" spc="-5">
                <a:latin typeface="微软雅黑"/>
                <a:cs typeface="微软雅黑"/>
              </a:rPr>
              <a:t>鼓励学生通过自主探究、合作学习等方式，发现问题、解决问题，培养自主学习能力。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56718" y="376364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85696" y="3379469"/>
            <a:ext cx="5359400" cy="10693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00A5B2"/>
                </a:solidFill>
                <a:latin typeface="微软雅黑"/>
                <a:cs typeface="微软雅黑"/>
              </a:rPr>
              <a:t>情境模拟教学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90"/>
              </a:spcBef>
            </a:pPr>
            <a:r>
              <a:rPr sz="1500" spc="-5">
                <a:latin typeface="微软雅黑"/>
                <a:cs typeface="微软雅黑"/>
              </a:rPr>
              <a:t>创设真实或模拟的情境，让学生在实践中学习知识、掌握技能，</a:t>
            </a:r>
            <a:r>
              <a:rPr sz="1500" spc="-10">
                <a:latin typeface="微软雅黑"/>
                <a:cs typeface="微软雅黑"/>
              </a:rPr>
              <a:t>提高学习效果。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教学方法创新实践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085579" y="1448346"/>
            <a:ext cx="5270500" cy="4832985"/>
            <a:chOff x="6085579" y="1448346"/>
            <a:chExt cx="5270500" cy="4832985"/>
          </a:xfrm>
        </p:grpSpPr>
        <p:sp>
          <p:nvSpPr>
            <p:cNvPr id="3" name="object 3"/>
            <p:cNvSpPr/>
            <p:nvPr/>
          </p:nvSpPr>
          <p:spPr>
            <a:xfrm>
              <a:off x="7014299" y="1448345"/>
              <a:ext cx="4342130" cy="4832985"/>
            </a:xfrm>
            <a:custGeom>
              <a:rect l="l" t="t" r="r" b="b"/>
              <a:pathLst>
                <a:path w="4342130" h="4832985">
                  <a:moveTo>
                    <a:pt x="4341634" y="2416213"/>
                  </a:moveTo>
                  <a:lnTo>
                    <a:pt x="3752672" y="1238313"/>
                  </a:lnTo>
                  <a:lnTo>
                    <a:pt x="2409698" y="1238313"/>
                  </a:lnTo>
                  <a:lnTo>
                    <a:pt x="1593189" y="0"/>
                  </a:lnTo>
                  <a:lnTo>
                    <a:pt x="0" y="0"/>
                  </a:lnTo>
                  <a:lnTo>
                    <a:pt x="0" y="4832426"/>
                  </a:lnTo>
                  <a:lnTo>
                    <a:pt x="1593189" y="4832426"/>
                  </a:lnTo>
                  <a:lnTo>
                    <a:pt x="2409698" y="3594112"/>
                  </a:lnTo>
                  <a:lnTo>
                    <a:pt x="3752672" y="3594112"/>
                  </a:lnTo>
                  <a:lnTo>
                    <a:pt x="4341634" y="2416213"/>
                  </a:lnTo>
                  <a:close/>
                </a:path>
              </a:pathLst>
            </a:custGeom>
            <a:solidFill>
              <a:srgbClr val="007C8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085573" y="1448345"/>
              <a:ext cx="4248785" cy="4832985"/>
            </a:xfrm>
            <a:custGeom>
              <a:rect l="l" t="t" r="r" b="b"/>
              <a:pathLst>
                <a:path w="4248784" h="4832985">
                  <a:moveTo>
                    <a:pt x="1857463" y="1215656"/>
                  </a:moveTo>
                  <a:lnTo>
                    <a:pt x="928725" y="0"/>
                  </a:lnTo>
                  <a:lnTo>
                    <a:pt x="0" y="1215656"/>
                  </a:lnTo>
                  <a:lnTo>
                    <a:pt x="917181" y="2416213"/>
                  </a:lnTo>
                  <a:lnTo>
                    <a:pt x="0" y="3616769"/>
                  </a:lnTo>
                  <a:lnTo>
                    <a:pt x="928725" y="4832426"/>
                  </a:lnTo>
                  <a:lnTo>
                    <a:pt x="1857463" y="3616769"/>
                  </a:lnTo>
                  <a:lnTo>
                    <a:pt x="940257" y="2416213"/>
                  </a:lnTo>
                  <a:lnTo>
                    <a:pt x="1857463" y="1215656"/>
                  </a:lnTo>
                  <a:close/>
                </a:path>
                <a:path w="4248784" h="4832985">
                  <a:moveTo>
                    <a:pt x="4248505" y="2416213"/>
                  </a:moveTo>
                  <a:lnTo>
                    <a:pt x="3349968" y="1238313"/>
                  </a:lnTo>
                  <a:lnTo>
                    <a:pt x="2451443" y="2416213"/>
                  </a:lnTo>
                  <a:lnTo>
                    <a:pt x="3349968" y="3594112"/>
                  </a:lnTo>
                  <a:lnTo>
                    <a:pt x="4248505" y="2416213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682511" y="2291067"/>
              <a:ext cx="3053080" cy="3016885"/>
            </a:xfrm>
            <a:custGeom>
              <a:rect l="l" t="t" r="r" b="b"/>
              <a:pathLst>
                <a:path w="3053079" h="3016885">
                  <a:moveTo>
                    <a:pt x="618921" y="172275"/>
                  </a:moveTo>
                  <a:lnTo>
                    <a:pt x="446646" y="68922"/>
                  </a:lnTo>
                  <a:lnTo>
                    <a:pt x="446646" y="229692"/>
                  </a:lnTo>
                  <a:lnTo>
                    <a:pt x="446646" y="459397"/>
                  </a:lnTo>
                  <a:lnTo>
                    <a:pt x="389216" y="459397"/>
                  </a:lnTo>
                  <a:lnTo>
                    <a:pt x="389216" y="229692"/>
                  </a:lnTo>
                  <a:lnTo>
                    <a:pt x="446646" y="229692"/>
                  </a:lnTo>
                  <a:lnTo>
                    <a:pt x="446646" y="68922"/>
                  </a:lnTo>
                  <a:lnTo>
                    <a:pt x="331787" y="0"/>
                  </a:lnTo>
                  <a:lnTo>
                    <a:pt x="274370" y="34455"/>
                  </a:lnTo>
                  <a:lnTo>
                    <a:pt x="274370" y="229692"/>
                  </a:lnTo>
                  <a:lnTo>
                    <a:pt x="274370" y="459397"/>
                  </a:lnTo>
                  <a:lnTo>
                    <a:pt x="216941" y="459397"/>
                  </a:lnTo>
                  <a:lnTo>
                    <a:pt x="216941" y="229692"/>
                  </a:lnTo>
                  <a:lnTo>
                    <a:pt x="274370" y="229692"/>
                  </a:lnTo>
                  <a:lnTo>
                    <a:pt x="274370" y="34455"/>
                  </a:lnTo>
                  <a:lnTo>
                    <a:pt x="44665" y="172275"/>
                  </a:lnTo>
                  <a:lnTo>
                    <a:pt x="44665" y="229692"/>
                  </a:lnTo>
                  <a:lnTo>
                    <a:pt x="102095" y="229692"/>
                  </a:lnTo>
                  <a:lnTo>
                    <a:pt x="102095" y="516826"/>
                  </a:lnTo>
                  <a:lnTo>
                    <a:pt x="44665" y="516826"/>
                  </a:lnTo>
                  <a:lnTo>
                    <a:pt x="44665" y="574243"/>
                  </a:lnTo>
                  <a:lnTo>
                    <a:pt x="618921" y="574243"/>
                  </a:lnTo>
                  <a:lnTo>
                    <a:pt x="618921" y="516826"/>
                  </a:lnTo>
                  <a:lnTo>
                    <a:pt x="561492" y="516826"/>
                  </a:lnTo>
                  <a:lnTo>
                    <a:pt x="561492" y="459397"/>
                  </a:lnTo>
                  <a:lnTo>
                    <a:pt x="561492" y="229692"/>
                  </a:lnTo>
                  <a:lnTo>
                    <a:pt x="618921" y="229692"/>
                  </a:lnTo>
                  <a:lnTo>
                    <a:pt x="618921" y="172275"/>
                  </a:lnTo>
                  <a:close/>
                </a:path>
                <a:path w="3053079" h="3016885">
                  <a:moveTo>
                    <a:pt x="663587" y="2950464"/>
                  </a:moveTo>
                  <a:lnTo>
                    <a:pt x="597230" y="2950464"/>
                  </a:lnTo>
                  <a:lnTo>
                    <a:pt x="597230" y="2917291"/>
                  </a:lnTo>
                  <a:lnTo>
                    <a:pt x="597230" y="2850934"/>
                  </a:lnTo>
                  <a:lnTo>
                    <a:pt x="597230" y="2552319"/>
                  </a:lnTo>
                  <a:lnTo>
                    <a:pt x="592010" y="2526500"/>
                  </a:lnTo>
                  <a:lnTo>
                    <a:pt x="577786" y="2505405"/>
                  </a:lnTo>
                  <a:lnTo>
                    <a:pt x="556691" y="2491181"/>
                  </a:lnTo>
                  <a:lnTo>
                    <a:pt x="530872" y="2485961"/>
                  </a:lnTo>
                  <a:lnTo>
                    <a:pt x="530872" y="2552319"/>
                  </a:lnTo>
                  <a:lnTo>
                    <a:pt x="530872" y="2850934"/>
                  </a:lnTo>
                  <a:lnTo>
                    <a:pt x="398157" y="2850934"/>
                  </a:lnTo>
                  <a:lnTo>
                    <a:pt x="398157" y="2917291"/>
                  </a:lnTo>
                  <a:lnTo>
                    <a:pt x="398157" y="2950464"/>
                  </a:lnTo>
                  <a:lnTo>
                    <a:pt x="265430" y="2950464"/>
                  </a:lnTo>
                  <a:lnTo>
                    <a:pt x="265430" y="2917291"/>
                  </a:lnTo>
                  <a:lnTo>
                    <a:pt x="398157" y="2917291"/>
                  </a:lnTo>
                  <a:lnTo>
                    <a:pt x="398157" y="2850934"/>
                  </a:lnTo>
                  <a:lnTo>
                    <a:pt x="132715" y="2850934"/>
                  </a:lnTo>
                  <a:lnTo>
                    <a:pt x="132715" y="2552319"/>
                  </a:lnTo>
                  <a:lnTo>
                    <a:pt x="530872" y="2552319"/>
                  </a:lnTo>
                  <a:lnTo>
                    <a:pt x="530872" y="2485961"/>
                  </a:lnTo>
                  <a:lnTo>
                    <a:pt x="132715" y="2485961"/>
                  </a:lnTo>
                  <a:lnTo>
                    <a:pt x="106959" y="2491194"/>
                  </a:lnTo>
                  <a:lnTo>
                    <a:pt x="85852" y="2505456"/>
                  </a:lnTo>
                  <a:lnTo>
                    <a:pt x="71602" y="2526550"/>
                  </a:lnTo>
                  <a:lnTo>
                    <a:pt x="66357" y="2552319"/>
                  </a:lnTo>
                  <a:lnTo>
                    <a:pt x="66357" y="2950464"/>
                  </a:lnTo>
                  <a:lnTo>
                    <a:pt x="0" y="2950464"/>
                  </a:lnTo>
                  <a:lnTo>
                    <a:pt x="0" y="2983649"/>
                  </a:lnTo>
                  <a:lnTo>
                    <a:pt x="2603" y="2996565"/>
                  </a:lnTo>
                  <a:lnTo>
                    <a:pt x="9715" y="3007106"/>
                  </a:lnTo>
                  <a:lnTo>
                    <a:pt x="20269" y="3014218"/>
                  </a:lnTo>
                  <a:lnTo>
                    <a:pt x="33185" y="3016821"/>
                  </a:lnTo>
                  <a:lnTo>
                    <a:pt x="630402" y="3016821"/>
                  </a:lnTo>
                  <a:lnTo>
                    <a:pt x="643318" y="3014218"/>
                  </a:lnTo>
                  <a:lnTo>
                    <a:pt x="653872" y="3007106"/>
                  </a:lnTo>
                  <a:lnTo>
                    <a:pt x="660971" y="2996565"/>
                  </a:lnTo>
                  <a:lnTo>
                    <a:pt x="663587" y="2983649"/>
                  </a:lnTo>
                  <a:lnTo>
                    <a:pt x="663587" y="2950464"/>
                  </a:lnTo>
                  <a:close/>
                </a:path>
                <a:path w="3053079" h="3016885">
                  <a:moveTo>
                    <a:pt x="3052927" y="1753425"/>
                  </a:moveTo>
                  <a:lnTo>
                    <a:pt x="2753029" y="1753425"/>
                  </a:lnTo>
                  <a:lnTo>
                    <a:pt x="2752953" y="1284401"/>
                  </a:lnTo>
                  <a:lnTo>
                    <a:pt x="2752229" y="1283144"/>
                  </a:lnTo>
                  <a:lnTo>
                    <a:pt x="2753029" y="1284401"/>
                  </a:lnTo>
                  <a:lnTo>
                    <a:pt x="2753029" y="1284541"/>
                  </a:lnTo>
                  <a:lnTo>
                    <a:pt x="2778137" y="1328140"/>
                  </a:lnTo>
                  <a:lnTo>
                    <a:pt x="2797391" y="1376934"/>
                  </a:lnTo>
                  <a:lnTo>
                    <a:pt x="2809379" y="1428940"/>
                  </a:lnTo>
                  <a:lnTo>
                    <a:pt x="2813520" y="1483525"/>
                  </a:lnTo>
                  <a:lnTo>
                    <a:pt x="2809392" y="1538097"/>
                  </a:lnTo>
                  <a:lnTo>
                    <a:pt x="2797479" y="1589951"/>
                  </a:lnTo>
                  <a:lnTo>
                    <a:pt x="2778468" y="1638388"/>
                  </a:lnTo>
                  <a:lnTo>
                    <a:pt x="2753029" y="1682648"/>
                  </a:lnTo>
                  <a:lnTo>
                    <a:pt x="2753029" y="1693443"/>
                  </a:lnTo>
                  <a:lnTo>
                    <a:pt x="3052026" y="1693443"/>
                  </a:lnTo>
                  <a:lnTo>
                    <a:pt x="3051949" y="1692046"/>
                  </a:lnTo>
                  <a:lnTo>
                    <a:pt x="3046057" y="1641906"/>
                  </a:lnTo>
                  <a:lnTo>
                    <a:pt x="3035147" y="1593481"/>
                  </a:lnTo>
                  <a:lnTo>
                    <a:pt x="3019450" y="1547025"/>
                  </a:lnTo>
                  <a:lnTo>
                    <a:pt x="2999257" y="1502803"/>
                  </a:lnTo>
                  <a:lnTo>
                    <a:pt x="2974797" y="1461096"/>
                  </a:lnTo>
                  <a:lnTo>
                    <a:pt x="2946336" y="1422158"/>
                  </a:lnTo>
                  <a:lnTo>
                    <a:pt x="2914129" y="1386268"/>
                  </a:lnTo>
                  <a:lnTo>
                    <a:pt x="2878442" y="1353680"/>
                  </a:lnTo>
                  <a:lnTo>
                    <a:pt x="2839529" y="1324660"/>
                  </a:lnTo>
                  <a:lnTo>
                    <a:pt x="2797632" y="1299476"/>
                  </a:lnTo>
                  <a:lnTo>
                    <a:pt x="2753029" y="1278407"/>
                  </a:lnTo>
                  <a:lnTo>
                    <a:pt x="2753029" y="1273606"/>
                  </a:lnTo>
                  <a:lnTo>
                    <a:pt x="2693060" y="1273606"/>
                  </a:lnTo>
                  <a:lnTo>
                    <a:pt x="2693060" y="1329982"/>
                  </a:lnTo>
                  <a:lnTo>
                    <a:pt x="2691701" y="1335087"/>
                  </a:lnTo>
                  <a:lnTo>
                    <a:pt x="2675953" y="1380782"/>
                  </a:lnTo>
                  <a:lnTo>
                    <a:pt x="2657259" y="1425041"/>
                  </a:lnTo>
                  <a:lnTo>
                    <a:pt x="2635745" y="1467764"/>
                  </a:lnTo>
                  <a:lnTo>
                    <a:pt x="2611513" y="1508836"/>
                  </a:lnTo>
                  <a:lnTo>
                    <a:pt x="2584653" y="1548142"/>
                  </a:lnTo>
                  <a:lnTo>
                    <a:pt x="2555290" y="1585582"/>
                  </a:lnTo>
                  <a:lnTo>
                    <a:pt x="2523515" y="1621053"/>
                  </a:lnTo>
                  <a:lnTo>
                    <a:pt x="2489428" y="1654441"/>
                  </a:lnTo>
                  <a:lnTo>
                    <a:pt x="2453144" y="1685645"/>
                  </a:lnTo>
                  <a:lnTo>
                    <a:pt x="2453144" y="1693443"/>
                  </a:lnTo>
                  <a:lnTo>
                    <a:pt x="2693060" y="1693443"/>
                  </a:lnTo>
                  <a:lnTo>
                    <a:pt x="2693060" y="1753425"/>
                  </a:lnTo>
                  <a:lnTo>
                    <a:pt x="2453144" y="1753425"/>
                  </a:lnTo>
                  <a:lnTo>
                    <a:pt x="2513126" y="1873377"/>
                  </a:lnTo>
                  <a:lnTo>
                    <a:pt x="2932963" y="1873377"/>
                  </a:lnTo>
                  <a:lnTo>
                    <a:pt x="3052927" y="17534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1702238"/>
            <a:ext cx="166569" cy="16656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73114" y="1616516"/>
            <a:ext cx="4597400" cy="4125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00A5B2"/>
                </a:solidFill>
                <a:latin typeface="微软雅黑"/>
                <a:cs typeface="微软雅黑"/>
              </a:rPr>
              <a:t>线上资源利用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latin typeface="微软雅黑"/>
                <a:cs typeface="微软雅黑"/>
              </a:rPr>
              <a:t>充分利用在线教育资源，为学生提供丰富的学习材料、</a:t>
            </a:r>
            <a:r>
              <a:rPr sz="1500" spc="-10">
                <a:latin typeface="微软雅黑"/>
                <a:cs typeface="微软雅黑"/>
              </a:rPr>
              <a:t>在线课程等。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00A5B2"/>
                </a:solidFill>
                <a:latin typeface="微软雅黑"/>
                <a:cs typeface="微软雅黑"/>
              </a:rPr>
              <a:t>线下实践教学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5"/>
              </a:spcBef>
            </a:pPr>
            <a:r>
              <a:rPr sz="1500" spc="-5">
                <a:latin typeface="微软雅黑"/>
                <a:cs typeface="微软雅黑"/>
              </a:rPr>
              <a:t>结合线上学习资源，开展线下实践教学活动，如实验、</a:t>
            </a:r>
            <a:r>
              <a:rPr sz="1500" spc="-10">
                <a:latin typeface="微软雅黑"/>
                <a:cs typeface="微软雅黑"/>
              </a:rPr>
              <a:t>社会实践等。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00A5B2"/>
                </a:solidFill>
                <a:latin typeface="微软雅黑"/>
                <a:cs typeface="微软雅黑"/>
              </a:rPr>
              <a:t>线上线下互动</a:t>
            </a:r>
            <a:endParaRPr sz="1800">
              <a:latin typeface="微软雅黑"/>
              <a:cs typeface="微软雅黑"/>
            </a:endParaRPr>
          </a:p>
          <a:p>
            <a:pPr marL="12700" marR="1955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latin typeface="微软雅黑"/>
                <a:cs typeface="微软雅黑"/>
              </a:rPr>
              <a:t>通过线上线下互动方式，如在线讨论、线下小组合作等，促进学生学习与交流。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3245909"/>
            <a:ext cx="166569" cy="16656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4808201"/>
            <a:ext cx="166570" cy="1665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线上线下融合教学模式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54974" y="1746675"/>
            <a:ext cx="6227445" cy="2661285"/>
            <a:chOff x="654974" y="1746675"/>
            <a:chExt cx="6227445" cy="2661285"/>
          </a:xfrm>
        </p:grpSpPr>
        <p:sp>
          <p:nvSpPr>
            <p:cNvPr id="3" name="object 3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0" y="0"/>
                  </a:moveTo>
                  <a:lnTo>
                    <a:pt x="869058" y="556467"/>
                  </a:lnTo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869058" y="556467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52C6B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0" y="457877"/>
                  </a:moveTo>
                  <a:lnTo>
                    <a:pt x="787048" y="0"/>
                  </a:lnTo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787048" y="0"/>
                  </a:moveTo>
                  <a:lnTo>
                    <a:pt x="0" y="457877"/>
                  </a:lnTo>
                </a:path>
              </a:pathLst>
            </a:custGeom>
            <a:ln w="19050">
              <a:solidFill>
                <a:srgbClr val="52C6B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0"/>
                  </a:moveTo>
                  <a:lnTo>
                    <a:pt x="0" y="1146048"/>
                  </a:lnTo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1146048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52C6B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54974" y="1746675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65" y="1777322"/>
                  </a:moveTo>
                  <a:lnTo>
                    <a:pt x="0" y="1777322"/>
                  </a:lnTo>
                  <a:lnTo>
                    <a:pt x="0" y="0"/>
                  </a:lnTo>
                  <a:lnTo>
                    <a:pt x="4233731" y="0"/>
                  </a:lnTo>
                  <a:lnTo>
                    <a:pt x="4692565" y="458833"/>
                  </a:lnTo>
                  <a:lnTo>
                    <a:pt x="4692565" y="1777322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999540" y="2031337"/>
            <a:ext cx="3835400" cy="1092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学生需求分析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56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深入了解学生的学习需求、兴趣爱好等，为个性化定制服务提供依据。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2304288" y="1746675"/>
            <a:ext cx="9250680" cy="4200525"/>
            <a:chOff x="2304288" y="1746675"/>
            <a:chExt cx="9250680" cy="4200525"/>
          </a:xfrm>
        </p:grpSpPr>
        <p:sp>
          <p:nvSpPr>
            <p:cNvPr id="12" name="object 12"/>
            <p:cNvSpPr/>
            <p:nvPr/>
          </p:nvSpPr>
          <p:spPr>
            <a:xfrm>
              <a:off x="5575254" y="2695565"/>
              <a:ext cx="1042035" cy="1064895"/>
            </a:xfrm>
            <a:custGeom>
              <a:rect l="l" t="t" r="r" b="b"/>
              <a:pathLst>
                <a:path w="1042034" h="1064895">
                  <a:moveTo>
                    <a:pt x="1041486" y="532227"/>
                  </a:moveTo>
                  <a:lnTo>
                    <a:pt x="2" y="532227"/>
                  </a:lnTo>
                  <a:lnTo>
                    <a:pt x="2130" y="483782"/>
                  </a:lnTo>
                  <a:lnTo>
                    <a:pt x="8392" y="436557"/>
                  </a:lnTo>
                  <a:lnTo>
                    <a:pt x="18603" y="390739"/>
                  </a:lnTo>
                  <a:lnTo>
                    <a:pt x="32581" y="346515"/>
                  </a:lnTo>
                  <a:lnTo>
                    <a:pt x="50141" y="304072"/>
                  </a:lnTo>
                  <a:lnTo>
                    <a:pt x="71099" y="263601"/>
                  </a:lnTo>
                  <a:lnTo>
                    <a:pt x="95271" y="225287"/>
                  </a:lnTo>
                  <a:lnTo>
                    <a:pt x="122474" y="189319"/>
                  </a:lnTo>
                  <a:lnTo>
                    <a:pt x="152524" y="155885"/>
                  </a:lnTo>
                  <a:lnTo>
                    <a:pt x="185237" y="125172"/>
                  </a:lnTo>
                  <a:lnTo>
                    <a:pt x="220429" y="97369"/>
                  </a:lnTo>
                  <a:lnTo>
                    <a:pt x="257917" y="72664"/>
                  </a:lnTo>
                  <a:lnTo>
                    <a:pt x="297515" y="51244"/>
                  </a:lnTo>
                  <a:lnTo>
                    <a:pt x="339042" y="33297"/>
                  </a:lnTo>
                  <a:lnTo>
                    <a:pt x="382312" y="19011"/>
                  </a:lnTo>
                  <a:lnTo>
                    <a:pt x="427143" y="8574"/>
                  </a:lnTo>
                  <a:lnTo>
                    <a:pt x="473352" y="2174"/>
                  </a:lnTo>
                  <a:lnTo>
                    <a:pt x="520744" y="0"/>
                  </a:lnTo>
                  <a:lnTo>
                    <a:pt x="568143" y="2175"/>
                  </a:lnTo>
                  <a:lnTo>
                    <a:pt x="614348" y="8575"/>
                  </a:lnTo>
                  <a:lnTo>
                    <a:pt x="659178" y="19011"/>
                  </a:lnTo>
                  <a:lnTo>
                    <a:pt x="702448" y="33297"/>
                  </a:lnTo>
                  <a:lnTo>
                    <a:pt x="743974" y="51244"/>
                  </a:lnTo>
                  <a:lnTo>
                    <a:pt x="783572" y="72664"/>
                  </a:lnTo>
                  <a:lnTo>
                    <a:pt x="821059" y="97370"/>
                  </a:lnTo>
                  <a:lnTo>
                    <a:pt x="856251" y="125173"/>
                  </a:lnTo>
                  <a:lnTo>
                    <a:pt x="888964" y="155886"/>
                  </a:lnTo>
                  <a:lnTo>
                    <a:pt x="919014" y="189320"/>
                  </a:lnTo>
                  <a:lnTo>
                    <a:pt x="946217" y="225288"/>
                  </a:lnTo>
                  <a:lnTo>
                    <a:pt x="970389" y="263602"/>
                  </a:lnTo>
                  <a:lnTo>
                    <a:pt x="991347" y="304073"/>
                  </a:lnTo>
                  <a:lnTo>
                    <a:pt x="1008906" y="346515"/>
                  </a:lnTo>
                  <a:lnTo>
                    <a:pt x="1022884" y="390740"/>
                  </a:lnTo>
                  <a:lnTo>
                    <a:pt x="1033096" y="436558"/>
                  </a:lnTo>
                  <a:lnTo>
                    <a:pt x="1039357" y="483783"/>
                  </a:lnTo>
                  <a:lnTo>
                    <a:pt x="1041486" y="532227"/>
                  </a:lnTo>
                  <a:close/>
                </a:path>
                <a:path w="1042034" h="1064895">
                  <a:moveTo>
                    <a:pt x="520742" y="1064452"/>
                  </a:moveTo>
                  <a:lnTo>
                    <a:pt x="473344" y="1062277"/>
                  </a:lnTo>
                  <a:lnTo>
                    <a:pt x="427138" y="1055877"/>
                  </a:lnTo>
                  <a:lnTo>
                    <a:pt x="382308" y="1045440"/>
                  </a:lnTo>
                  <a:lnTo>
                    <a:pt x="339038" y="1031155"/>
                  </a:lnTo>
                  <a:lnTo>
                    <a:pt x="297512" y="1013208"/>
                  </a:lnTo>
                  <a:lnTo>
                    <a:pt x="257913" y="991788"/>
                  </a:lnTo>
                  <a:lnTo>
                    <a:pt x="220426" y="967082"/>
                  </a:lnTo>
                  <a:lnTo>
                    <a:pt x="185234" y="939279"/>
                  </a:lnTo>
                  <a:lnTo>
                    <a:pt x="152521" y="908567"/>
                  </a:lnTo>
                  <a:lnTo>
                    <a:pt x="122472" y="875133"/>
                  </a:lnTo>
                  <a:lnTo>
                    <a:pt x="95269" y="839165"/>
                  </a:lnTo>
                  <a:lnTo>
                    <a:pt x="71096" y="800851"/>
                  </a:lnTo>
                  <a:lnTo>
                    <a:pt x="50138" y="760379"/>
                  </a:lnTo>
                  <a:lnTo>
                    <a:pt x="32578" y="717937"/>
                  </a:lnTo>
                  <a:lnTo>
                    <a:pt x="18601" y="673713"/>
                  </a:lnTo>
                  <a:lnTo>
                    <a:pt x="8389" y="627894"/>
                  </a:lnTo>
                  <a:lnTo>
                    <a:pt x="2128" y="580669"/>
                  </a:lnTo>
                  <a:lnTo>
                    <a:pt x="0" y="532226"/>
                  </a:lnTo>
                  <a:lnTo>
                    <a:pt x="1041486" y="532227"/>
                  </a:lnTo>
                  <a:lnTo>
                    <a:pt x="1039357" y="580669"/>
                  </a:lnTo>
                  <a:lnTo>
                    <a:pt x="1033095" y="627894"/>
                  </a:lnTo>
                  <a:lnTo>
                    <a:pt x="1022883" y="673713"/>
                  </a:lnTo>
                  <a:lnTo>
                    <a:pt x="1008906" y="717937"/>
                  </a:lnTo>
                  <a:lnTo>
                    <a:pt x="991346" y="760379"/>
                  </a:lnTo>
                  <a:lnTo>
                    <a:pt x="970388" y="800851"/>
                  </a:lnTo>
                  <a:lnTo>
                    <a:pt x="946216" y="839165"/>
                  </a:lnTo>
                  <a:lnTo>
                    <a:pt x="919013" y="875133"/>
                  </a:lnTo>
                  <a:lnTo>
                    <a:pt x="888963" y="908567"/>
                  </a:lnTo>
                  <a:lnTo>
                    <a:pt x="856250" y="939279"/>
                  </a:lnTo>
                  <a:lnTo>
                    <a:pt x="821058" y="967082"/>
                  </a:lnTo>
                  <a:lnTo>
                    <a:pt x="783571" y="991788"/>
                  </a:lnTo>
                  <a:lnTo>
                    <a:pt x="743973" y="1013208"/>
                  </a:lnTo>
                  <a:lnTo>
                    <a:pt x="702446" y="1031155"/>
                  </a:lnTo>
                  <a:lnTo>
                    <a:pt x="659176" y="1045441"/>
                  </a:lnTo>
                  <a:lnTo>
                    <a:pt x="614347" y="1055877"/>
                  </a:lnTo>
                  <a:lnTo>
                    <a:pt x="568141" y="1062277"/>
                  </a:lnTo>
                  <a:lnTo>
                    <a:pt x="520742" y="1064452"/>
                  </a:lnTo>
                  <a:close/>
                </a:path>
              </a:pathLst>
            </a:custGeom>
            <a:solidFill>
              <a:srgbClr val="DCF4F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065763" y="1746681"/>
              <a:ext cx="1433830" cy="1893570"/>
            </a:xfrm>
            <a:custGeom>
              <a:rect l="l" t="t" r="r" b="b"/>
              <a:pathLst>
                <a:path w="1433829" h="1893570">
                  <a:moveTo>
                    <a:pt x="281774" y="0"/>
                  </a:moveTo>
                  <a:lnTo>
                    <a:pt x="0" y="0"/>
                  </a:lnTo>
                  <a:lnTo>
                    <a:pt x="281774" y="281774"/>
                  </a:lnTo>
                  <a:lnTo>
                    <a:pt x="281774" y="0"/>
                  </a:lnTo>
                  <a:close/>
                </a:path>
                <a:path w="1433829" h="1893570">
                  <a:moveTo>
                    <a:pt x="1433588" y="1481112"/>
                  </a:moveTo>
                  <a:lnTo>
                    <a:pt x="1430883" y="1433042"/>
                  </a:lnTo>
                  <a:lnTo>
                    <a:pt x="1422946" y="1386586"/>
                  </a:lnTo>
                  <a:lnTo>
                    <a:pt x="1410081" y="1342085"/>
                  </a:lnTo>
                  <a:lnTo>
                    <a:pt x="1392593" y="1299819"/>
                  </a:lnTo>
                  <a:lnTo>
                    <a:pt x="1370799" y="1260106"/>
                  </a:lnTo>
                  <a:lnTo>
                    <a:pt x="1344980" y="1223276"/>
                  </a:lnTo>
                  <a:lnTo>
                    <a:pt x="1315453" y="1189609"/>
                  </a:lnTo>
                  <a:lnTo>
                    <a:pt x="1282509" y="1159433"/>
                  </a:lnTo>
                  <a:lnTo>
                    <a:pt x="1246466" y="1133043"/>
                  </a:lnTo>
                  <a:lnTo>
                    <a:pt x="1207617" y="1110767"/>
                  </a:lnTo>
                  <a:lnTo>
                    <a:pt x="1166266" y="1092898"/>
                  </a:lnTo>
                  <a:lnTo>
                    <a:pt x="1122718" y="1079741"/>
                  </a:lnTo>
                  <a:lnTo>
                    <a:pt x="1077277" y="1071626"/>
                  </a:lnTo>
                  <a:lnTo>
                    <a:pt x="1030224" y="1068857"/>
                  </a:lnTo>
                  <a:lnTo>
                    <a:pt x="983195" y="1071626"/>
                  </a:lnTo>
                  <a:lnTo>
                    <a:pt x="937742" y="1079741"/>
                  </a:lnTo>
                  <a:lnTo>
                    <a:pt x="894194" y="1092898"/>
                  </a:lnTo>
                  <a:lnTo>
                    <a:pt x="852843" y="1110754"/>
                  </a:lnTo>
                  <a:lnTo>
                    <a:pt x="813993" y="1133043"/>
                  </a:lnTo>
                  <a:lnTo>
                    <a:pt x="777951" y="1159421"/>
                  </a:lnTo>
                  <a:lnTo>
                    <a:pt x="745007" y="1189609"/>
                  </a:lnTo>
                  <a:lnTo>
                    <a:pt x="715479" y="1223264"/>
                  </a:lnTo>
                  <a:lnTo>
                    <a:pt x="689660" y="1260106"/>
                  </a:lnTo>
                  <a:lnTo>
                    <a:pt x="667867" y="1299819"/>
                  </a:lnTo>
                  <a:lnTo>
                    <a:pt x="650379" y="1342085"/>
                  </a:lnTo>
                  <a:lnTo>
                    <a:pt x="637514" y="1386586"/>
                  </a:lnTo>
                  <a:lnTo>
                    <a:pt x="629577" y="1433042"/>
                  </a:lnTo>
                  <a:lnTo>
                    <a:pt x="626872" y="1481112"/>
                  </a:lnTo>
                  <a:lnTo>
                    <a:pt x="629577" y="1529194"/>
                  </a:lnTo>
                  <a:lnTo>
                    <a:pt x="637514" y="1575638"/>
                  </a:lnTo>
                  <a:lnTo>
                    <a:pt x="650379" y="1620151"/>
                  </a:lnTo>
                  <a:lnTo>
                    <a:pt x="667867" y="1662417"/>
                  </a:lnTo>
                  <a:lnTo>
                    <a:pt x="689660" y="1702130"/>
                  </a:lnTo>
                  <a:lnTo>
                    <a:pt x="715479" y="1738960"/>
                  </a:lnTo>
                  <a:lnTo>
                    <a:pt x="745007" y="1772627"/>
                  </a:lnTo>
                  <a:lnTo>
                    <a:pt x="777951" y="1802803"/>
                  </a:lnTo>
                  <a:lnTo>
                    <a:pt x="813993" y="1829193"/>
                  </a:lnTo>
                  <a:lnTo>
                    <a:pt x="852843" y="1851469"/>
                  </a:lnTo>
                  <a:lnTo>
                    <a:pt x="894194" y="1869338"/>
                  </a:lnTo>
                  <a:lnTo>
                    <a:pt x="937742" y="1882482"/>
                  </a:lnTo>
                  <a:lnTo>
                    <a:pt x="983183" y="1890598"/>
                  </a:lnTo>
                  <a:lnTo>
                    <a:pt x="1030224" y="1893379"/>
                  </a:lnTo>
                  <a:lnTo>
                    <a:pt x="1077264" y="1890598"/>
                  </a:lnTo>
                  <a:lnTo>
                    <a:pt x="1122718" y="1882482"/>
                  </a:lnTo>
                  <a:lnTo>
                    <a:pt x="1166266" y="1869338"/>
                  </a:lnTo>
                  <a:lnTo>
                    <a:pt x="1207617" y="1851469"/>
                  </a:lnTo>
                  <a:lnTo>
                    <a:pt x="1246466" y="1829193"/>
                  </a:lnTo>
                  <a:lnTo>
                    <a:pt x="1282509" y="1802803"/>
                  </a:lnTo>
                  <a:lnTo>
                    <a:pt x="1315453" y="1772627"/>
                  </a:lnTo>
                  <a:lnTo>
                    <a:pt x="1344980" y="1738960"/>
                  </a:lnTo>
                  <a:lnTo>
                    <a:pt x="1370799" y="1702130"/>
                  </a:lnTo>
                  <a:lnTo>
                    <a:pt x="1392593" y="1662417"/>
                  </a:lnTo>
                  <a:lnTo>
                    <a:pt x="1410081" y="1620151"/>
                  </a:lnTo>
                  <a:lnTo>
                    <a:pt x="1422946" y="1575638"/>
                  </a:lnTo>
                  <a:lnTo>
                    <a:pt x="1430883" y="1529194"/>
                  </a:lnTo>
                  <a:lnTo>
                    <a:pt x="1433588" y="1481112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6862000" y="1746681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74" y="458838"/>
                  </a:moveTo>
                  <a:lnTo>
                    <a:pt x="4233735" y="0"/>
                  </a:lnTo>
                  <a:lnTo>
                    <a:pt x="0" y="0"/>
                  </a:lnTo>
                  <a:lnTo>
                    <a:pt x="0" y="1777326"/>
                  </a:lnTo>
                  <a:lnTo>
                    <a:pt x="4692574" y="1777326"/>
                  </a:lnTo>
                  <a:lnTo>
                    <a:pt x="4692574" y="458838"/>
                  </a:lnTo>
                  <a:close/>
                </a:path>
                <a:path w="4692650" h="1777364">
                  <a:moveTo>
                    <a:pt x="4692574" y="0"/>
                  </a:moveTo>
                  <a:lnTo>
                    <a:pt x="4410799" y="0"/>
                  </a:lnTo>
                  <a:lnTo>
                    <a:pt x="4692574" y="281774"/>
                  </a:lnTo>
                  <a:lnTo>
                    <a:pt x="4692574" y="0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2304288" y="4201909"/>
              <a:ext cx="7583805" cy="1744980"/>
            </a:xfrm>
            <a:custGeom>
              <a:rect l="l" t="t" r="r" b="b"/>
              <a:pathLst>
                <a:path w="7583805" h="1744979">
                  <a:moveTo>
                    <a:pt x="7583411" y="442722"/>
                  </a:moveTo>
                  <a:lnTo>
                    <a:pt x="7140689" y="0"/>
                  </a:lnTo>
                  <a:lnTo>
                    <a:pt x="0" y="0"/>
                  </a:lnTo>
                  <a:lnTo>
                    <a:pt x="0" y="1744814"/>
                  </a:lnTo>
                  <a:lnTo>
                    <a:pt x="7583411" y="1744814"/>
                  </a:lnTo>
                  <a:lnTo>
                    <a:pt x="7583411" y="442722"/>
                  </a:lnTo>
                  <a:close/>
                </a:path>
                <a:path w="7583805" h="1744979">
                  <a:moveTo>
                    <a:pt x="7583424" y="0"/>
                  </a:moveTo>
                  <a:lnTo>
                    <a:pt x="7301649" y="0"/>
                  </a:lnTo>
                  <a:lnTo>
                    <a:pt x="7583424" y="281774"/>
                  </a:lnTo>
                  <a:lnTo>
                    <a:pt x="7583424" y="0"/>
                  </a:lnTo>
                  <a:close/>
                </a:path>
              </a:pathLst>
            </a:custGeom>
            <a:solidFill>
              <a:srgbClr val="349E91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7197794" y="2046576"/>
            <a:ext cx="4025900" cy="1077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个性化教学计划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44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根据学生需求分析结果，制定个性化教学计划，满足不同学生的学习需求。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673208" y="4495834"/>
            <a:ext cx="6121400" cy="793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学习过程跟踪与反馈</a:t>
            </a:r>
            <a:endParaRPr sz="21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通过对学生学习过程的跟踪与反馈，及时调整教学计划，确保教学效果。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885367" y="3055961"/>
            <a:ext cx="396240" cy="368300"/>
          </a:xfrm>
          <a:custGeom>
            <a:rect l="l" t="t" r="r" b="b"/>
            <a:pathLst>
              <a:path w="396239" h="368300">
                <a:moveTo>
                  <a:pt x="198133" y="157734"/>
                </a:moveTo>
                <a:lnTo>
                  <a:pt x="0" y="105155"/>
                </a:lnTo>
                <a:lnTo>
                  <a:pt x="0" y="52577"/>
                </a:lnTo>
                <a:lnTo>
                  <a:pt x="198133" y="0"/>
                </a:lnTo>
                <a:lnTo>
                  <a:pt x="396240" y="52577"/>
                </a:lnTo>
                <a:lnTo>
                  <a:pt x="396240" y="105155"/>
                </a:lnTo>
                <a:lnTo>
                  <a:pt x="198133" y="157734"/>
                </a:lnTo>
                <a:close/>
              </a:path>
              <a:path w="396239" h="368300">
                <a:moveTo>
                  <a:pt x="198133" y="262890"/>
                </a:moveTo>
                <a:lnTo>
                  <a:pt x="0" y="210311"/>
                </a:lnTo>
                <a:lnTo>
                  <a:pt x="0" y="157734"/>
                </a:lnTo>
                <a:lnTo>
                  <a:pt x="198133" y="210311"/>
                </a:lnTo>
                <a:lnTo>
                  <a:pt x="396240" y="210311"/>
                </a:lnTo>
                <a:lnTo>
                  <a:pt x="198133" y="262890"/>
                </a:lnTo>
                <a:close/>
              </a:path>
              <a:path w="396239" h="368300">
                <a:moveTo>
                  <a:pt x="396240" y="210311"/>
                </a:moveTo>
                <a:lnTo>
                  <a:pt x="198133" y="210311"/>
                </a:lnTo>
                <a:lnTo>
                  <a:pt x="396240" y="157734"/>
                </a:lnTo>
                <a:lnTo>
                  <a:pt x="396240" y="210311"/>
                </a:lnTo>
                <a:close/>
              </a:path>
              <a:path w="396239" h="368300">
                <a:moveTo>
                  <a:pt x="198133" y="368046"/>
                </a:moveTo>
                <a:lnTo>
                  <a:pt x="0" y="315467"/>
                </a:lnTo>
                <a:lnTo>
                  <a:pt x="0" y="262890"/>
                </a:lnTo>
                <a:lnTo>
                  <a:pt x="198133" y="315467"/>
                </a:lnTo>
                <a:lnTo>
                  <a:pt x="396240" y="315467"/>
                </a:lnTo>
                <a:lnTo>
                  <a:pt x="198133" y="368046"/>
                </a:lnTo>
                <a:close/>
              </a:path>
              <a:path w="396239" h="368300">
                <a:moveTo>
                  <a:pt x="396240" y="315467"/>
                </a:moveTo>
                <a:lnTo>
                  <a:pt x="198133" y="315467"/>
                </a:lnTo>
                <a:lnTo>
                  <a:pt x="396240" y="262890"/>
                </a:lnTo>
                <a:lnTo>
                  <a:pt x="396240" y="31546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个性化定制服务探索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270600" y="1598294"/>
            <a:ext cx="3651250" cy="1140460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36576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880"/>
              </a:spcBef>
            </a:pPr>
            <a:r>
              <a:rPr sz="3150" b="1" spc="-25">
                <a:solidFill>
                  <a:srgbClr val="FFFFFF"/>
                </a:solidFill>
                <a:latin typeface="微软雅黑"/>
                <a:cs typeface="微软雅黑"/>
              </a:rPr>
              <a:t>04</a:t>
            </a:r>
            <a:endParaRPr sz="31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78734" y="1598295"/>
            <a:ext cx="7034530" cy="3661410"/>
          </a:xfrm>
          <a:prstGeom prst="rect">
            <a:avLst/>
          </a:prstGeom>
          <a:ln w="57150">
            <a:solidFill>
              <a:srgbClr val="00A5B2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47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47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515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3600" spc="-5">
                <a:solidFill>
                  <a:srgbClr val="00A5B2"/>
                </a:solidFill>
                <a:latin typeface="微软雅黑"/>
                <a:cs typeface="微软雅黑"/>
              </a:rPr>
              <a:t>师资力量与培训体系建设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921287" y="2643640"/>
            <a:ext cx="7165340" cy="3105785"/>
            <a:chOff x="2921287" y="2643640"/>
            <a:chExt cx="7165340" cy="3105785"/>
          </a:xfrm>
        </p:grpSpPr>
        <p:sp>
          <p:nvSpPr>
            <p:cNvPr id="3" name="object 3"/>
            <p:cNvSpPr/>
            <p:nvPr/>
          </p:nvSpPr>
          <p:spPr>
            <a:xfrm>
              <a:off x="3518246" y="3031027"/>
              <a:ext cx="1788795" cy="673735"/>
            </a:xfrm>
            <a:custGeom>
              <a:rect l="l" t="t" r="r" b="b"/>
              <a:pathLst>
                <a:path w="1788795" h="673735">
                  <a:moveTo>
                    <a:pt x="1069422" y="673165"/>
                  </a:moveTo>
                  <a:lnTo>
                    <a:pt x="0" y="137954"/>
                  </a:lnTo>
                  <a:lnTo>
                    <a:pt x="359029" y="0"/>
                  </a:lnTo>
                  <a:lnTo>
                    <a:pt x="1788759" y="424081"/>
                  </a:lnTo>
                  <a:lnTo>
                    <a:pt x="1069422" y="673165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735450" y="3096650"/>
              <a:ext cx="2091689" cy="876935"/>
            </a:xfrm>
            <a:custGeom>
              <a:rect l="l" t="t" r="r" b="b"/>
              <a:pathLst>
                <a:path w="2091689" h="876935">
                  <a:moveTo>
                    <a:pt x="1234190" y="876386"/>
                  </a:moveTo>
                  <a:lnTo>
                    <a:pt x="0" y="249338"/>
                  </a:lnTo>
                  <a:lnTo>
                    <a:pt x="727950" y="0"/>
                  </a:lnTo>
                  <a:lnTo>
                    <a:pt x="2091472" y="451770"/>
                  </a:lnTo>
                  <a:lnTo>
                    <a:pt x="1234190" y="876386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5893379" y="3977271"/>
              <a:ext cx="4192904" cy="1772285"/>
            </a:xfrm>
            <a:custGeom>
              <a:rect l="l" t="t" r="r" b="b"/>
              <a:pathLst>
                <a:path w="4192904" h="1772285">
                  <a:moveTo>
                    <a:pt x="4192690" y="1771824"/>
                  </a:moveTo>
                  <a:lnTo>
                    <a:pt x="226045" y="1771824"/>
                  </a:lnTo>
                  <a:lnTo>
                    <a:pt x="1360101" y="1109304"/>
                  </a:lnTo>
                  <a:lnTo>
                    <a:pt x="0" y="423808"/>
                  </a:lnTo>
                  <a:lnTo>
                    <a:pt x="874807" y="0"/>
                  </a:lnTo>
                  <a:lnTo>
                    <a:pt x="2529918" y="528483"/>
                  </a:lnTo>
                  <a:lnTo>
                    <a:pt x="3229763" y="122546"/>
                  </a:lnTo>
                  <a:lnTo>
                    <a:pt x="4192690" y="1771824"/>
                  </a:lnTo>
                  <a:close/>
                </a:path>
              </a:pathLst>
            </a:custGeom>
            <a:solidFill>
              <a:srgbClr val="00657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921279" y="2643644"/>
              <a:ext cx="831215" cy="459105"/>
            </a:xfrm>
            <a:custGeom>
              <a:rect l="l" t="t" r="r" b="b"/>
              <a:pathLst>
                <a:path w="831214" h="459105">
                  <a:moveTo>
                    <a:pt x="830745" y="447446"/>
                  </a:moveTo>
                  <a:lnTo>
                    <a:pt x="69888" y="31013"/>
                  </a:lnTo>
                  <a:lnTo>
                    <a:pt x="85140" y="3162"/>
                  </a:lnTo>
                  <a:lnTo>
                    <a:pt x="0" y="0"/>
                  </a:lnTo>
                  <a:lnTo>
                    <a:pt x="7556" y="10896"/>
                  </a:lnTo>
                  <a:lnTo>
                    <a:pt x="48552" y="70002"/>
                  </a:lnTo>
                  <a:lnTo>
                    <a:pt x="63792" y="42151"/>
                  </a:lnTo>
                  <a:lnTo>
                    <a:pt x="824649" y="458584"/>
                  </a:lnTo>
                  <a:lnTo>
                    <a:pt x="827697" y="453009"/>
                  </a:lnTo>
                  <a:lnTo>
                    <a:pt x="830745" y="447446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748976" y="3698824"/>
              <a:ext cx="1669414" cy="1049020"/>
            </a:xfrm>
            <a:custGeom>
              <a:rect l="l" t="t" r="r" b="b"/>
              <a:pathLst>
                <a:path w="1669414" h="1049020">
                  <a:moveTo>
                    <a:pt x="1669351" y="10756"/>
                  </a:moveTo>
                  <a:lnTo>
                    <a:pt x="1665973" y="5384"/>
                  </a:lnTo>
                  <a:lnTo>
                    <a:pt x="1662607" y="0"/>
                  </a:lnTo>
                  <a:lnTo>
                    <a:pt x="61214" y="1003160"/>
                  </a:lnTo>
                  <a:lnTo>
                    <a:pt x="44348" y="976261"/>
                  </a:lnTo>
                  <a:lnTo>
                    <a:pt x="7823" y="1036180"/>
                  </a:lnTo>
                  <a:lnTo>
                    <a:pt x="0" y="1048994"/>
                  </a:lnTo>
                  <a:lnTo>
                    <a:pt x="84810" y="1040828"/>
                  </a:lnTo>
                  <a:lnTo>
                    <a:pt x="67945" y="1013929"/>
                  </a:lnTo>
                  <a:lnTo>
                    <a:pt x="1669351" y="10756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7629614" y="3367620"/>
              <a:ext cx="1138555" cy="862965"/>
            </a:xfrm>
            <a:custGeom>
              <a:rect l="l" t="t" r="r" b="b"/>
              <a:pathLst>
                <a:path w="1138554" h="862964">
                  <a:moveTo>
                    <a:pt x="1138478" y="0"/>
                  </a:moveTo>
                  <a:lnTo>
                    <a:pt x="1054709" y="15532"/>
                  </a:lnTo>
                  <a:lnTo>
                    <a:pt x="1073848" y="40868"/>
                  </a:lnTo>
                  <a:lnTo>
                    <a:pt x="0" y="852258"/>
                  </a:lnTo>
                  <a:lnTo>
                    <a:pt x="7658" y="862393"/>
                  </a:lnTo>
                  <a:lnTo>
                    <a:pt x="1081506" y="51003"/>
                  </a:lnTo>
                  <a:lnTo>
                    <a:pt x="1100645" y="76327"/>
                  </a:lnTo>
                  <a:lnTo>
                    <a:pt x="1130744" y="15595"/>
                  </a:lnTo>
                  <a:lnTo>
                    <a:pt x="1138478" y="0"/>
                  </a:lnTo>
                  <a:close/>
                </a:path>
              </a:pathLst>
            </a:custGeom>
            <a:solidFill>
              <a:srgbClr val="00657D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0" name="object 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0" name="object 3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师资力量现状分析</a:t>
            </a:r>
          </a:p>
        </p:txBody>
      </p:sp>
      <p:sp>
        <p:nvSpPr>
          <p:cNvPr id="31" name="object 31"/>
          <p:cNvSpPr txBox="1"/>
          <p:nvPr/>
        </p:nvSpPr>
        <p:spPr>
          <a:xfrm>
            <a:off x="656867" y="1659855"/>
            <a:ext cx="2254250" cy="159829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86931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00A5B2"/>
                </a:solidFill>
                <a:latin typeface="微软雅黑"/>
                <a:cs typeface="微软雅黑"/>
              </a:rPr>
              <a:t>师资数量不</a:t>
            </a:r>
            <a:r>
              <a:rPr sz="1550" b="1" spc="-50">
                <a:solidFill>
                  <a:srgbClr val="00A5B2"/>
                </a:solidFill>
                <a:latin typeface="微软雅黑"/>
                <a:cs typeface="微软雅黑"/>
              </a:rPr>
              <a:t>足</a:t>
            </a:r>
            <a:endParaRPr sz="1550">
              <a:latin typeface="微软雅黑"/>
              <a:cs typeface="微软雅黑"/>
            </a:endParaRPr>
          </a:p>
          <a:p>
            <a:pPr marL="12700" marR="177165" algn="just">
              <a:lnSpc>
                <a:spcPct val="150000"/>
              </a:lnSpc>
              <a:spcBef>
                <a:spcPts val="780"/>
              </a:spcBef>
            </a:pPr>
            <a:r>
              <a:rPr sz="1350" spc="-5">
                <a:latin typeface="微软雅黑"/>
                <a:cs typeface="微软雅黑"/>
              </a:rPr>
              <a:t>目前中国教育辅导行业师资数量整体不足，尤其是在一些偏远地区和薄弱学校，师</a:t>
            </a:r>
            <a:endParaRPr sz="1350">
              <a:latin typeface="微软雅黑"/>
              <a:cs typeface="微软雅黑"/>
            </a:endParaRPr>
          </a:p>
          <a:p>
            <a:pPr marL="527050">
              <a:lnSpc>
                <a:spcPct val="100000"/>
              </a:lnSpc>
              <a:spcBef>
                <a:spcPts val="810"/>
              </a:spcBef>
            </a:pPr>
            <a:r>
              <a:rPr sz="1350" spc="-5">
                <a:latin typeface="微软雅黑"/>
                <a:cs typeface="微软雅黑"/>
              </a:rPr>
              <a:t>资匮乏问题更加突出。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1400521" y="4226586"/>
            <a:ext cx="2254250" cy="19881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66929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52C6B8"/>
                </a:solidFill>
                <a:latin typeface="微软雅黑"/>
                <a:cs typeface="微软雅黑"/>
              </a:rPr>
              <a:t>师资结构不合</a:t>
            </a:r>
            <a:r>
              <a:rPr sz="1550" b="1" spc="-50">
                <a:solidFill>
                  <a:srgbClr val="52C6B8"/>
                </a:solidFill>
                <a:latin typeface="微软雅黑"/>
                <a:cs typeface="微软雅黑"/>
              </a:rPr>
              <a:t>理</a:t>
            </a:r>
            <a:endParaRPr sz="1550">
              <a:latin typeface="微软雅黑"/>
              <a:cs typeface="微软雅黑"/>
            </a:endParaRPr>
          </a:p>
          <a:p>
            <a:pPr marL="12700" marR="177165" algn="just">
              <a:lnSpc>
                <a:spcPct val="150000"/>
              </a:lnSpc>
              <a:spcBef>
                <a:spcPts val="1415"/>
              </a:spcBef>
            </a:pPr>
            <a:r>
              <a:rPr sz="1350" spc="-5">
                <a:latin typeface="微软雅黑"/>
                <a:cs typeface="微软雅黑"/>
              </a:rPr>
              <a:t>部分地区和学校存在师资结构不合理的现象，如年龄结构老化、学科结构失衡等，难以满足教育辅导行业多样</a:t>
            </a:r>
            <a:endParaRPr sz="1350">
              <a:latin typeface="微软雅黑"/>
              <a:cs typeface="微软雅黑"/>
            </a:endParaRPr>
          </a:p>
          <a:p>
            <a:pPr marL="697865">
              <a:lnSpc>
                <a:spcPct val="100000"/>
              </a:lnSpc>
              <a:spcBef>
                <a:spcPts val="810"/>
              </a:spcBef>
            </a:pPr>
            <a:r>
              <a:rPr sz="1350" spc="-10">
                <a:latin typeface="微软雅黑"/>
                <a:cs typeface="微软雅黑"/>
              </a:rPr>
              <a:t>化、个性化的需求。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8986387" y="1893218"/>
            <a:ext cx="2254250" cy="161099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4889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00657D"/>
                </a:solidFill>
                <a:latin typeface="微软雅黑"/>
                <a:cs typeface="微软雅黑"/>
              </a:rPr>
              <a:t>师资素质参差不</a:t>
            </a:r>
            <a:r>
              <a:rPr sz="1550" b="1" spc="-50">
                <a:solidFill>
                  <a:srgbClr val="00657D"/>
                </a:solidFill>
                <a:latin typeface="微软雅黑"/>
                <a:cs typeface="微软雅黑"/>
              </a:rPr>
              <a:t>齐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80"/>
              </a:spcBef>
            </a:pPr>
            <a:r>
              <a:rPr sz="1350" spc="-5">
                <a:latin typeface="微软雅黑"/>
                <a:cs typeface="微软雅黑"/>
              </a:rPr>
              <a:t>由于教育背景、教学经验等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方面的差异，教育辅导行业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师资素质参差不齐，部分教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师缺乏专业素养和教学能力。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https://d.book118.com/537134040022006051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Office Theme</vt:lpstr>
      <vt:lpstr>中国教育辅导行业报告</vt:lpstr>
      <vt:lpstr>PowerPoint Presentation</vt:lpstr>
      <vt:lpstr>PowerPoint Presentation</vt:lpstr>
      <vt:lpstr>教育辅导行业定义及分类</vt:lpstr>
      <vt:lpstr>发展历程及现状</vt:lpstr>
      <vt:lpstr>政策法规环境分析</vt:lpstr>
      <vt:lpstr>市场需求与驱动因素</vt:lpstr>
      <vt:lpstr>PowerPoint Presentation</vt:lpstr>
      <vt:lpstr>市场竞争格局概述</vt:lpstr>
      <vt:lpstr>主要参与者分析</vt:lpstr>
      <vt:lpstr>合作与兼并收购案例</vt:lpstr>
      <vt:lpstr>竞争策略及差异化优势</vt:lpstr>
      <vt:lpstr>PowerPoint Presentation</vt:lpstr>
      <vt:lpstr>教学内容改革趋势</vt:lpstr>
      <vt:lpstr>教学方法创新实践</vt:lpstr>
      <vt:lpstr>线上线下融合教学模式</vt:lpstr>
      <vt:lpstr>个性化定制服务探索</vt:lpstr>
      <vt:lpstr>PowerPoint Presentation</vt:lpstr>
      <vt:lpstr>师资力量现状分析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2024-09-24T00:32:53.183</cp:lastPrinted>
  <dcterms:created xsi:type="dcterms:W3CDTF">2024-09-23T16:32:53Z</dcterms:created>
  <dcterms:modified xsi:type="dcterms:W3CDTF">2024-09-23T16:32:54Z</dcterms:modified>
</cp:coreProperties>
</file>