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FFAF28-E383-4EF8-8CC8-F985ED07E7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20C785-2D0B-46C6-BDCD-B116558F52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39C909-F775-42F1-AB20-58D0E20B89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5F8876-A806-4507-93CC-67CA966C2F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68D152-A5DA-4FCE-AF6E-9F51E833FF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2808E5-0B55-4FA9-BD24-D3DE1EB055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0A8B2C-05EB-4BE6-9CB8-044A6F402E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714045-3E31-4A6A-92D4-ED8B5992CB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E9BEB4-914A-446D-80F3-D0887A9A2F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079219-A202-478F-AF38-267C8028F1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013737-7204-40C3-8A24-BCFD1C37C9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797928"/>
            <a:ext cx="12192000" cy="3060071"/>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244569" y="3241423"/>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accent1">
                <a:lumMod val="75000"/>
              </a:schemeClr>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255245" y="2277929"/>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rgbClr val="FF0000"/>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FF000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solidFill>
            <a:schemeClr val="accent1"/>
          </a:soli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93629" y="2206220"/>
            <a:ext cx="623510" cy="653096"/>
            <a:chOff x="234950" y="2943226"/>
            <a:chExt cx="1344613" cy="1320800"/>
          </a:xfrm>
          <a:solidFill>
            <a:schemeClr val="accent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FF0000"/>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chemeClr val="accent1">
              <a:lumMod val="60000"/>
              <a:lumOff val="4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chemeClr val="accent1">
              <a:lumMod val="40000"/>
              <a:lumOff val="60000"/>
            </a:schemeClr>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3041" y="173352"/>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8">
            <a:extLst>
              <a:ext uri="{FF2B5EF4-FFF2-40B4-BE49-F238E27FC236}">
                <a16:creationId xmlns:a16="http://schemas.microsoft.com/office/drawing/2014/main" id="{9DD5C14E-FFB7-2586-FD39-9D83112B2F3E}"/>
              </a:ext>
            </a:extLst>
          </p:cNvPr>
          <p:cNvGrpSpPr/>
          <p:nvPr/>
        </p:nvGrpSpPr>
        <p:grpSpPr>
          <a:xfrm>
            <a:off x="405801" y="1951388"/>
            <a:ext cx="3566760" cy="3618981"/>
            <a:chOff x="4740390" y="5946187"/>
            <a:chExt cx="305647" cy="305644"/>
          </a:xfrm>
        </p:grpSpPr>
        <p:grpSp>
          <p:nvGrpSpPr>
            <p:cNvPr id="15" name="组合 49">
              <a:extLst>
                <a:ext uri="{FF2B5EF4-FFF2-40B4-BE49-F238E27FC236}">
                  <a16:creationId xmlns:a16="http://schemas.microsoft.com/office/drawing/2014/main" id="{AE887321-E913-9410-3975-BA842A34D199}"/>
                </a:ext>
              </a:extLst>
            </p:cNvPr>
            <p:cNvGrpSpPr/>
            <p:nvPr/>
          </p:nvGrpSpPr>
          <p:grpSpPr>
            <a:xfrm>
              <a:off x="4740390" y="5946187"/>
              <a:ext cx="305647" cy="305644"/>
              <a:chOff x="1517330" y="1125257"/>
              <a:chExt cx="2204282" cy="2204282"/>
            </a:xfrm>
          </p:grpSpPr>
          <p:sp>
            <p:nvSpPr>
              <p:cNvPr id="17" name="椭圆 51">
                <a:extLst>
                  <a:ext uri="{FF2B5EF4-FFF2-40B4-BE49-F238E27FC236}">
                    <a16:creationId xmlns:a16="http://schemas.microsoft.com/office/drawing/2014/main" id="{1EE8084E-5547-944A-BAC7-ECDE18631393}"/>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8" name="椭圆 52">
                <a:extLst>
                  <a:ext uri="{FF2B5EF4-FFF2-40B4-BE49-F238E27FC236}">
                    <a16:creationId xmlns:a16="http://schemas.microsoft.com/office/drawing/2014/main" id="{539AA9EF-2E16-F3AC-9A5A-C937922C1DE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6" name="Freeform 39">
              <a:extLst>
                <a:ext uri="{FF2B5EF4-FFF2-40B4-BE49-F238E27FC236}">
                  <a16:creationId xmlns:a16="http://schemas.microsoft.com/office/drawing/2014/main" id="{57DA2219-A256-F0DB-1DDC-FF7F9A488435}"/>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57257" y="172375"/>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133310331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15839" y="164044"/>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81115" y="1089696"/>
            <a:ext cx="6196382"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736569"/>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081115" y="3944401"/>
            <a:ext cx="6235434"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 name="组合 43">
            <a:extLst>
              <a:ext uri="{FF2B5EF4-FFF2-40B4-BE49-F238E27FC236}">
                <a16:creationId xmlns:a16="http://schemas.microsoft.com/office/drawing/2014/main" id="{253693F1-8005-445B-6210-980EDEA4A4C1}"/>
              </a:ext>
            </a:extLst>
          </p:cNvPr>
          <p:cNvGrpSpPr/>
          <p:nvPr/>
        </p:nvGrpSpPr>
        <p:grpSpPr>
          <a:xfrm>
            <a:off x="7944419" y="1810135"/>
            <a:ext cx="3582151" cy="3688492"/>
            <a:chOff x="4299766" y="5946187"/>
            <a:chExt cx="305647" cy="305644"/>
          </a:xfrm>
        </p:grpSpPr>
        <p:grpSp>
          <p:nvGrpSpPr>
            <p:cNvPr id="19" name="组合 44">
              <a:extLst>
                <a:ext uri="{FF2B5EF4-FFF2-40B4-BE49-F238E27FC236}">
                  <a16:creationId xmlns:a16="http://schemas.microsoft.com/office/drawing/2014/main" id="{06B2FFA6-F007-E05C-BBB1-82C88224190D}"/>
                </a:ext>
              </a:extLst>
            </p:cNvPr>
            <p:cNvGrpSpPr/>
            <p:nvPr/>
          </p:nvGrpSpPr>
          <p:grpSpPr>
            <a:xfrm>
              <a:off x="4299766" y="5946187"/>
              <a:ext cx="305647" cy="305644"/>
              <a:chOff x="1517330" y="1125257"/>
              <a:chExt cx="2204282" cy="2204282"/>
            </a:xfrm>
          </p:grpSpPr>
          <p:sp>
            <p:nvSpPr>
              <p:cNvPr id="21" name="椭圆 46">
                <a:extLst>
                  <a:ext uri="{FF2B5EF4-FFF2-40B4-BE49-F238E27FC236}">
                    <a16:creationId xmlns:a16="http://schemas.microsoft.com/office/drawing/2014/main" id="{74470EFC-14AB-CC25-64B9-6C39C624BAC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2" name="椭圆 47">
                <a:extLst>
                  <a:ext uri="{FF2B5EF4-FFF2-40B4-BE49-F238E27FC236}">
                    <a16:creationId xmlns:a16="http://schemas.microsoft.com/office/drawing/2014/main" id="{80E8596B-E2EA-E742-6486-BBC256A8A456}"/>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0" name="Freeform 45">
              <a:extLst>
                <a:ext uri="{FF2B5EF4-FFF2-40B4-BE49-F238E27FC236}">
                  <a16:creationId xmlns:a16="http://schemas.microsoft.com/office/drawing/2014/main" id="{DAC297BA-799A-6B00-A055-6BFD5FE1EB5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chemeClr val="accent1">
              <a:lumMod val="20000"/>
              <a:lumOff val="80000"/>
            </a:schemeClr>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152730" y="152602"/>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solidFill>
                  <a:srgbClr val="FF0000"/>
                </a:solidFill>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solidFill>
                <a:srgbClr val="FF0000"/>
              </a:soli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solidFill>
                <a:srgbClr val="FF0000"/>
              </a:solid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C00000"/>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22556" y="14238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chemeClr val="tx2">
                <a:lumMod val="20000"/>
                <a:lumOff val="80000"/>
              </a:schemeClr>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7" name="组合 38">
            <a:extLst>
              <a:ext uri="{FF2B5EF4-FFF2-40B4-BE49-F238E27FC236}">
                <a16:creationId xmlns:a16="http://schemas.microsoft.com/office/drawing/2014/main" id="{75E6C4AD-3C77-CABB-C318-7F9838DEC54F}"/>
              </a:ext>
            </a:extLst>
          </p:cNvPr>
          <p:cNvGrpSpPr/>
          <p:nvPr/>
        </p:nvGrpSpPr>
        <p:grpSpPr>
          <a:xfrm>
            <a:off x="8028589" y="1976368"/>
            <a:ext cx="3582151" cy="3780722"/>
            <a:chOff x="5638883" y="5946187"/>
            <a:chExt cx="305647" cy="305644"/>
          </a:xfrm>
        </p:grpSpPr>
        <p:grpSp>
          <p:nvGrpSpPr>
            <p:cNvPr id="32" name="组合 39">
              <a:extLst>
                <a:ext uri="{FF2B5EF4-FFF2-40B4-BE49-F238E27FC236}">
                  <a16:creationId xmlns:a16="http://schemas.microsoft.com/office/drawing/2014/main" id="{6B807BF9-EF66-6912-C57F-50A96569D435}"/>
                </a:ext>
              </a:extLst>
            </p:cNvPr>
            <p:cNvGrpSpPr/>
            <p:nvPr/>
          </p:nvGrpSpPr>
          <p:grpSpPr>
            <a:xfrm>
              <a:off x="5638883" y="5946187"/>
              <a:ext cx="305647" cy="305644"/>
              <a:chOff x="1517330" y="1125257"/>
              <a:chExt cx="2204282" cy="2204282"/>
            </a:xfrm>
          </p:grpSpPr>
          <p:sp>
            <p:nvSpPr>
              <p:cNvPr id="34" name="椭圆 41">
                <a:extLst>
                  <a:ext uri="{FF2B5EF4-FFF2-40B4-BE49-F238E27FC236}">
                    <a16:creationId xmlns:a16="http://schemas.microsoft.com/office/drawing/2014/main" id="{9CCECBE9-C763-61B7-8AD3-2689040061D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42">
                <a:extLst>
                  <a:ext uri="{FF2B5EF4-FFF2-40B4-BE49-F238E27FC236}">
                    <a16:creationId xmlns:a16="http://schemas.microsoft.com/office/drawing/2014/main" id="{C722603E-5771-770B-3E40-E94C4487C43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6">
              <a:extLst>
                <a:ext uri="{FF2B5EF4-FFF2-40B4-BE49-F238E27FC236}">
                  <a16:creationId xmlns:a16="http://schemas.microsoft.com/office/drawing/2014/main" id="{7DF9A286-E7C7-E54C-8789-C20E6E2829F9}"/>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34107" y="13765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113593"/>
            <a:ext cx="5040000" cy="634183"/>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1944547"/>
            <a:ext cx="5040000" cy="4468899"/>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404968837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092441" y="147861"/>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8" name="组合 54">
            <a:extLst>
              <a:ext uri="{FF2B5EF4-FFF2-40B4-BE49-F238E27FC236}">
                <a16:creationId xmlns:a16="http://schemas.microsoft.com/office/drawing/2014/main" id="{151F8F60-E95A-D2A8-DEA0-C1D0DD95D115}"/>
              </a:ext>
            </a:extLst>
          </p:cNvPr>
          <p:cNvGrpSpPr/>
          <p:nvPr/>
        </p:nvGrpSpPr>
        <p:grpSpPr>
          <a:xfrm>
            <a:off x="298648" y="2018710"/>
            <a:ext cx="3582151" cy="3780722"/>
            <a:chOff x="5854675" y="3359758"/>
            <a:chExt cx="305647" cy="305644"/>
          </a:xfrm>
        </p:grpSpPr>
        <p:grpSp>
          <p:nvGrpSpPr>
            <p:cNvPr id="10" name="组合 55">
              <a:extLst>
                <a:ext uri="{FF2B5EF4-FFF2-40B4-BE49-F238E27FC236}">
                  <a16:creationId xmlns:a16="http://schemas.microsoft.com/office/drawing/2014/main" id="{F19B26AA-DD68-1EB3-502F-3A21573D5223}"/>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A03364F3-92D9-EB70-5C7D-BBA16ED39F2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401C62E5-62A0-0733-4421-49C09114698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D28AE885-BF56-DF2A-135B-1A7434BE36B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7681" y="156354"/>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chemeClr val="accent1">
                <a:lumMod val="40000"/>
                <a:lumOff val="60000"/>
              </a:schemeClr>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chemeClr val="accent1">
              <a:lumMod val="20000"/>
              <a:lumOff val="80000"/>
            </a:schemeClr>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106796" y="14873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rgbClr val="FF0000"/>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image" Target="../media/image1.jpeg" /><Relationship Id="rId16"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pic>
        <p:nvPicPr>
          <p:cNvPr id="6" name="Picture 5">
            <a:extLst>
              <a:ext uri="{FF2B5EF4-FFF2-40B4-BE49-F238E27FC236}">
                <a16:creationId xmlns:a16="http://schemas.microsoft.com/office/drawing/2014/main" id="{AC858190-853D-2136-4F95-3C95A3D3E850}"/>
              </a:ext>
            </a:extLst>
          </p:cNvPr>
          <p:cNvPicPr>
            <a:picLocks noChangeAspect="1"/>
          </p:cNvPicPr>
          <p:nvPr userDrawn="1"/>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0" name="Rectangle 5">
            <a:extLst>
              <a:ext uri="{FF2B5EF4-FFF2-40B4-BE49-F238E27FC236}">
                <a16:creationId xmlns:a16="http://schemas.microsoft.com/office/drawing/2014/main" id="{4B7BC523-0E05-3213-F6D3-60F221F4FF96}"/>
              </a:ext>
            </a:extLst>
          </p:cNvPr>
          <p:cNvSpPr>
            <a:spLocks noChangeArrowheads="1"/>
          </p:cNvSpPr>
          <p:nvPr userDrawn="1"/>
        </p:nvSpPr>
        <p:spPr bwMode="auto">
          <a:xfrm rot="16200000">
            <a:off x="136018" y="153192"/>
            <a:ext cx="771578"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5.xml" /><Relationship Id="rId2" Type="http://schemas.openxmlformats.org/officeDocument/2006/relationships/image" Target="../media/image1.jpe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714316410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任意形状 16">
            <a:extLst>
              <a:ext uri="{FF2B5EF4-FFF2-40B4-BE49-F238E27FC236}">
                <a16:creationId xmlns:a16="http://schemas.microsoft.com/office/drawing/2014/main" id="{FAD1671D-ED91-C617-3A80-33A9260EE036}"/>
              </a:ext>
            </a:extLst>
          </p:cNvPr>
          <p:cNvSpPr/>
          <p:nvPr/>
        </p:nvSpPr>
        <p:spPr>
          <a:xfrm>
            <a:off x="0" y="0"/>
            <a:ext cx="12192000" cy="6858001"/>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pic>
        <p:nvPicPr>
          <p:cNvPr id="6" name="Picture 5">
            <a:extLst>
              <a:ext uri="{FF2B5EF4-FFF2-40B4-BE49-F238E27FC236}">
                <a16:creationId xmlns:a16="http://schemas.microsoft.com/office/drawing/2014/main" id="{A630B6FA-C97C-9F3D-547F-7B269C3DC42E}"/>
              </a:ext>
            </a:extLst>
          </p:cNvPr>
          <p:cNvPicPr>
            <a:picLocks noChangeAspect="1"/>
          </p:cNvPicPr>
          <p:nvPr/>
        </p:nvPicPr>
        <p:blipFill>
          <a:blip r:embed="rId2">
            <a:extLst>
              <a:ext uri="{28A0092B-C50C-407E-A947-70E740481C1C}">
                <a14:useLocalDpi xmlns:a14="http://schemas.microsoft.com/office/drawing/2010/main" val="0"/>
              </a:ext>
            </a:extLst>
          </a:blip>
          <a:srcRect l="23154" r="6845" b="89494"/>
          <a:stretch>
            <a:fillRect/>
          </a:stretch>
        </p:blipFill>
        <p:spPr>
          <a:xfrm>
            <a:off x="0" y="4328160"/>
            <a:ext cx="12192000" cy="2529840"/>
          </a:xfrm>
          <a:prstGeom prst="rect">
            <a:avLst/>
          </a:prstGeom>
        </p:spPr>
      </p:pic>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rPr>
              <a:t>数智创新 变革未来</a:t>
            </a:r>
            <a:endParaRPr lang="en-US" altLang="zh-CN" sz="2400">
              <a:ln w="0"/>
              <a:solidFill>
                <a:schemeClr val="bg1"/>
              </a:solidFill>
              <a:effectLst>
                <a:outerShdw blurRad="38100" dist="25400" dir="5400000" algn="ctr" rotWithShape="0">
                  <a:srgbClr val="6E747A">
                    <a:alpha val="43000"/>
                  </a:srgbClr>
                </a:outerShdw>
              </a:effectLst>
              <a:latin typeface="幼圆" panose="02010509060101010101" pitchFamily="49" charset="-122"/>
              <a:ea typeface="幼圆" panose="02010509060101010101" pitchFamily="49" charset="-122"/>
            </a:endParaRPr>
          </a:p>
        </p:txBody>
      </p:sp>
      <p:sp>
        <p:nvSpPr>
          <p:cNvPr id="5" name="TextBox 14"/>
          <p:cNvSpPr txBox="1"/>
          <p:nvPr/>
        </p:nvSpPr>
        <p:spPr>
          <a:xfrm>
            <a:off x="423211" y="2173359"/>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rgbClr val="FF0000"/>
                </a:solidFill>
                <a:effectLst>
                  <a:outerShdw blurRad="38100" dist="38100" dir="2700000" algn="tl">
                    <a:srgbClr val="000000">
                      <a:alpha val="43137"/>
                    </a:srgbClr>
                  </a:outerShdw>
                </a:effectLst>
                <a:latin typeface="微软雅黑" pitchFamily="34" charset="-122"/>
                <a:ea typeface="微软雅黑" pitchFamily="34" charset="-122"/>
              </a:rPr>
              <a:t>矿山安全与风险管理</a:t>
            </a:r>
          </a:p>
        </p:txBody>
      </p:sp>
      <p:pic>
        <p:nvPicPr>
          <p:cNvPr id="3" name="Picture 2">
            <a:extLst>
              <a:ext uri="{FF2B5EF4-FFF2-40B4-BE49-F238E27FC236}">
                <a16:creationId xmlns:a16="http://schemas.microsoft.com/office/drawing/2014/main" id="{137DBAC1-8C86-881E-E5FD-6169B89A8C8A}"/>
              </a:ext>
            </a:extLst>
          </p:cNvPr>
          <p:cNvPicPr>
            <a:picLocks noChangeAspect="1"/>
          </p:cNvPicPr>
          <p:nvPr/>
        </p:nvPicPr>
        <p:blipFill>
          <a:blip r:embed="rId3"/>
          <a:stretch>
            <a:fillRect/>
          </a:stretch>
        </p:blipFill>
        <p:spPr>
          <a:xfrm>
            <a:off x="8001133" y="3278698"/>
            <a:ext cx="3767655" cy="780356"/>
          </a:xfrm>
          <a:prstGeom prst="rect">
            <a:avLst/>
          </a:prstGeom>
        </p:spPr>
      </p:pic>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6" name="任意形状 16">
            <a:extLst>
              <a:ext uri="{FF2B5EF4-FFF2-40B4-BE49-F238E27FC236}">
                <a16:creationId xmlns:a16="http://schemas.microsoft.com/office/drawing/2014/main" id="{FAFA4BED-13A1-E202-E384-9FEBF140026E}"/>
              </a:ext>
            </a:extLst>
          </p:cNvPr>
          <p:cNvSpPr/>
          <p:nvPr/>
        </p:nvSpPr>
        <p:spPr>
          <a:xfrm>
            <a:off x="0" y="2"/>
            <a:ext cx="12192000" cy="6846870"/>
          </a:xfrm>
          <a:custGeom>
            <a:gdLst>
              <a:gd name="connsiteX0" fmla="*/ 8703179 w 12192000"/>
              <a:gd name="connsiteY0" fmla="*/ 0 h 6564649"/>
              <a:gd name="connsiteX1" fmla="*/ 11338001 w 12192000"/>
              <a:gd name="connsiteY1" fmla="*/ 0 h 6564649"/>
              <a:gd name="connsiteX2" fmla="*/ 11453735 w 12192000"/>
              <a:gd name="connsiteY2" fmla="*/ 180527 h 6564649"/>
              <a:gd name="connsiteX3" fmla="*/ 12163467 w 12192000"/>
              <a:gd name="connsiteY3" fmla="*/ 1863355 h 6564649"/>
              <a:gd name="connsiteX4" fmla="*/ 12192000 w 12192000"/>
              <a:gd name="connsiteY4" fmla="*/ 1986983 h 6564649"/>
              <a:gd name="connsiteX5" fmla="*/ 12192000 w 12192000"/>
              <a:gd name="connsiteY5" fmla="*/ 4871017 h 6564649"/>
              <a:gd name="connsiteX6" fmla="*/ 12163467 w 12192000"/>
              <a:gd name="connsiteY6" fmla="*/ 4994645 h 6564649"/>
              <a:gd name="connsiteX7" fmla="*/ 11604581 w 12192000"/>
              <a:gd name="connsiteY7" fmla="*/ 6415126 h 6564649"/>
              <a:gd name="connsiteX8" fmla="*/ 11518607 w 12192000"/>
              <a:gd name="connsiteY8" fmla="*/ 6564649 h 6564649"/>
              <a:gd name="connsiteX9" fmla="*/ 9048566 w 12192000"/>
              <a:gd name="connsiteY9" fmla="*/ 6564649 h 6564649"/>
              <a:gd name="connsiteX10" fmla="*/ 9142291 w 12192000"/>
              <a:gd name="connsiteY10" fmla="*/ 6475291 h 6564649"/>
              <a:gd name="connsiteX11" fmla="*/ 10404106 w 12192000"/>
              <a:gd name="connsiteY11" fmla="*/ 3429000 h 6564649"/>
              <a:gd name="connsiteX12" fmla="*/ 8836356 w 12192000"/>
              <a:gd name="connsiteY12" fmla="*/ 104656 h 6564649"/>
              <a:gd name="connsiteX13" fmla="*/ 853999 w 12192000"/>
              <a:gd name="connsiteY13" fmla="*/ 0 h 6564649"/>
              <a:gd name="connsiteX14" fmla="*/ 3488821 w 12192000"/>
              <a:gd name="connsiteY14" fmla="*/ 0 h 6564649"/>
              <a:gd name="connsiteX15" fmla="*/ 3355645 w 12192000"/>
              <a:gd name="connsiteY15" fmla="*/ 104656 h 6564649"/>
              <a:gd name="connsiteX16" fmla="*/ 1787894 w 12192000"/>
              <a:gd name="connsiteY16" fmla="*/ 3429000 h 6564649"/>
              <a:gd name="connsiteX17" fmla="*/ 3049709 w 12192000"/>
              <a:gd name="connsiteY17" fmla="*/ 6475291 h 6564649"/>
              <a:gd name="connsiteX18" fmla="*/ 3143434 w 12192000"/>
              <a:gd name="connsiteY18" fmla="*/ 6564649 h 6564649"/>
              <a:gd name="connsiteX19" fmla="*/ 673393 w 12192000"/>
              <a:gd name="connsiteY19" fmla="*/ 6564649 h 6564649"/>
              <a:gd name="connsiteX20" fmla="*/ 587419 w 12192000"/>
              <a:gd name="connsiteY20" fmla="*/ 6415126 h 6564649"/>
              <a:gd name="connsiteX21" fmla="*/ 28533 w 12192000"/>
              <a:gd name="connsiteY21" fmla="*/ 4994645 h 6564649"/>
              <a:gd name="connsiteX22" fmla="*/ 0 w 12192000"/>
              <a:gd name="connsiteY22" fmla="*/ 4871017 h 6564649"/>
              <a:gd name="connsiteX23" fmla="*/ 0 w 12192000"/>
              <a:gd name="connsiteY23" fmla="*/ 1986983 h 6564649"/>
              <a:gd name="connsiteX24" fmla="*/ 28533 w 12192000"/>
              <a:gd name="connsiteY24" fmla="*/ 1863355 h 6564649"/>
              <a:gd name="connsiteX25" fmla="*/ 738265 w 12192000"/>
              <a:gd name="connsiteY25" fmla="*/ 180527 h 656464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2192000" h="6564649">
                <a:moveTo>
                  <a:pt x="8703179" y="0"/>
                </a:moveTo>
                <a:lnTo>
                  <a:pt x="11338001" y="0"/>
                </a:lnTo>
                <a:lnTo>
                  <a:pt x="11453735" y="180527"/>
                </a:lnTo>
                <a:cubicBezTo>
                  <a:pt x="11767663" y="697184"/>
                  <a:pt x="12008964" y="1262850"/>
                  <a:pt x="12163467" y="1863355"/>
                </a:cubicBezTo>
                <a:lnTo>
                  <a:pt x="12192000" y="1986983"/>
                </a:lnTo>
                <a:lnTo>
                  <a:pt x="12192000" y="4871017"/>
                </a:lnTo>
                <a:lnTo>
                  <a:pt x="12163467" y="4994645"/>
                </a:lnTo>
                <a:cubicBezTo>
                  <a:pt x="12034714" y="5495067"/>
                  <a:pt x="11845685" y="5971294"/>
                  <a:pt x="11604581" y="6415126"/>
                </a:cubicBezTo>
                <a:lnTo>
                  <a:pt x="11518607" y="6564649"/>
                </a:lnTo>
                <a:lnTo>
                  <a:pt x="9048566" y="6564649"/>
                </a:lnTo>
                <a:lnTo>
                  <a:pt x="9142291" y="6475291"/>
                </a:lnTo>
                <a:cubicBezTo>
                  <a:pt x="9921905" y="5695677"/>
                  <a:pt x="10404106" y="4618651"/>
                  <a:pt x="10404106" y="3429000"/>
                </a:cubicBezTo>
                <a:cubicBezTo>
                  <a:pt x="10404106" y="2090643"/>
                  <a:pt x="9793820" y="894826"/>
                  <a:pt x="8836356" y="104656"/>
                </a:cubicBezTo>
                <a:close/>
                <a:moveTo>
                  <a:pt x="853999" y="0"/>
                </a:moveTo>
                <a:lnTo>
                  <a:pt x="3488821" y="0"/>
                </a:lnTo>
                <a:lnTo>
                  <a:pt x="3355645" y="104656"/>
                </a:lnTo>
                <a:cubicBezTo>
                  <a:pt x="2398180" y="894826"/>
                  <a:pt x="1787894" y="2090643"/>
                  <a:pt x="1787894" y="3429000"/>
                </a:cubicBezTo>
                <a:cubicBezTo>
                  <a:pt x="1787894" y="4618651"/>
                  <a:pt x="2270096" y="5695677"/>
                  <a:pt x="3049709" y="6475291"/>
                </a:cubicBezTo>
                <a:lnTo>
                  <a:pt x="3143434" y="6564649"/>
                </a:lnTo>
                <a:lnTo>
                  <a:pt x="673393" y="6564649"/>
                </a:lnTo>
                <a:lnTo>
                  <a:pt x="587419" y="6415126"/>
                </a:lnTo>
                <a:cubicBezTo>
                  <a:pt x="346315" y="5971294"/>
                  <a:pt x="157286" y="5495067"/>
                  <a:pt x="28533" y="4994645"/>
                </a:cubicBezTo>
                <a:lnTo>
                  <a:pt x="0" y="4871017"/>
                </a:lnTo>
                <a:lnTo>
                  <a:pt x="0" y="1986983"/>
                </a:lnTo>
                <a:lnTo>
                  <a:pt x="28533" y="1863355"/>
                </a:lnTo>
                <a:cubicBezTo>
                  <a:pt x="183037" y="1262850"/>
                  <a:pt x="424337" y="697184"/>
                  <a:pt x="738265" y="180527"/>
                </a:cubicBezTo>
                <a:close/>
              </a:path>
            </a:pathLst>
          </a:custGeom>
          <a:solidFill>
            <a:srgbClr val="FF0000">
              <a:alpha val="9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defTabSz="914377"/>
            <a:endParaRPr lang="zh-CN" altLang="en-US">
              <a:solidFill>
                <a:srgbClr val="000000"/>
              </a:solidFill>
              <a:latin typeface="微软雅黑" pitchFamily="34" charset="-122"/>
              <a:ea typeface="微软雅黑" pitchFamily="34" charset="-122"/>
              <a:sym typeface="思源黑体" panose="020b0500000000000000" pitchFamily="34" charset="-122"/>
            </a:endParaRPr>
          </a:p>
        </p:txBody>
      </p:sp>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cs typeface="+mn-cs"/>
              </a:rPr>
              <a:t> 矿山安全的重要性
 矿山安全风险识别
 矿山安全风险评估
 矿山安全风险管理策略
 安全风险预防与控制
 应急预案与救援体系
 矿山安全监管与审计
 结论与展望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FF0000">
                <a:alpha val="50000"/>
              </a:srgb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FF0000"/>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chemeClr val="accent1">
                <a:lumMod val="75000"/>
              </a:schemeClr>
            </a:soli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矿山安全的重要性</a:t>
            </a:r>
          </a:p>
        </p:txBody>
      </p:sp>
      <p:sp>
        <p:nvSpPr>
          <p:cNvPr id="3" name="Subtitle 2"/>
          <p:cNvSpPr>
            <a:spLocks noGrp="1"/>
          </p:cNvSpPr>
          <p:nvPr>
            <p:ph type="subTitle" idx="1"/>
          </p:nvPr>
        </p:nvSpPr>
        <p:spPr/>
        <p:txBody>
          <a:bodyPr/>
          <a:lstStyle/>
          <a:p>
            <a:r>
              <a:t>矿山安全与风险管理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矿山安全的重要性</a:t>
            </a:r>
          </a:p>
        </p:txBody>
      </p:sp>
      <p:sp>
        <p:nvSpPr>
          <p:cNvPr id="3" name="Text Placeholder 2"/>
          <p:cNvSpPr>
            <a:spLocks noGrp="1"/>
          </p:cNvSpPr>
          <p:nvPr>
            <p:ph type="body" idx="1"/>
          </p:nvPr>
        </p:nvSpPr>
        <p:spPr/>
        <p:txBody>
          <a:bodyPr/>
          <a:lstStyle/>
          <a:p>
            <a:r>
              <a:t>矿山安全与生产效益</a:t>
            </a:r>
          </a:p>
        </p:txBody>
      </p:sp>
      <p:sp>
        <p:nvSpPr>
          <p:cNvPr id="4" name="Content Placeholder 3"/>
          <p:cNvSpPr>
            <a:spLocks noGrp="1"/>
          </p:cNvSpPr>
          <p:nvPr>
            <p:ph sz="half" idx="2"/>
          </p:nvPr>
        </p:nvSpPr>
        <p:spPr/>
        <p:txBody>
          <a:bodyPr/>
          <a:lstStyle/>
          <a:p>
            <a:r>
              <a:t>1.矿山安全是生产效益的保障，安全事故会导致生产中断和成本增加。</a:t>
            </a:r>
          </a:p>
          <a:p>
            <a:r>
              <a:t>2.安全的工作环境可以提高员工的工作效率和满意度。</a:t>
            </a:r>
          </a:p>
          <a:p>
            <a:r>
              <a:t>3.矿山企业应注重安全投入，提高设备可靠性和生产工艺安全性，以确保生产效益。</a:t>
            </a:r>
          </a:p>
          <a:p/>
        </p:txBody>
      </p:sp>
      <p:sp>
        <p:nvSpPr>
          <p:cNvPr id="5" name="Text Placeholder 4"/>
          <p:cNvSpPr>
            <a:spLocks noGrp="1"/>
          </p:cNvSpPr>
          <p:nvPr>
            <p:ph type="body" idx="3"/>
          </p:nvPr>
        </p:nvSpPr>
        <p:spPr/>
        <p:txBody>
          <a:bodyPr/>
          <a:lstStyle/>
          <a:p>
            <a:r>
              <a:t>矿山安全与法律法规</a:t>
            </a:r>
          </a:p>
        </p:txBody>
      </p:sp>
      <p:sp>
        <p:nvSpPr>
          <p:cNvPr id="6" name="Content Placeholder 5"/>
          <p:cNvSpPr>
            <a:spLocks noGrp="1"/>
          </p:cNvSpPr>
          <p:nvPr>
            <p:ph sz="half" idx="4"/>
          </p:nvPr>
        </p:nvSpPr>
        <p:spPr/>
        <p:txBody>
          <a:bodyPr/>
          <a:lstStyle/>
          <a:p>
            <a:r>
              <a:t>1.矿山企业需要遵守国家和地方的安全法律法规，确保合法经营。</a:t>
            </a:r>
          </a:p>
          <a:p>
            <a:r>
              <a:t>2.违反安全法律法规可能导致行政处罚和经济损失，影响企业声誉。</a:t>
            </a:r>
          </a:p>
          <a:p>
            <a:r>
              <a:t>3.矿山企业应建立健全的安全管理制度，加强与政府监管部门的沟通与协作。</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矿山安全的重要性</a:t>
            </a:r>
          </a:p>
        </p:txBody>
      </p:sp>
      <p:sp>
        <p:nvSpPr>
          <p:cNvPr id="3" name="Text Placeholder 2"/>
          <p:cNvSpPr>
            <a:spLocks noGrp="1"/>
          </p:cNvSpPr>
          <p:nvPr>
            <p:ph type="body" idx="1"/>
          </p:nvPr>
        </p:nvSpPr>
        <p:spPr/>
        <p:txBody>
          <a:bodyPr/>
          <a:lstStyle/>
          <a:p>
            <a:r>
              <a:t>矿山安全与员工权益</a:t>
            </a:r>
          </a:p>
        </p:txBody>
      </p:sp>
      <p:sp>
        <p:nvSpPr>
          <p:cNvPr id="4" name="Content Placeholder 3"/>
          <p:cNvSpPr>
            <a:spLocks noGrp="1"/>
          </p:cNvSpPr>
          <p:nvPr>
            <p:ph sz="half" idx="2"/>
          </p:nvPr>
        </p:nvSpPr>
        <p:spPr/>
        <p:txBody>
          <a:bodyPr/>
          <a:lstStyle/>
          <a:p>
            <a:r>
              <a:t>1.保障员工的安全权益是企业的基本责任，有利于提高员工的忠诚度和工作积极性。</a:t>
            </a:r>
          </a:p>
          <a:p>
            <a:r>
              <a:t>2.矿山企业应提供安全培训，提高员工的安全意识和技能水平。</a:t>
            </a:r>
          </a:p>
          <a:p>
            <a:r>
              <a:t>3.建立员工安全反馈机制，及时解决安全隐患，确保员工权益。</a:t>
            </a:r>
          </a:p>
          <a:p/>
        </p:txBody>
      </p:sp>
      <p:sp>
        <p:nvSpPr>
          <p:cNvPr id="5" name="Text Placeholder 4"/>
          <p:cNvSpPr>
            <a:spLocks noGrp="1"/>
          </p:cNvSpPr>
          <p:nvPr>
            <p:ph type="body" idx="3"/>
          </p:nvPr>
        </p:nvSpPr>
        <p:spPr/>
        <p:txBody>
          <a:bodyPr/>
          <a:lstStyle/>
          <a:p>
            <a:r>
              <a:t>矿山安全与环境保护</a:t>
            </a:r>
          </a:p>
        </p:txBody>
      </p:sp>
      <p:sp>
        <p:nvSpPr>
          <p:cNvPr id="6" name="Content Placeholder 5"/>
          <p:cNvSpPr>
            <a:spLocks noGrp="1"/>
          </p:cNvSpPr>
          <p:nvPr>
            <p:ph sz="half" idx="4"/>
          </p:nvPr>
        </p:nvSpPr>
        <p:spPr/>
        <p:txBody>
          <a:bodyPr/>
          <a:lstStyle/>
          <a:p>
            <a:r>
              <a:t>1.矿山开采可能导致环境破坏和污染，需要加强环境保护工作。</a:t>
            </a:r>
          </a:p>
          <a:p>
            <a:r>
              <a:t>2.矿山企业应遵循绿色开采原则，采用环保技术和设备，减少对环境的影响。</a:t>
            </a:r>
          </a:p>
          <a:p>
            <a:r>
              <a:t>3.加强矿山环境治理和恢复工作，实现矿山可持续发展。</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矿山安全的重要性</a:t>
            </a:r>
          </a:p>
        </p:txBody>
      </p:sp>
      <p:sp>
        <p:nvSpPr>
          <p:cNvPr id="3" name="Content Placeholder 2"/>
          <p:cNvSpPr>
            <a:spLocks noGrp="1"/>
          </p:cNvSpPr>
          <p:nvPr>
            <p:ph sz="half" idx="2"/>
          </p:nvPr>
        </p:nvSpPr>
        <p:spPr/>
        <p:txBody>
          <a:bodyPr/>
          <a:lstStyle/>
          <a:p>
            <a:r>
              <a:t>1.技术创新可以提高矿山安全水平，降低事故风险。</a:t>
            </a:r>
          </a:p>
          <a:p>
            <a:r>
              <a:t>2.矿山企业应关注行业发展趋势，及时引进新技术和设备，提高安全性能。</a:t>
            </a:r>
          </a:p>
          <a:p>
            <a:r>
              <a:t>3.加强技术研发和人才培养，推动矿山安全技术的不断进步。</a:t>
            </a:r>
          </a:p>
          <a:p/>
        </p:txBody>
      </p:sp>
      <p:sp>
        <p:nvSpPr>
          <p:cNvPr id="4" name="Text Placeholder 3"/>
          <p:cNvSpPr>
            <a:spLocks noGrp="1"/>
          </p:cNvSpPr>
          <p:nvPr>
            <p:ph type="body" idx="3"/>
          </p:nvPr>
        </p:nvSpPr>
        <p:spPr/>
        <p:txBody>
          <a:bodyPr/>
          <a:lstStyle/>
          <a:p>
            <a:r>
              <a:t>矿山安全与企业文化</a:t>
            </a:r>
          </a:p>
        </p:txBody>
      </p:sp>
      <p:sp>
        <p:nvSpPr>
          <p:cNvPr id="5" name="Content Placeholder 4"/>
          <p:cNvSpPr>
            <a:spLocks noGrp="1"/>
          </p:cNvSpPr>
          <p:nvPr>
            <p:ph sz="half" idx="4"/>
          </p:nvPr>
        </p:nvSpPr>
        <p:spPr/>
        <p:txBody>
          <a:bodyPr/>
          <a:lstStyle/>
          <a:p>
            <a:r>
              <a:t>1.企业文化对矿山安全具有重要影响，应注重培养安全意识。</a:t>
            </a:r>
          </a:p>
          <a:p>
            <a:r>
              <a:t>2.矿山企业应建立积极的安全文化氛围，强化员工的安全意识和责任感。</a:t>
            </a:r>
          </a:p>
          <a:p>
            <a:r>
              <a:t>3.通过文化活动、宣传和教育等多种方式，传播安全文化，提高员工的安全素质。</a:t>
            </a:r>
          </a:p>
          <a:p>
            <a:r>
              <a:t>以上内容仅供参考，具体内容可以根据实际情况进行调整和修改。</a:t>
            </a:r>
          </a:p>
        </p:txBody>
      </p:sp>
      <p:sp>
        <p:nvSpPr>
          <p:cNvPr id="6" name="Text Placeholder 5"/>
          <p:cNvSpPr>
            <a:spLocks noGrp="1"/>
          </p:cNvSpPr>
          <p:nvPr>
            <p:ph type="body" idx="1"/>
          </p:nvPr>
        </p:nvSpPr>
        <p:spPr/>
        <p:txBody>
          <a:bodyPr/>
          <a:lstStyle/>
          <a:p>
            <a:r>
              <a:t>矿山安全与技术创新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矿山安全风险识别</a:t>
            </a:r>
          </a:p>
        </p:txBody>
      </p:sp>
      <p:sp>
        <p:nvSpPr>
          <p:cNvPr id="3" name="Subtitle 2"/>
          <p:cNvSpPr>
            <a:spLocks noGrp="1"/>
          </p:cNvSpPr>
          <p:nvPr>
            <p:ph type="subTitle" idx="1"/>
          </p:nvPr>
        </p:nvSpPr>
        <p:spPr/>
        <p:txBody>
          <a:bodyPr/>
          <a:lstStyle/>
          <a:p>
            <a:r>
              <a:t>矿山安全与风险管理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矿山安全风险识别</a:t>
            </a:r>
          </a:p>
        </p:txBody>
      </p:sp>
      <p:sp>
        <p:nvSpPr>
          <p:cNvPr id="3" name="Text Placeholder 2"/>
          <p:cNvSpPr>
            <a:spLocks noGrp="1"/>
          </p:cNvSpPr>
          <p:nvPr>
            <p:ph type="body" idx="1"/>
          </p:nvPr>
        </p:nvSpPr>
        <p:spPr/>
        <p:txBody>
          <a:bodyPr/>
          <a:lstStyle/>
          <a:p>
            <a:r>
              <a:t>地质构造风险</a:t>
            </a:r>
          </a:p>
        </p:txBody>
      </p:sp>
      <p:sp>
        <p:nvSpPr>
          <p:cNvPr id="4" name="Content Placeholder 3"/>
          <p:cNvSpPr>
            <a:spLocks noGrp="1"/>
          </p:cNvSpPr>
          <p:nvPr>
            <p:ph sz="half" idx="2"/>
          </p:nvPr>
        </p:nvSpPr>
        <p:spPr/>
        <p:txBody>
          <a:bodyPr/>
          <a:lstStyle/>
          <a:p>
            <a:r>
              <a:t>1.复杂的地质构造可能导致矿山灾害的发生，如断层、褶皱等地质构造可能对矿山的稳定性产生影响。</a:t>
            </a:r>
          </a:p>
          <a:p>
            <a:r>
              <a:t>2.需要采用地质勘察和地球物理方法等技术手段，对矿山地质构造进行详细的研究和分析。</a:t>
            </a:r>
          </a:p>
          <a:p>
            <a:r>
              <a:t>3.在开采过程中，需要根据地质构造的特点，制定相应的安全措施，确保矿山的安全生产。</a:t>
            </a:r>
          </a:p>
          <a:p/>
        </p:txBody>
      </p:sp>
      <p:sp>
        <p:nvSpPr>
          <p:cNvPr id="5" name="Text Placeholder 4"/>
          <p:cNvSpPr>
            <a:spLocks noGrp="1"/>
          </p:cNvSpPr>
          <p:nvPr>
            <p:ph type="body" idx="3"/>
          </p:nvPr>
        </p:nvSpPr>
        <p:spPr/>
        <p:txBody>
          <a:bodyPr/>
          <a:lstStyle/>
          <a:p>
            <a:r>
              <a:t>岩石力学风险</a:t>
            </a:r>
          </a:p>
        </p:txBody>
      </p:sp>
      <p:sp>
        <p:nvSpPr>
          <p:cNvPr id="6" name="Content Placeholder 5"/>
          <p:cNvSpPr>
            <a:spLocks noGrp="1"/>
          </p:cNvSpPr>
          <p:nvPr>
            <p:ph sz="half" idx="4"/>
          </p:nvPr>
        </p:nvSpPr>
        <p:spPr/>
        <p:txBody>
          <a:bodyPr/>
          <a:lstStyle/>
          <a:p>
            <a:r>
              <a:t>1.岩石力学性质对矿山安全有着至关重要的影响，如岩石的强度、硬度、脆性等。</a:t>
            </a:r>
          </a:p>
          <a:p>
            <a:r>
              <a:t>2.需要对岩石力学性质进行全面的测试和分析，以确定矿山开采过程中的岩石力学风险。</a:t>
            </a:r>
          </a:p>
          <a:p>
            <a:r>
              <a:t>3.在开采过程中，需要根据岩石力学性质的特点，选择合适的开采方法和设备，以降低岩石力学风险。</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矿山安全风险识别</a:t>
            </a:r>
          </a:p>
        </p:txBody>
      </p:sp>
      <p:sp>
        <p:nvSpPr>
          <p:cNvPr id="3" name="Text Placeholder 2"/>
          <p:cNvSpPr>
            <a:spLocks noGrp="1"/>
          </p:cNvSpPr>
          <p:nvPr>
            <p:ph type="body" idx="1"/>
          </p:nvPr>
        </p:nvSpPr>
        <p:spPr/>
        <p:txBody>
          <a:bodyPr/>
          <a:lstStyle/>
          <a:p>
            <a:r>
              <a:t>水文地质风险</a:t>
            </a:r>
          </a:p>
        </p:txBody>
      </p:sp>
      <p:sp>
        <p:nvSpPr>
          <p:cNvPr id="4" name="Content Placeholder 3"/>
          <p:cNvSpPr>
            <a:spLocks noGrp="1"/>
          </p:cNvSpPr>
          <p:nvPr>
            <p:ph sz="half" idx="2"/>
          </p:nvPr>
        </p:nvSpPr>
        <p:spPr/>
        <p:txBody>
          <a:bodyPr/>
          <a:lstStyle/>
          <a:p>
            <a:r>
              <a:t>1.矿山的水文地质条件对矿山安全有着重要的影响，如地下水位、水量等。</a:t>
            </a:r>
          </a:p>
          <a:p>
            <a:r>
              <a:t>2.需要对矿山的水文地质条件进行详细的勘察和分析，以确定可能存在的水文地质风险。</a:t>
            </a:r>
          </a:p>
          <a:p>
            <a:r>
              <a:t>3.在开采过程中，需要根据水文地质条件的特点，制定相应的防水和排水措施，以确保矿山的安全生产。</a:t>
            </a:r>
          </a:p>
          <a:p/>
        </p:txBody>
      </p:sp>
      <p:sp>
        <p:nvSpPr>
          <p:cNvPr id="5" name="Text Placeholder 4"/>
          <p:cNvSpPr>
            <a:spLocks noGrp="1"/>
          </p:cNvSpPr>
          <p:nvPr>
            <p:ph type="body" idx="3"/>
          </p:nvPr>
        </p:nvSpPr>
        <p:spPr/>
        <p:txBody>
          <a:bodyPr/>
          <a:lstStyle/>
          <a:p>
            <a:r>
              <a:t>瓦斯风险</a:t>
            </a:r>
          </a:p>
        </p:txBody>
      </p:sp>
      <p:sp>
        <p:nvSpPr>
          <p:cNvPr id="6" name="Content Placeholder 5"/>
          <p:cNvSpPr>
            <a:spLocks noGrp="1"/>
          </p:cNvSpPr>
          <p:nvPr>
            <p:ph sz="half" idx="4"/>
          </p:nvPr>
        </p:nvSpPr>
        <p:spPr/>
        <p:txBody>
          <a:bodyPr/>
          <a:lstStyle/>
          <a:p>
            <a:r>
              <a:t>1.瓦斯是矿山安全生产中的重要风险因素之一，需要对瓦斯进行全面的监测和分析。</a:t>
            </a:r>
          </a:p>
          <a:p>
            <a:r>
              <a:t>2.需要建立完善的瓦斯抽放系统，确保瓦斯的及时排放，防止瓦斯积聚和爆炸事故的发生。</a:t>
            </a:r>
          </a:p>
          <a:p>
            <a:r>
              <a:t>3.在开采过程中，需要加强对瓦斯的监测和管理，及时发现和处理瓦斯异常情况，确保矿山的安全生产。</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矿山安全风险识别</a:t>
            </a:r>
          </a:p>
        </p:txBody>
      </p:sp>
      <p:sp>
        <p:nvSpPr>
          <p:cNvPr id="3" name="Text Placeholder 2"/>
          <p:cNvSpPr>
            <a:spLocks noGrp="1"/>
          </p:cNvSpPr>
          <p:nvPr>
            <p:ph type="body" idx="1"/>
          </p:nvPr>
        </p:nvSpPr>
        <p:spPr/>
        <p:txBody>
          <a:bodyPr/>
          <a:lstStyle/>
          <a:p>
            <a:r>
              <a:t>粉尘风险</a:t>
            </a:r>
          </a:p>
        </p:txBody>
      </p:sp>
      <p:sp>
        <p:nvSpPr>
          <p:cNvPr id="4" name="Content Placeholder 3"/>
          <p:cNvSpPr>
            <a:spLocks noGrp="1"/>
          </p:cNvSpPr>
          <p:nvPr>
            <p:ph sz="half" idx="2"/>
          </p:nvPr>
        </p:nvSpPr>
        <p:spPr/>
        <p:txBody>
          <a:bodyPr/>
          <a:lstStyle/>
          <a:p>
            <a:r>
              <a:t>1.矿山生产过程中产生的粉尘可能对矿工的身体健康和安全生产造成影响。</a:t>
            </a:r>
          </a:p>
          <a:p>
            <a:r>
              <a:t>2.需要采取有效的防尘措施，如喷雾降尘、通风换气等，降低粉尘浓度，保护矿工身体健康。</a:t>
            </a:r>
          </a:p>
          <a:p>
            <a:r>
              <a:t>3.需要加强对粉尘的监测和管理，确保防尘措施的有效性，防止粉尘爆炸事故的发生。</a:t>
            </a:r>
          </a:p>
          <a:p/>
        </p:txBody>
      </p:sp>
      <p:sp>
        <p:nvSpPr>
          <p:cNvPr id="5" name="Text Placeholder 4"/>
          <p:cNvSpPr>
            <a:spLocks noGrp="1"/>
          </p:cNvSpPr>
          <p:nvPr>
            <p:ph type="body" idx="3"/>
          </p:nvPr>
        </p:nvSpPr>
        <p:spPr/>
        <p:txBody>
          <a:bodyPr/>
          <a:lstStyle/>
          <a:p>
            <a:r>
              <a:t>人为因素风险</a:t>
            </a:r>
          </a:p>
        </p:txBody>
      </p:sp>
      <p:sp>
        <p:nvSpPr>
          <p:cNvPr id="6" name="Content Placeholder 5"/>
          <p:cNvSpPr>
            <a:spLocks noGrp="1"/>
          </p:cNvSpPr>
          <p:nvPr>
            <p:ph sz="half" idx="4"/>
          </p:nvPr>
        </p:nvSpPr>
        <p:spPr/>
        <p:txBody>
          <a:bodyPr/>
          <a:lstStyle/>
          <a:p>
            <a:r>
              <a:t>1.人为因素是导致矿山安全事故的重要原因之一，包括管理不善、操作不当等。</a:t>
            </a:r>
          </a:p>
          <a:p>
            <a:r>
              <a:t>2.需要加强矿山管理和培训，提高矿工的安全意识和操作技能，减少人为因素风险。</a:t>
            </a:r>
          </a:p>
          <a:p>
            <a:r>
              <a:t>3.需要建立完善的安全管理制度和应急预案，及时处理和应对矿山安全事故，降低事故损失。</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矿山安全风险评估</a:t>
            </a:r>
          </a:p>
        </p:txBody>
      </p:sp>
      <p:sp>
        <p:nvSpPr>
          <p:cNvPr id="3" name="Subtitle 2"/>
          <p:cNvSpPr>
            <a:spLocks noGrp="1"/>
          </p:cNvSpPr>
          <p:nvPr>
            <p:ph type="subTitle" idx="1"/>
          </p:nvPr>
        </p:nvSpPr>
        <p:spPr/>
        <p:txBody>
          <a:bodyPr/>
          <a:lstStyle/>
          <a:p>
            <a:r>
              <a:t>矿山安全与风险管理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矿山安全风险评估</a:t>
            </a:r>
          </a:p>
        </p:txBody>
      </p:sp>
      <p:sp>
        <p:nvSpPr>
          <p:cNvPr id="3" name="Text Placeholder 2"/>
          <p:cNvSpPr>
            <a:spLocks noGrp="1"/>
          </p:cNvSpPr>
          <p:nvPr>
            <p:ph type="body" idx="1"/>
          </p:nvPr>
        </p:nvSpPr>
        <p:spPr/>
        <p:txBody>
          <a:bodyPr/>
          <a:lstStyle/>
          <a:p>
            <a:r>
              <a:t>矿山安全风险评估概述</a:t>
            </a:r>
          </a:p>
        </p:txBody>
      </p:sp>
      <p:sp>
        <p:nvSpPr>
          <p:cNvPr id="4" name="Content Placeholder 3"/>
          <p:cNvSpPr>
            <a:spLocks noGrp="1"/>
          </p:cNvSpPr>
          <p:nvPr>
            <p:ph sz="half" idx="2"/>
          </p:nvPr>
        </p:nvSpPr>
        <p:spPr/>
        <p:txBody>
          <a:bodyPr/>
          <a:lstStyle/>
          <a:p>
            <a:r>
              <a:t>1.矿山安全风险评估的意义和目的：减少事故，提高生产效率，保障员工生命安全。</a:t>
            </a:r>
          </a:p>
          <a:p>
            <a:r>
              <a:t>2.矿山安全风险评估的基本流程：危险识别、风险评估、风险控制。</a:t>
            </a:r>
          </a:p>
          <a:p>
            <a:r>
              <a:t>3.矿山安全风险评估的重要性：为企业提供科学依据，为政府监管提供支持。</a:t>
            </a:r>
          </a:p>
          <a:p/>
        </p:txBody>
      </p:sp>
      <p:sp>
        <p:nvSpPr>
          <p:cNvPr id="5" name="Text Placeholder 4"/>
          <p:cNvSpPr>
            <a:spLocks noGrp="1"/>
          </p:cNvSpPr>
          <p:nvPr>
            <p:ph type="body" idx="3"/>
          </p:nvPr>
        </p:nvSpPr>
        <p:spPr/>
        <p:txBody>
          <a:bodyPr/>
          <a:lstStyle/>
          <a:p>
            <a:r>
              <a:t>危险识别</a:t>
            </a:r>
          </a:p>
        </p:txBody>
      </p:sp>
      <p:sp>
        <p:nvSpPr>
          <p:cNvPr id="6" name="Content Placeholder 5"/>
          <p:cNvSpPr>
            <a:spLocks noGrp="1"/>
          </p:cNvSpPr>
          <p:nvPr>
            <p:ph sz="half" idx="4"/>
          </p:nvPr>
        </p:nvSpPr>
        <p:spPr/>
        <p:txBody>
          <a:bodyPr/>
          <a:lstStyle/>
          <a:p>
            <a:r>
              <a:t>1.危险识别的基本概念：识别矿山生产过程中存在的各类危险因素。</a:t>
            </a:r>
          </a:p>
          <a:p>
            <a:r>
              <a:t>2.危险识别的方法：实地考察、员工反馈、历史数据分析等。</a:t>
            </a:r>
          </a:p>
          <a:p>
            <a:r>
              <a:t>3.危险识别的注意事项：全面细致、科学客观、及时更新。</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矿山安全风险评估</a:t>
            </a:r>
          </a:p>
        </p:txBody>
      </p:sp>
      <p:sp>
        <p:nvSpPr>
          <p:cNvPr id="3" name="Text Placeholder 2"/>
          <p:cNvSpPr>
            <a:spLocks noGrp="1"/>
          </p:cNvSpPr>
          <p:nvPr>
            <p:ph type="body" idx="1"/>
          </p:nvPr>
        </p:nvSpPr>
        <p:spPr/>
        <p:txBody>
          <a:bodyPr/>
          <a:lstStyle/>
          <a:p>
            <a:r>
              <a:t>风险评估</a:t>
            </a:r>
          </a:p>
        </p:txBody>
      </p:sp>
      <p:sp>
        <p:nvSpPr>
          <p:cNvPr id="4" name="Content Placeholder 3"/>
          <p:cNvSpPr>
            <a:spLocks noGrp="1"/>
          </p:cNvSpPr>
          <p:nvPr>
            <p:ph sz="half" idx="2"/>
          </p:nvPr>
        </p:nvSpPr>
        <p:spPr/>
        <p:txBody>
          <a:bodyPr/>
          <a:lstStyle/>
          <a:p>
            <a:r>
              <a:t>1.风险评估的基本概念：对识别出的危险因素进行量化评估，确定风险等级。</a:t>
            </a:r>
          </a:p>
          <a:p>
            <a:r>
              <a:t>2.风险评估的方法：风险矩阵法、作业条件危险性评价法等。</a:t>
            </a:r>
          </a:p>
          <a:p>
            <a:r>
              <a:t>3.风险评估的注意事项：数据真实可靠、评估标准统一、评估结果可视化。</a:t>
            </a:r>
          </a:p>
          <a:p/>
        </p:txBody>
      </p:sp>
      <p:sp>
        <p:nvSpPr>
          <p:cNvPr id="5" name="Text Placeholder 4"/>
          <p:cNvSpPr>
            <a:spLocks noGrp="1"/>
          </p:cNvSpPr>
          <p:nvPr>
            <p:ph type="body" idx="3"/>
          </p:nvPr>
        </p:nvSpPr>
        <p:spPr/>
        <p:txBody>
          <a:bodyPr/>
          <a:lstStyle/>
          <a:p>
            <a:r>
              <a:t>风险控制</a:t>
            </a:r>
          </a:p>
        </p:txBody>
      </p:sp>
      <p:sp>
        <p:nvSpPr>
          <p:cNvPr id="6" name="Content Placeholder 5"/>
          <p:cNvSpPr>
            <a:spLocks noGrp="1"/>
          </p:cNvSpPr>
          <p:nvPr>
            <p:ph sz="half" idx="4"/>
          </p:nvPr>
        </p:nvSpPr>
        <p:spPr/>
        <p:txBody>
          <a:bodyPr/>
          <a:lstStyle/>
          <a:p>
            <a:r>
              <a:t>1.风险控制的基本概念：根据风险评估结果，采取相应的措施降低或消除风险。</a:t>
            </a:r>
          </a:p>
          <a:p>
            <a:r>
              <a:t>2.风险控制的方法：工程技术措施、管理措施、培训教育措施等。</a:t>
            </a:r>
          </a:p>
          <a:p>
            <a:r>
              <a:t>3.风险控制的注意事项：措施针对性强、执行力度大、效果可评估。</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矿山安全风险评估</a:t>
            </a:r>
          </a:p>
        </p:txBody>
      </p:sp>
      <p:sp>
        <p:nvSpPr>
          <p:cNvPr id="3" name="Text Placeholder 2"/>
          <p:cNvSpPr>
            <a:spLocks noGrp="1"/>
          </p:cNvSpPr>
          <p:nvPr>
            <p:ph type="body" idx="1"/>
          </p:nvPr>
        </p:nvSpPr>
        <p:spPr/>
        <p:txBody>
          <a:bodyPr/>
          <a:lstStyle/>
          <a:p>
            <a:r>
              <a:t>矿山安全风险评估案例分析</a:t>
            </a:r>
          </a:p>
        </p:txBody>
      </p:sp>
      <p:sp>
        <p:nvSpPr>
          <p:cNvPr id="4" name="Content Placeholder 3"/>
          <p:cNvSpPr>
            <a:spLocks noGrp="1"/>
          </p:cNvSpPr>
          <p:nvPr>
            <p:ph sz="half" idx="2"/>
          </p:nvPr>
        </p:nvSpPr>
        <p:spPr/>
        <p:txBody>
          <a:bodyPr/>
          <a:lstStyle/>
          <a:p>
            <a:r>
              <a:t>1.案例选择依据：具有代表性、影响较大、教训深刻。</a:t>
            </a:r>
          </a:p>
          <a:p>
            <a:r>
              <a:t>2.案例分析内容：事故经过、原因分析、整改措施等。</a:t>
            </a:r>
          </a:p>
          <a:p>
            <a:r>
              <a:t>3.案例分析的启示：重视安全风险评估、加强安全管理、提高员工安全意识。</a:t>
            </a:r>
          </a:p>
          <a:p/>
        </p:txBody>
      </p:sp>
      <p:sp>
        <p:nvSpPr>
          <p:cNvPr id="5" name="Text Placeholder 4"/>
          <p:cNvSpPr>
            <a:spLocks noGrp="1"/>
          </p:cNvSpPr>
          <p:nvPr>
            <p:ph type="body" idx="3"/>
          </p:nvPr>
        </p:nvSpPr>
        <p:spPr/>
        <p:txBody>
          <a:bodyPr/>
          <a:lstStyle/>
          <a:p>
            <a:r>
              <a:t>矿山安全风险评估展望</a:t>
            </a:r>
          </a:p>
        </p:txBody>
      </p:sp>
      <p:sp>
        <p:nvSpPr>
          <p:cNvPr id="6" name="Content Placeholder 5"/>
          <p:cNvSpPr>
            <a:spLocks noGrp="1"/>
          </p:cNvSpPr>
          <p:nvPr>
            <p:ph sz="half" idx="4"/>
          </p:nvPr>
        </p:nvSpPr>
        <p:spPr/>
        <p:txBody>
          <a:bodyPr/>
          <a:lstStyle/>
          <a:p>
            <a:r>
              <a:t>1.引入新技术：利用人工智能、大数据等新技术提高安全风险评估的准确性和效率。</a:t>
            </a:r>
          </a:p>
          <a:p>
            <a:r>
              <a:t>2.加强国际合作：借鉴国际先进经验，提高我国矿山安全风险评估水平。</a:t>
            </a:r>
          </a:p>
          <a:p>
            <a:r>
              <a:t>3.完善法律法规：加强政府监管力度，完善相关法律法规，为矿山安全风险评估提供有力保障。</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矿山安全风险管理策略</a:t>
            </a:r>
          </a:p>
        </p:txBody>
      </p:sp>
      <p:sp>
        <p:nvSpPr>
          <p:cNvPr id="3" name="Subtitle 2"/>
          <p:cNvSpPr>
            <a:spLocks noGrp="1"/>
          </p:cNvSpPr>
          <p:nvPr>
            <p:ph type="subTitle" idx="1"/>
          </p:nvPr>
        </p:nvSpPr>
        <p:spPr/>
        <p:txBody>
          <a:bodyPr/>
          <a:lstStyle/>
          <a:p>
            <a:r>
              <a:t>矿山安全与风险管理</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矿山安全风险管理策略</a:t>
            </a:r>
          </a:p>
        </p:txBody>
      </p:sp>
      <p:sp>
        <p:nvSpPr>
          <p:cNvPr id="3" name="Text Placeholder 2"/>
          <p:cNvSpPr>
            <a:spLocks noGrp="1"/>
          </p:cNvSpPr>
          <p:nvPr>
            <p:ph type="body" idx="1"/>
          </p:nvPr>
        </p:nvSpPr>
        <p:spPr/>
        <p:txBody>
          <a:bodyPr/>
          <a:lstStyle/>
          <a:p>
            <a:r>
              <a:t>风险识别与评估</a:t>
            </a:r>
          </a:p>
        </p:txBody>
      </p:sp>
      <p:sp>
        <p:nvSpPr>
          <p:cNvPr id="4" name="Content Placeholder 3"/>
          <p:cNvSpPr>
            <a:spLocks noGrp="1"/>
          </p:cNvSpPr>
          <p:nvPr>
            <p:ph sz="half" idx="2"/>
          </p:nvPr>
        </p:nvSpPr>
        <p:spPr/>
        <p:txBody>
          <a:bodyPr/>
          <a:lstStyle/>
          <a:p>
            <a:r>
              <a:t>1.实施全面的矿山风险评估，包括对地质条件、设备状况、员工操作等进行定期评估，以识别潜在的安全风险。</a:t>
            </a:r>
          </a:p>
          <a:p>
            <a:r>
              <a:t>2.建立风险数据库，对识别出的风险进行分类、分级管理，为后续的风险防控提供依据。</a:t>
            </a:r>
          </a:p>
          <a:p>
            <a:r>
              <a:t>3.定期开展风险评估培训，提高员工的风险意识和识别能力，确保风险管理的有效实施。</a:t>
            </a:r>
          </a:p>
          <a:p/>
        </p:txBody>
      </p:sp>
      <p:sp>
        <p:nvSpPr>
          <p:cNvPr id="5" name="Text Placeholder 4"/>
          <p:cNvSpPr>
            <a:spLocks noGrp="1"/>
          </p:cNvSpPr>
          <p:nvPr>
            <p:ph type="body" idx="3"/>
          </p:nvPr>
        </p:nvSpPr>
        <p:spPr/>
        <p:txBody>
          <a:bodyPr/>
          <a:lstStyle/>
          <a:p>
            <a:r>
              <a:t>风险防范措施</a:t>
            </a:r>
          </a:p>
        </p:txBody>
      </p:sp>
      <p:sp>
        <p:nvSpPr>
          <p:cNvPr id="6" name="Content Placeholder 5"/>
          <p:cNvSpPr>
            <a:spLocks noGrp="1"/>
          </p:cNvSpPr>
          <p:nvPr>
            <p:ph sz="half" idx="4"/>
          </p:nvPr>
        </p:nvSpPr>
        <p:spPr/>
        <p:txBody>
          <a:bodyPr/>
          <a:lstStyle/>
          <a:p>
            <a:r>
              <a:t>1.根据风险评估结果，制定相应的风险防范措施，包括改善矿山作业环境、更新设备、提高员工技能等。</a:t>
            </a:r>
          </a:p>
          <a:p>
            <a:r>
              <a:t>2.建立健全安全防范制度，确保各项防范措施的有效执行。</a:t>
            </a:r>
          </a:p>
          <a:p>
            <a:r>
              <a:t>3.定期对防范措施进行评估和调整，确保其适应矿山安全生产的实际需求。</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https://d.book118.com/537143164103006031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Red Orange">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思源黑体</vt:lpstr>
      <vt:lpstr>幼圆</vt:lpstr>
      <vt:lpstr>Agency FB</vt:lpstr>
      <vt:lpstr>Adobe 宋体 Std L</vt:lpstr>
      <vt:lpstr>Office Theme</vt:lpstr>
      <vt:lpstr>PowerPoint Presentation</vt:lpstr>
      <vt:lpstr>PowerPoint Presentation</vt:lpstr>
      <vt:lpstr> 矿山安全的重要性</vt:lpstr>
      <vt:lpstr> 矿山安全的重要性</vt:lpstr>
      <vt:lpstr> 矿山安全的重要性</vt:lpstr>
      <vt:lpstr> 矿山安全的重要性</vt:lpstr>
      <vt:lpstr> 矿山安全风险识别</vt:lpstr>
      <vt:lpstr> 矿山安全风险识别</vt:lpstr>
      <vt:lpstr> 矿山安全风险识别</vt:lpstr>
      <vt:lpstr> 矿山安全风险识别</vt:lpstr>
      <vt:lpstr> 矿山安全风险评估</vt:lpstr>
      <vt:lpstr> 矿山安全风险评估</vt:lpstr>
      <vt:lpstr> 矿山安全风险评估</vt:lpstr>
      <vt:lpstr> 矿山安全风险评估</vt:lpstr>
      <vt:lpstr> 矿山安全风险管理策略</vt:lpstr>
      <vt:lpstr> 矿山安全风险管理策略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2024-09-03T20:04:24.108</cp:lastPrinted>
  <dcterms:created xsi:type="dcterms:W3CDTF">2024-09-03T12:04:24Z</dcterms:created>
  <dcterms:modified xsi:type="dcterms:W3CDTF">2024-09-03T12:04:26Z</dcterms:modified>
</cp:coreProperties>
</file>