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4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4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1ED4C-D298-4FAC-93F3-430F26DB3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6CC0D-DDF5-410E-B8E4-25731ADCE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4890D-E679-4B07-B2D3-8FF2EDA8F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A54AD-30BB-46D9-BD91-2713545DC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2DF98-8788-4601-8B49-8AB952F9D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748F2-BE16-46E2-89C3-586323B8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51D6E-5151-48E8-8DD4-1FC51199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FF311-D488-4C69-B752-21CFDB66F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36D23-B491-462B-8059-D7239A0AC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141E3-B692-40D4-A6AF-955ABCD60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54795-1FE1-4196-889F-C833B58AB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454" r:id="rId2"/>
    <p:sldLayoutId id="2147498455" r:id="rId3"/>
    <p:sldLayoutId id="2147498456" r:id="rId4"/>
    <p:sldLayoutId id="2147498457" r:id="rId5"/>
    <p:sldLayoutId id="2147498458" r:id="rId6"/>
    <p:sldLayoutId id="2147498459" r:id="rId7"/>
    <p:sldLayoutId id="2147498460" r:id="rId8"/>
    <p:sldLayoutId id="2147498461" r:id="rId9"/>
    <p:sldLayoutId id="2147498462" r:id="rId10"/>
    <p:sldLayoutId id="214749846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tags" Target="../tags/tag253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18" Type="http://schemas.openxmlformats.org/officeDocument/2006/relationships/tags" Target="../tags/tag300.xml" /><Relationship Id="rId19" Type="http://schemas.openxmlformats.org/officeDocument/2006/relationships/tags" Target="../tags/tag301.xml" /><Relationship Id="rId2" Type="http://schemas.openxmlformats.org/officeDocument/2006/relationships/tags" Target="../tags/tag284.xml" /><Relationship Id="rId20" Type="http://schemas.openxmlformats.org/officeDocument/2006/relationships/tags" Target="../tags/tag302.xml" /><Relationship Id="rId21" Type="http://schemas.openxmlformats.org/officeDocument/2006/relationships/tags" Target="../tags/tag303.xml" /><Relationship Id="rId22" Type="http://schemas.openxmlformats.org/officeDocument/2006/relationships/tags" Target="../tags/tag304.xml" /><Relationship Id="rId23" Type="http://schemas.openxmlformats.org/officeDocument/2006/relationships/tags" Target="../tags/tag305.xml" /><Relationship Id="rId24" Type="http://schemas.openxmlformats.org/officeDocument/2006/relationships/tags" Target="../tags/tag306.xml" /><Relationship Id="rId25" Type="http://schemas.openxmlformats.org/officeDocument/2006/relationships/tags" Target="../tags/tag307.xml" /><Relationship Id="rId26" Type="http://schemas.openxmlformats.org/officeDocument/2006/relationships/tags" Target="../tags/tag308.xml" /><Relationship Id="rId27" Type="http://schemas.openxmlformats.org/officeDocument/2006/relationships/tags" Target="../tags/tag309.xml" /><Relationship Id="rId28" Type="http://schemas.openxmlformats.org/officeDocument/2006/relationships/tags" Target="../tags/tag310.xml" /><Relationship Id="rId29" Type="http://schemas.openxmlformats.org/officeDocument/2006/relationships/tags" Target="../tags/tag311.xml" /><Relationship Id="rId3" Type="http://schemas.openxmlformats.org/officeDocument/2006/relationships/tags" Target="../tags/tag285.xml" /><Relationship Id="rId30" Type="http://schemas.openxmlformats.org/officeDocument/2006/relationships/tags" Target="../tags/tag312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12" Type="http://schemas.openxmlformats.org/officeDocument/2006/relationships/tags" Target="../tags/tag323.xml" /><Relationship Id="rId13" Type="http://schemas.openxmlformats.org/officeDocument/2006/relationships/tags" Target="../tags/tag324.xml" /><Relationship Id="rId14" Type="http://schemas.openxmlformats.org/officeDocument/2006/relationships/tags" Target="../tags/tag325.xml" /><Relationship Id="rId15" Type="http://schemas.openxmlformats.org/officeDocument/2006/relationships/tags" Target="../tags/tag326.xml" /><Relationship Id="rId16" Type="http://schemas.openxmlformats.org/officeDocument/2006/relationships/tags" Target="../tags/tag327.xml" /><Relationship Id="rId17" Type="http://schemas.openxmlformats.org/officeDocument/2006/relationships/tags" Target="../tags/tag328.xml" /><Relationship Id="rId18" Type="http://schemas.openxmlformats.org/officeDocument/2006/relationships/tags" Target="../tags/tag329.xml" /><Relationship Id="rId19" Type="http://schemas.openxmlformats.org/officeDocument/2006/relationships/tags" Target="../tags/tag330.xml" /><Relationship Id="rId2" Type="http://schemas.openxmlformats.org/officeDocument/2006/relationships/tags" Target="../tags/tag313.xml" /><Relationship Id="rId20" Type="http://schemas.openxmlformats.org/officeDocument/2006/relationships/tags" Target="../tags/tag331.xml" /><Relationship Id="rId21" Type="http://schemas.openxmlformats.org/officeDocument/2006/relationships/tags" Target="../tags/tag332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tags" Target="../tags/tag319.xml" /><Relationship Id="rId9" Type="http://schemas.openxmlformats.org/officeDocument/2006/relationships/tags" Target="../tags/tag3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511100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短视频Vlog创作指导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了解Vlog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Vlog的拍摄技巧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Vlog的剪辑和后期制作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Vlog的内容创作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Vlog的推广和运营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了解Vlog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Vlog的定义和特点</a:t>
            </a:r>
            <a:endParaRPr lang="zh-CN" altLang="en-US"/>
          </a:p>
        </p:txBody>
      </p:sp>
      <p:sp>
        <p:nvSpPr>
          <p:cNvPr id="1048988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0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2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Vlog是一种视频博客形式，通过记录日常生活、分享经验、展示个人风格等方式，让观众了解创作者的生活和思考方式。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9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96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98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0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Vlog具有个性化、真实性和互动性的特点，创作者可以通过Vlog展示自己的独特风格和情感，与观众建立深度联系。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0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04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06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08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Vlog通常以第一人称视角拍摄，能够让观众感受到创作者的视角和情感，增强观众的沉浸感和参与感。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12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14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16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Vlog的创作需要一定的技巧和工具，如拍摄设备、剪辑软件等，但创作者也可以通过简单的设备制作出高质量的Vlog作品。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1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Vlog的起源和发展</a:t>
            </a:r>
            <a:endParaRPr lang="zh-CN" altLang="en-US"/>
          </a:p>
        </p:txBody>
      </p:sp>
      <p:sp>
        <p:nvSpPr>
          <p:cNvPr id="104906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Vlog在中国的发展相对较晚，但近年来逐渐受到关注和追捧。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2010年代以来，社交媒体平台如YouTube、微博等开始大力推广Vlog，使其成为一种独立的视频类型。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随着互联网技术的发展，Vlog逐渐普及，成为一种流行的视频形式。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Vlog起源于2000年代初，最初是一些博客作者开始使用视频形式记录自己的日常生活。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Vlog的创作流程</a:t>
            </a:r>
            <a:endParaRPr lang="zh-CN" altLang="en-US"/>
          </a:p>
        </p:txBody>
      </p:sp>
      <p:sp>
        <p:nvSpPr>
          <p:cNvPr id="1049128" name="弧形 58"/>
          <p:cNvSpPr/>
          <p:nvPr>
            <p:custDataLst>
              <p:tags r:id="rId2"/>
            </p:custDataLst>
          </p:nvPr>
        </p:nvSpPr>
        <p:spPr>
          <a:xfrm>
            <a:off x="8756622" y="2459511"/>
            <a:ext cx="2821631" cy="282163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30"/>
          <p:cNvSpPr/>
          <p:nvPr>
            <p:custDataLst>
              <p:tags r:id="rId3"/>
            </p:custDataLst>
          </p:nvPr>
        </p:nvSpPr>
        <p:spPr>
          <a:xfrm>
            <a:off x="8981416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31"/>
          <p:cNvSpPr/>
          <p:nvPr>
            <p:custDataLst>
              <p:tags r:id="rId4"/>
            </p:custDataLst>
          </p:nvPr>
        </p:nvSpPr>
        <p:spPr>
          <a:xfrm>
            <a:off x="9294604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5"/>
            </p:custDataLst>
          </p:nvPr>
        </p:nvSpPr>
        <p:spPr>
          <a:xfrm>
            <a:off x="9349469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发布与推广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弧形 57"/>
          <p:cNvSpPr/>
          <p:nvPr>
            <p:custDataLst>
              <p:tags r:id="rId6"/>
            </p:custDataLst>
          </p:nvPr>
        </p:nvSpPr>
        <p:spPr>
          <a:xfrm>
            <a:off x="608400" y="2459511"/>
            <a:ext cx="2821631" cy="282163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22"/>
          <p:cNvSpPr/>
          <p:nvPr>
            <p:custDataLst>
              <p:tags r:id="rId7"/>
            </p:custDataLst>
          </p:nvPr>
        </p:nvSpPr>
        <p:spPr>
          <a:xfrm>
            <a:off x="6982652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23"/>
          <p:cNvSpPr/>
          <p:nvPr>
            <p:custDataLst>
              <p:tags r:id="rId8"/>
            </p:custDataLst>
          </p:nvPr>
        </p:nvSpPr>
        <p:spPr>
          <a:xfrm>
            <a:off x="7295840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9"/>
            </p:custDataLst>
          </p:nvPr>
        </p:nvSpPr>
        <p:spPr>
          <a:xfrm>
            <a:off x="735070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剪辑与后期制作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4" name="椭圆 24"/>
          <p:cNvSpPr/>
          <p:nvPr>
            <p:custDataLst>
              <p:tags r:id="rId10"/>
            </p:custDataLst>
          </p:nvPr>
        </p:nvSpPr>
        <p:spPr>
          <a:xfrm>
            <a:off x="500446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25"/>
          <p:cNvSpPr/>
          <p:nvPr>
            <p:custDataLst>
              <p:tags r:id="rId11"/>
            </p:custDataLst>
          </p:nvPr>
        </p:nvSpPr>
        <p:spPr>
          <a:xfrm>
            <a:off x="531841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12"/>
            </p:custDataLst>
          </p:nvPr>
        </p:nvSpPr>
        <p:spPr>
          <a:xfrm>
            <a:off x="537251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拍摄与录制素材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椭圆 7"/>
          <p:cNvSpPr/>
          <p:nvPr>
            <p:custDataLst>
              <p:tags r:id="rId13"/>
            </p:custDataLst>
          </p:nvPr>
        </p:nvSpPr>
        <p:spPr>
          <a:xfrm>
            <a:off x="3027034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9"/>
          <p:cNvSpPr/>
          <p:nvPr>
            <p:custDataLst>
              <p:tags r:id="rId14"/>
            </p:custDataLst>
          </p:nvPr>
        </p:nvSpPr>
        <p:spPr>
          <a:xfrm>
            <a:off x="334022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15"/>
            </p:custDataLst>
          </p:nvPr>
        </p:nvSpPr>
        <p:spPr>
          <a:xfrm>
            <a:off x="3395087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规划内容与结构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6" name="椭圆 5"/>
          <p:cNvSpPr/>
          <p:nvPr>
            <p:custDataLst>
              <p:tags r:id="rId16"/>
            </p:custDataLst>
          </p:nvPr>
        </p:nvSpPr>
        <p:spPr>
          <a:xfrm>
            <a:off x="82481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4"/>
          <p:cNvSpPr/>
          <p:nvPr>
            <p:custDataLst>
              <p:tags r:id="rId17"/>
            </p:custDataLst>
          </p:nvPr>
        </p:nvSpPr>
        <p:spPr>
          <a:xfrm>
            <a:off x="113876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18"/>
            </p:custDataLst>
          </p:nvPr>
        </p:nvSpPr>
        <p:spPr>
          <a:xfrm>
            <a:off x="119286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确定主题和目的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Vlog的拍摄技巧</a:t>
            </a:r>
            <a:endParaRPr lang="zh-CN" altLang="en-US"/>
          </a:p>
        </p:txBody>
      </p:sp>
      <p:sp>
        <p:nvSpPr>
          <p:cNvPr id="104920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拍摄设备选择</a:t>
            </a:r>
            <a:endParaRPr lang="zh-CN" altLang="en-US"/>
          </a:p>
        </p:txBody>
      </p:sp>
      <p:sp>
        <p:nvSpPr>
          <p:cNvPr id="10492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智能手机：便携易用，适合日常拍摄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三脚架：稳定画面，减少抖动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麦克风：清晰录音，提升音质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相机：专业画质，适合专业创作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场景布置和拍摄环境</a:t>
            </a:r>
            <a:endParaRPr lang="zh-CN" altLang="en-US"/>
          </a:p>
        </p:txBody>
      </p:sp>
      <p:sp>
        <p:nvSpPr>
          <p:cNvPr id="10493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选择合适的场景：根据Vlog的主题和内容，选择适合的拍摄场景，例如户外风景、室内家居等。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创意构思：在拍摄前进行创意构思，思考如何通过场景布置和拍摄环境来表达主题和情感，以吸引观众的注意力。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拍摄环境：注意拍摄环境的声音、光线、色彩等因素，合理运用自然环境或人造环境的特点，以提升Vlog的视觉和听觉效果。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布置场景：根据拍摄需求，对场景进行布置，例如调整灯光、布置道具等，以营造出所需的氛围和效果。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拍摄技巧和手法</a:t>
            </a:r>
            <a:endParaRPr lang="zh-CN" altLang="en-US"/>
          </a:p>
        </p:txBody>
      </p:sp>
      <p:sp>
        <p:nvSpPr>
          <p:cNvPr id="104941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细节捕捉：注重细节捕捉，增强Vlog的观赏性和感染力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突出主题：明确Vlog主题，通过镜头选择和拍摄角度突出主题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自然过渡：合理运用剪辑技巧，使不同场景之间过渡自然流畅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稳定拍摄：使用三脚架或其他稳定设备，确保画面清晰稳定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画面构图和色彩搭配</a:t>
            </a:r>
            <a:endParaRPr lang="zh-CN" altLang="en-US"/>
          </a:p>
        </p:txBody>
      </p:sp>
      <p:sp>
        <p:nvSpPr>
          <p:cNvPr id="104948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8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9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画面构图：采用三分法、黄金分割等构图原则，突出主题，增强视觉效果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稳定拍摄：保持画面稳定，避免抖动和失真，提高观感体验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光线运用：合理利用光线，突出画面层次感和质感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色彩搭配：根据场景和氛围选择合适的色彩，增强画面的视觉冲击力和情感表达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Vlog的剪辑和后期制作</a:t>
            </a:r>
            <a:endParaRPr lang="zh-CN" altLang="en-US"/>
          </a:p>
        </p:txBody>
      </p:sp>
      <p:sp>
        <p:nvSpPr>
          <p:cNvPr id="104956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剪辑软件选择</a:t>
            </a:r>
            <a:endParaRPr lang="zh-CN" altLang="en-US"/>
          </a:p>
        </p:txBody>
      </p:sp>
      <p:sp>
        <p:nvSpPr>
          <p:cNvPr id="10496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剪辑软件：Adobe Premiere Pro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学习资源：Adobe官网提供教程和资源，方便学习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适用人群：专业视频制作者和Vlog博主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特点：专业级视频剪辑软件，功能强大，适合制作高质量的Vlog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剪辑技巧和节奏把控</a:t>
            </a:r>
            <a:endParaRPr lang="zh-CN" altLang="en-US"/>
          </a:p>
        </p:txBody>
      </p:sp>
      <p:sp>
        <p:nvSpPr>
          <p:cNvPr id="104969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9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0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剪辑技巧：选择合适的剪辑软件，如Adobe Premiere Pro、Final Cut Pro等，掌握基本的剪辑操作，如剪切、拼接、转场等。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0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0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0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1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节奏把控：在剪辑过程中，注意把握视频的整体节奏，通过调整镜头长度、切换速度等手段，营造出合适的氛围和情感。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1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1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1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2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音效与配乐：合理运用音效和配乐，增强视频的感染力和观感。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2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2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3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视觉效果：运用字幕、滤镜、调色等视觉效果，提升视频的专业度和美观度。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3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音效、配乐和字幕添加</a:t>
            </a:r>
            <a:endParaRPr lang="zh-CN" altLang="en-US"/>
          </a:p>
        </p:txBody>
      </p:sp>
      <p:sp>
        <p:nvSpPr>
          <p:cNvPr id="1049774" name="矩形: 圆角 7"/>
          <p:cNvSpPr/>
          <p:nvPr>
            <p:custDataLst>
              <p:tags r:id="rId2"/>
            </p:custDataLst>
          </p:nvPr>
        </p:nvSpPr>
        <p:spPr>
          <a:xfrm>
            <a:off x="608400" y="1497937"/>
            <a:ext cx="3315294" cy="4744761"/>
          </a:xfrm>
          <a:prstGeom prst="roundRect">
            <a:avLst>
              <a:gd name="adj" fmla="val 7640"/>
            </a:avLst>
          </a:pr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100000">
                <a:schemeClr val="accent1"/>
              </a:gs>
            </a:gsLst>
            <a:lin ang="30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椭圆 11"/>
          <p:cNvSpPr/>
          <p:nvPr>
            <p:custDataLst>
              <p:tags r:id="rId3"/>
            </p:custDataLst>
          </p:nvPr>
        </p:nvSpPr>
        <p:spPr>
          <a:xfrm>
            <a:off x="1688286" y="2091589"/>
            <a:ext cx="1155522" cy="1154887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文本框 58"/>
          <p:cNvSpPr txBox="1"/>
          <p:nvPr>
            <p:custDataLst>
              <p:tags r:id="rId4"/>
            </p:custDataLst>
          </p:nvPr>
        </p:nvSpPr>
        <p:spPr>
          <a:xfrm>
            <a:off x="1723244" y="2263836"/>
            <a:ext cx="1084971" cy="81102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 spc="300">
                <a:solidFill>
                  <a:schemeClr val="accent1"/>
                </a:solidFill>
                <a:latin typeface="+mj-lt"/>
                <a:ea typeface="微软雅黑"/>
                <a:cs typeface="+mj-lt"/>
              </a:rPr>
              <a:t>01</a:t>
            </a:r>
            <a:endParaRPr lang="en-US" altLang="zh-CN" sz="4000" b="1" spc="300">
              <a:solidFill>
                <a:schemeClr val="accent1"/>
              </a:solidFill>
              <a:latin typeface="+mj-lt"/>
              <a:ea typeface="微软雅黑"/>
              <a:cs typeface="+mj-lt"/>
            </a:endParaRPr>
          </a:p>
        </p:txBody>
      </p:sp>
      <p:sp>
        <p:nvSpPr>
          <p:cNvPr id="1049780" name="文本框 58"/>
          <p:cNvSpPr txBox="1"/>
          <p:nvPr>
            <p:custDataLst>
              <p:tags r:id="rId5"/>
            </p:custDataLst>
          </p:nvPr>
        </p:nvSpPr>
        <p:spPr>
          <a:xfrm>
            <a:off x="972599" y="3501351"/>
            <a:ext cx="2586896" cy="2328842"/>
          </a:xfrm>
          <a:prstGeom prst="rect">
            <a:avLst/>
          </a:prstGeom>
        </p:spPr>
        <p:txBody>
          <a:bodyPr wrap="square" lIns="0" tIns="0" rIns="0" bIns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500" b="1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音效：选择合适的音效可以增强Vlog的氛围和表现力</a:t>
            </a:r>
            <a:endParaRPr lang="zh-CN" altLang="en-US" sz="2500" b="1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: 圆角 15"/>
          <p:cNvSpPr/>
          <p:nvPr>
            <p:custDataLst>
              <p:tags r:id="rId6"/>
            </p:custDataLst>
          </p:nvPr>
        </p:nvSpPr>
        <p:spPr>
          <a:xfrm>
            <a:off x="4435353" y="1497937"/>
            <a:ext cx="3315294" cy="4744761"/>
          </a:xfrm>
          <a:prstGeom prst="roundRect">
            <a:avLst>
              <a:gd name="adj" fmla="val 764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72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3000000" scaled="0"/>
          </a:gradFill>
          <a:ln w="12700">
            <a:solidFill>
              <a:schemeClr val="accent1"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椭圆 19"/>
          <p:cNvSpPr/>
          <p:nvPr>
            <p:custDataLst>
              <p:tags r:id="rId7"/>
            </p:custDataLst>
          </p:nvPr>
        </p:nvSpPr>
        <p:spPr>
          <a:xfrm>
            <a:off x="5515239" y="2091589"/>
            <a:ext cx="1155522" cy="1154887"/>
          </a:xfrm>
          <a:prstGeom prst="ellipse">
            <a:avLst/>
          </a:prstGeom>
          <a:solidFill>
            <a:schemeClr val="lt1">
              <a:lumMod val="10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58"/>
          <p:cNvSpPr txBox="1"/>
          <p:nvPr>
            <p:custDataLst>
              <p:tags r:id="rId8"/>
            </p:custDataLst>
          </p:nvPr>
        </p:nvSpPr>
        <p:spPr>
          <a:xfrm>
            <a:off x="5550197" y="2263836"/>
            <a:ext cx="1084971" cy="81102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 spc="300">
                <a:solidFill>
                  <a:schemeClr val="accent1"/>
                </a:solidFill>
                <a:latin typeface="+mj-lt"/>
                <a:ea typeface="微软雅黑"/>
                <a:cs typeface="+mj-lt"/>
              </a:rPr>
              <a:t>02</a:t>
            </a:r>
            <a:endParaRPr lang="en-US" altLang="zh-CN" sz="4000" b="1" spc="300">
              <a:solidFill>
                <a:schemeClr val="accent1"/>
              </a:solidFill>
              <a:latin typeface="+mj-lt"/>
              <a:ea typeface="微软雅黑"/>
              <a:cs typeface="+mj-lt"/>
            </a:endParaRPr>
          </a:p>
        </p:txBody>
      </p:sp>
      <p:sp>
        <p:nvSpPr>
          <p:cNvPr id="1049788" name="文本框 3"/>
          <p:cNvSpPr txBox="1"/>
          <p:nvPr>
            <p:custDataLst>
              <p:tags r:id="rId9"/>
            </p:custDataLst>
          </p:nvPr>
        </p:nvSpPr>
        <p:spPr>
          <a:xfrm>
            <a:off x="4799552" y="3501351"/>
            <a:ext cx="2586896" cy="2328842"/>
          </a:xfrm>
          <a:prstGeom prst="rect">
            <a:avLst/>
          </a:prstGeom>
        </p:spPr>
        <p:txBody>
          <a:bodyPr wrap="square" lIns="0" tIns="0" rIns="0" bIns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600" b="1" spc="150">
                <a:solidFill>
                  <a:schemeClr val="accent1"/>
                </a:solidFill>
                <a:latin typeface="+mn-ea"/>
                <a:sym typeface="+mn-ea"/>
              </a:rPr>
              <a:t>配乐：选择与Vlog主题相符的配乐，能够提升观众的观感体验</a:t>
            </a:r>
            <a:endParaRPr lang="zh-CN" altLang="en-US" sz="3600" b="1" spc="150">
              <a:solidFill>
                <a:schemeClr val="accent1"/>
              </a:solidFill>
              <a:latin typeface="+mn-ea"/>
              <a:sym typeface="+mn-ea"/>
            </a:endParaRPr>
          </a:p>
        </p:txBody>
      </p:sp>
      <p:sp>
        <p:nvSpPr>
          <p:cNvPr id="1049790" name="矩形: 圆角 22"/>
          <p:cNvSpPr/>
          <p:nvPr>
            <p:custDataLst>
              <p:tags r:id="rId10"/>
            </p:custDataLst>
          </p:nvPr>
        </p:nvSpPr>
        <p:spPr>
          <a:xfrm>
            <a:off x="8262306" y="1497937"/>
            <a:ext cx="3315294" cy="4744761"/>
          </a:xfrm>
          <a:prstGeom prst="roundRect">
            <a:avLst>
              <a:gd name="adj" fmla="val 7640"/>
            </a:avLst>
          </a:pr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100000">
                <a:schemeClr val="accent1"/>
              </a:gs>
            </a:gsLst>
            <a:lin ang="30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椭圆 26"/>
          <p:cNvSpPr/>
          <p:nvPr>
            <p:custDataLst>
              <p:tags r:id="rId11"/>
            </p:custDataLst>
          </p:nvPr>
        </p:nvSpPr>
        <p:spPr>
          <a:xfrm>
            <a:off x="9342192" y="2091589"/>
            <a:ext cx="1155522" cy="1154887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文本框 58"/>
          <p:cNvSpPr txBox="1"/>
          <p:nvPr>
            <p:custDataLst>
              <p:tags r:id="rId12"/>
            </p:custDataLst>
          </p:nvPr>
        </p:nvSpPr>
        <p:spPr>
          <a:xfrm>
            <a:off x="9377150" y="2263836"/>
            <a:ext cx="1084971" cy="81102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 spc="300">
                <a:solidFill>
                  <a:schemeClr val="accent1"/>
                </a:solidFill>
                <a:latin typeface="+mj-lt"/>
                <a:ea typeface="微软雅黑"/>
                <a:cs typeface="+mj-lt"/>
              </a:rPr>
              <a:t>03</a:t>
            </a:r>
            <a:endParaRPr lang="en-US" altLang="zh-CN" sz="4000" b="1" spc="300">
              <a:solidFill>
                <a:schemeClr val="accent1"/>
              </a:solidFill>
              <a:latin typeface="+mj-lt"/>
              <a:ea typeface="微软雅黑"/>
              <a:cs typeface="+mj-lt"/>
            </a:endParaRPr>
          </a:p>
        </p:txBody>
      </p:sp>
      <p:sp>
        <p:nvSpPr>
          <p:cNvPr id="1049796" name="文本框 4"/>
          <p:cNvSpPr txBox="1"/>
          <p:nvPr>
            <p:custDataLst>
              <p:tags r:id="rId13"/>
            </p:custDataLst>
          </p:nvPr>
        </p:nvSpPr>
        <p:spPr>
          <a:xfrm>
            <a:off x="8626505" y="3501351"/>
            <a:ext cx="2586896" cy="2328842"/>
          </a:xfrm>
          <a:prstGeom prst="rect">
            <a:avLst/>
          </a:prstGeom>
        </p:spPr>
        <p:txBody>
          <a:bodyPr wrap="square" lIns="0" tIns="0" rIns="0" bIns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3600" b="1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字幕添加：在Vlog中添加字幕可以帮助观众更好地理解内容</a:t>
            </a:r>
            <a:endParaRPr lang="zh-CN" altLang="en-US" sz="3600" b="1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https://d.book118.com/537151110003006033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8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8_2*l_h_i*1_1_2"/>
  <p:tag name="KSO_WM_UNIT_INDEX" val="1_1_2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8_2*l_h_i*1_1_3"/>
  <p:tag name="KSO_WM_UNIT_INDEX" val="1_1_3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HIGHLIGHT" val="0"/>
  <p:tag name="KSO_WM_UNIT_ID" val="diagram20231378_2*l_h_i*1_1_1"/>
  <p:tag name="KSO_WM_UNIT_INDEX" val="1_1_1"/>
  <p:tag name="KSO_WM_UNIT_LAYERLEVEL" val="1_1_1"/>
  <p:tag name="KSO_WM_UNIT_SUBTYPE" val="d"/>
  <p:tag name="KSO_WM_UNIT_TEXT_FILL_FORE_SCHEMECOLOR_INDEX" val="5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HIGHLIGHT" val="0"/>
  <p:tag name="KSO_WM_UNIT_ID" val="diagram20231378_2*l_h_f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你的正文"/>
  <p:tag name="KSO_WM_UNIT_SUBTYPE" val="a"/>
  <p:tag name="KSO_WM_UNIT_TYPE" val="l_h_f"/>
  <p:tag name="KSO_WM_UNIT_VALUE" val="15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2800000011920929},{&quot;brightness&quot;:0.800000011920929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8_2*l_h_i*1_2_2"/>
  <p:tag name="KSO_WM_UNIT_INDEX" val="1_2_2"/>
  <p:tag name="KSO_WM_UNIT_LAYERLEVEL" val="1_1_1"/>
  <p:tag name="KSO_WM_UNIT_LINE_FORE_SCHEMECOLOR_INDEX" val="5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HIGHLIGHT" val="0"/>
  <p:tag name="KSO_WM_UNIT_ID" val="diagram20231378_2*l_h_i*1_2_3"/>
  <p:tag name="KSO_WM_UNIT_INDEX" val="1_2_3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HIGHLIGHT" val="0"/>
  <p:tag name="KSO_WM_UNIT_ID" val="diagram20231378_2*l_h_i*1_2_1"/>
  <p:tag name="KSO_WM_UNIT_INDEX" val="1_2_1"/>
  <p:tag name="KSO_WM_UNIT_LAYERLEVEL" val="1_1_1"/>
  <p:tag name="KSO_WM_UNIT_SUBTYPE" val="d"/>
  <p:tag name="KSO_WM_UNIT_TEXT_FILL_FORE_SCHEMECOLOR_INDEX" val="5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HIGHLIGHT" val="0"/>
  <p:tag name="KSO_WM_UNIT_ID" val="diagram20231378_2*l_h_f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你的正文"/>
  <p:tag name="KSO_WM_UNIT_SUBTYPE" val="a"/>
  <p:tag name="KSO_WM_UNIT_TEXT_FILL_FORE_SCHEMECOLOR_INDEX" val="5"/>
  <p:tag name="KSO_WM_UNIT_TYPE" val="l_h_f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8_2*l_h_i*1_3_2"/>
  <p:tag name="KSO_WM_UNIT_INDEX" val="1_3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8_2*l_h_i*1_3_3"/>
  <p:tag name="KSO_WM_UNIT_INDEX" val="1_3_3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HIGHLIGHT" val="0"/>
  <p:tag name="KSO_WM_UNIT_ID" val="diagram20231378_2*l_h_i*1_3_1"/>
  <p:tag name="KSO_WM_UNIT_INDEX" val="1_3_1"/>
  <p:tag name="KSO_WM_UNIT_LAYERLEVEL" val="1_1_1"/>
  <p:tag name="KSO_WM_UNIT_SUBTYPE" val="d"/>
  <p:tag name="KSO_WM_UNIT_TEXT_FILL_FORE_SCHEMECOLOR_INDEX" val="5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,&quot;width&quot;:865.1500244140625}"/>
  <p:tag name="KSO_WM_TAG_VERSION" val="3.0"/>
  <p:tag name="KSO_WM_TEMPLATE_CATEGORY" val="diagram"/>
  <p:tag name="KSO_WM_TEMPLATE_INDEX" val="20231378"/>
  <p:tag name="KSO_WM_UNIT_COMPATIBLE" val="0"/>
  <p:tag name="KSO_WM_UNIT_DIAGRAM_ISNUMVISUAL" val="0"/>
  <p:tag name="KSO_WM_UNIT_DIAGRAM_ISREFERUNIT" val="0"/>
  <p:tag name="KSO_WM_UNIT_HIGHLIGHT" val="0"/>
  <p:tag name="KSO_WM_UNIT_ID" val="diagram20231378_2*l_h_f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你的正文"/>
  <p:tag name="KSO_WM_UNIT_SUBTYPE" val="a"/>
  <p:tag name="KSO_WM_UNIT_TYPE" val="l_h_f"/>
</p:tagLst>
</file>

<file path=ppt/tags/tag3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仿宋</vt:lpstr>
      <vt:lpstr>Calibri Light</vt:lpstr>
      <vt:lpstr>+中文正文</vt:lpstr>
      <vt:lpstr>宋体</vt:lpstr>
      <vt:lpstr>Office Theme</vt:lpstr>
      <vt:lpstr>短视频Vlog创作指导</vt:lpstr>
      <vt:lpstr>目录</vt:lpstr>
      <vt:lpstr>添加章节标题</vt:lpstr>
      <vt:lpstr>了解Vlog</vt:lpstr>
      <vt:lpstr>Vlog的定义和特点</vt:lpstr>
      <vt:lpstr>Vlog的起源和发展</vt:lpstr>
      <vt:lpstr>Vlog的创作流程</vt:lpstr>
      <vt:lpstr>Vlog的拍摄技巧</vt:lpstr>
      <vt:lpstr>拍摄设备选择</vt:lpstr>
      <vt:lpstr>场景布置和拍摄环境</vt:lpstr>
      <vt:lpstr>拍摄技巧和手法</vt:lpstr>
      <vt:lpstr>画面构图和色彩搭配</vt:lpstr>
      <vt:lpstr>Vlog的剪辑和后期制作</vt:lpstr>
      <vt:lpstr>剪辑软件选择</vt:lpstr>
      <vt:lpstr>剪辑技巧和节奏把控</vt:lpstr>
      <vt:lpstr>音效、配乐和字幕添加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2024-09-06T03:45:11.416</cp:lastPrinted>
  <dcterms:created xsi:type="dcterms:W3CDTF">2024-09-05T19:45:11Z</dcterms:created>
  <dcterms:modified xsi:type="dcterms:W3CDTF">2024-09-05T19:45:13Z</dcterms:modified>
</cp:coreProperties>
</file>