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52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7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99F1F5-21B8-4F00-8077-5366B52CD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72A40-182A-4F57-A4BA-DDDE45536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D3F8C-1756-4E80-A140-440260A74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BC42EA-1402-4389-B8CD-059C7B3C9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2BFDFD-61E6-4900-89E0-1B009B048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84A09B-21C0-464A-ACB8-84C2BEE71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0F83EC-9525-41C5-A40D-3974AB254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311D4-D3BF-4B3E-B9FF-4B54D83C9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737F3D-C2F3-4432-808A-0CEC9F09D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91A3A-42F3-4698-BB46-015ABE680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D1A38F-E60C-4AE7-9DD0-4C2B4AD08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tags" Target="../tags/tag222.xml" /><Relationship Id="rId20" Type="http://schemas.openxmlformats.org/officeDocument/2006/relationships/tags" Target="../tags/tag240.xml" /><Relationship Id="rId21" Type="http://schemas.openxmlformats.org/officeDocument/2006/relationships/tags" Target="../tags/tag241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tags" Target="../tags/tag261.xml" /><Relationship Id="rId13" Type="http://schemas.openxmlformats.org/officeDocument/2006/relationships/tags" Target="../tags/tag262.xml" /><Relationship Id="rId14" Type="http://schemas.openxmlformats.org/officeDocument/2006/relationships/tags" Target="../tags/tag263.xml" /><Relationship Id="rId15" Type="http://schemas.openxmlformats.org/officeDocument/2006/relationships/tags" Target="../tags/tag264.xml" /><Relationship Id="rId16" Type="http://schemas.openxmlformats.org/officeDocument/2006/relationships/tags" Target="../tags/tag265.xml" /><Relationship Id="rId17" Type="http://schemas.openxmlformats.org/officeDocument/2006/relationships/tags" Target="../tags/tag266.xml" /><Relationship Id="rId18" Type="http://schemas.openxmlformats.org/officeDocument/2006/relationships/tags" Target="../tags/tag267.xml" /><Relationship Id="rId19" Type="http://schemas.openxmlformats.org/officeDocument/2006/relationships/tags" Target="../tags/tag268.xml" /><Relationship Id="rId2" Type="http://schemas.openxmlformats.org/officeDocument/2006/relationships/tags" Target="../tags/tag251.xml" /><Relationship Id="rId20" Type="http://schemas.openxmlformats.org/officeDocument/2006/relationships/tags" Target="../tags/tag269.xml" /><Relationship Id="rId21" Type="http://schemas.openxmlformats.org/officeDocument/2006/relationships/tags" Target="../tags/tag270.xml" /><Relationship Id="rId22" Type="http://schemas.openxmlformats.org/officeDocument/2006/relationships/tags" Target="../tags/tag271.xml" /><Relationship Id="rId23" Type="http://schemas.openxmlformats.org/officeDocument/2006/relationships/tags" Target="../tags/tag272.xml" /><Relationship Id="rId24" Type="http://schemas.openxmlformats.org/officeDocument/2006/relationships/tags" Target="../tags/tag273.xml" /><Relationship Id="rId25" Type="http://schemas.openxmlformats.org/officeDocument/2006/relationships/tags" Target="../tags/tag274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6503000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测量运动声PPT课件大纲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测量运动声概述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测量运动声的设备与工具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测量运动声的操作流程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测量运动声的注意事项与建议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测量运动声的案例分析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测量运动声概述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测量运动声的定义</a:t>
            </a:r>
            <a:endParaRPr lang="zh-CN" altLang="en-US"/>
          </a:p>
        </p:txBody>
      </p:sp>
      <p:sp>
        <p:nvSpPr>
          <p:cNvPr id="104902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>
            <a:off x="6446128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9"/>
          <p:cNvSpPr/>
          <p:nvPr>
            <p:custDataLst>
              <p:tags r:id="rId5"/>
            </p:custDataLst>
          </p:nvPr>
        </p:nvSpPr>
        <p:spPr>
          <a:xfrm flipV="1">
            <a:off x="6317219" y="1668615"/>
            <a:ext cx="2516658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4"/>
          <p:cNvSpPr/>
          <p:nvPr>
            <p:custDataLst>
              <p:tags r:id="rId8"/>
            </p:custDataLst>
          </p:nvPr>
        </p:nvSpPr>
        <p:spPr>
          <a:xfrm>
            <a:off x="681492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5"/>
          <p:cNvSpPr/>
          <p:nvPr>
            <p:custDataLst>
              <p:tags r:id="rId9"/>
            </p:custDataLst>
          </p:nvPr>
        </p:nvSpPr>
        <p:spPr>
          <a:xfrm flipV="1">
            <a:off x="551935" y="1668615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1492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运动声：物体在运动过程中产生的声音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46128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测量方法：包括声压法、声强法、声功率法等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1"/>
          <p:cNvSpPr/>
          <p:nvPr>
            <p:custDataLst>
              <p:tags r:id="rId14"/>
            </p:custDataLst>
          </p:nvPr>
        </p:nvSpPr>
        <p:spPr>
          <a:xfrm>
            <a:off x="3637981" y="2327412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2"/>
          <p:cNvSpPr/>
          <p:nvPr>
            <p:custDataLst>
              <p:tags r:id="rId15"/>
            </p:custDataLst>
          </p:nvPr>
        </p:nvSpPr>
        <p:spPr>
          <a:xfrm flipV="1">
            <a:off x="3509072" y="1682218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5"/>
          <p:cNvSpPr/>
          <p:nvPr>
            <p:custDataLst>
              <p:tags r:id="rId18"/>
            </p:custDataLst>
          </p:nvPr>
        </p:nvSpPr>
        <p:spPr>
          <a:xfrm>
            <a:off x="9253626" y="2352675"/>
            <a:ext cx="2259766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6"/>
          <p:cNvSpPr/>
          <p:nvPr>
            <p:custDataLst>
              <p:tags r:id="rId19"/>
            </p:custDataLst>
          </p:nvPr>
        </p:nvSpPr>
        <p:spPr>
          <a:xfrm flipV="1">
            <a:off x="9125365" y="1707482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4274" y="3069773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测量目的：了解运动声的特性，为改善运动声环境提供依据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37981" y="3044509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测量运动声：通过仪器设备对运动声进行测量和分析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测量运动声的原理</a:t>
            </a:r>
            <a:endParaRPr lang="zh-CN" altLang="en-US"/>
          </a:p>
        </p:txBody>
      </p:sp>
      <p:sp>
        <p:nvSpPr>
          <p:cNvPr id="1049102" name="矩形 5"/>
          <p:cNvSpPr/>
          <p:nvPr>
            <p:custDataLst>
              <p:tags r:id="rId2"/>
            </p:custDataLst>
          </p:nvPr>
        </p:nvSpPr>
        <p:spPr>
          <a:xfrm>
            <a:off x="551935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4" name="矩形 10"/>
          <p:cNvSpPr/>
          <p:nvPr>
            <p:custDataLst>
              <p:tags r:id="rId3"/>
            </p:custDataLst>
          </p:nvPr>
        </p:nvSpPr>
        <p:spPr>
          <a:xfrm>
            <a:off x="910386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4"/>
            </p:custDataLst>
          </p:nvPr>
        </p:nvSpPr>
        <p:spPr>
          <a:xfrm>
            <a:off x="708596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声音的产生：物体振动产生声波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08" name="矩形 6"/>
          <p:cNvSpPr/>
          <p:nvPr>
            <p:custDataLst>
              <p:tags r:id="rId5"/>
            </p:custDataLst>
          </p:nvPr>
        </p:nvSpPr>
        <p:spPr>
          <a:xfrm>
            <a:off x="3380862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0" name="矩形 11"/>
          <p:cNvSpPr/>
          <p:nvPr>
            <p:custDataLst>
              <p:tags r:id="rId6"/>
            </p:custDataLst>
          </p:nvPr>
        </p:nvSpPr>
        <p:spPr>
          <a:xfrm>
            <a:off x="3758654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7"/>
            </p:custDataLst>
          </p:nvPr>
        </p:nvSpPr>
        <p:spPr>
          <a:xfrm>
            <a:off x="3536878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声波的传播：声波在空气中传播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14" name="矩形 33"/>
          <p:cNvSpPr/>
          <p:nvPr>
            <p:custDataLst>
              <p:tags r:id="rId8"/>
            </p:custDataLst>
          </p:nvPr>
        </p:nvSpPr>
        <p:spPr>
          <a:xfrm>
            <a:off x="6205276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6" name="矩形 37"/>
          <p:cNvSpPr/>
          <p:nvPr>
            <p:custDataLst>
              <p:tags r:id="rId9"/>
            </p:custDataLst>
          </p:nvPr>
        </p:nvSpPr>
        <p:spPr>
          <a:xfrm>
            <a:off x="6563727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10"/>
            </p:custDataLst>
          </p:nvPr>
        </p:nvSpPr>
        <p:spPr>
          <a:xfrm>
            <a:off x="6361937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声波的接收：通过麦克风接收声波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20" name="矩形 34"/>
          <p:cNvSpPr/>
          <p:nvPr>
            <p:custDataLst>
              <p:tags r:id="rId11"/>
            </p:custDataLst>
          </p:nvPr>
        </p:nvSpPr>
        <p:spPr>
          <a:xfrm>
            <a:off x="9023888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2" name="矩形 38"/>
          <p:cNvSpPr/>
          <p:nvPr>
            <p:custDataLst>
              <p:tags r:id="rId12"/>
            </p:custDataLst>
          </p:nvPr>
        </p:nvSpPr>
        <p:spPr>
          <a:xfrm>
            <a:off x="9401680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13"/>
            </p:custDataLst>
          </p:nvPr>
        </p:nvSpPr>
        <p:spPr>
          <a:xfrm>
            <a:off x="9180549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声波的处理：通过软件处理声波数据，得到运动声的测量结果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测量运动声的应用场景</a:t>
            </a:r>
            <a:endParaRPr lang="zh-CN" altLang="en-US"/>
          </a:p>
        </p:txBody>
      </p:sp>
      <p:sp>
        <p:nvSpPr>
          <p:cNvPr id="1049164" name="矩形 15"/>
          <p:cNvSpPr/>
          <p:nvPr>
            <p:custDataLst>
              <p:tags r:id="rId2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体育赛事：记录运动员的运动表现和比赛情况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7"/>
          <p:cNvSpPr/>
          <p:nvPr>
            <p:custDataLst>
              <p:tags r:id="rId3"/>
            </p:custDataLst>
          </p:nvPr>
        </p:nvSpPr>
        <p:spPr>
          <a:xfrm flipV="1">
            <a:off x="2935832" y="1364400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flipH="1">
            <a:off x="8149559" y="171331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矩形 27"/>
          <p:cNvSpPr/>
          <p:nvPr>
            <p:custDataLst>
              <p:tags r:id="rId5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健身训练：监测运动强度和效果，调整训练计划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29"/>
          <p:cNvSpPr/>
          <p:nvPr>
            <p:custDataLst>
              <p:tags r:id="rId6"/>
            </p:custDataLst>
          </p:nvPr>
        </p:nvSpPr>
        <p:spPr>
          <a:xfrm flipV="1">
            <a:off x="2935832" y="2215691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任意多边形 30"/>
          <p:cNvSpPr/>
          <p:nvPr>
            <p:custDataLst>
              <p:tags r:id="rId7"/>
            </p:custDataLst>
          </p:nvPr>
        </p:nvSpPr>
        <p:spPr>
          <a:xfrm flipH="1">
            <a:off x="8149559" y="256460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矩形 5"/>
          <p:cNvSpPr/>
          <p:nvPr>
            <p:custDataLst>
              <p:tags r:id="rId8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康复治疗：评估患者的运动能力和恢复情况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7"/>
          <p:cNvSpPr/>
          <p:nvPr>
            <p:custDataLst>
              <p:tags r:id="rId9"/>
            </p:custDataLst>
          </p:nvPr>
        </p:nvSpPr>
        <p:spPr>
          <a:xfrm flipV="1">
            <a:off x="2935832" y="306698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任意多边形 8"/>
          <p:cNvSpPr/>
          <p:nvPr>
            <p:custDataLst>
              <p:tags r:id="rId10"/>
            </p:custDataLst>
          </p:nvPr>
        </p:nvSpPr>
        <p:spPr>
          <a:xfrm flipH="1">
            <a:off x="8149559" y="341589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矩形 10"/>
          <p:cNvSpPr/>
          <p:nvPr>
            <p:custDataLst>
              <p:tags r:id="rId11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工业生产：监控机械设备的运行状态和故障诊断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12"/>
          <p:cNvSpPr/>
          <p:nvPr>
            <p:custDataLst>
              <p:tags r:id="rId12"/>
            </p:custDataLst>
          </p:nvPr>
        </p:nvSpPr>
        <p:spPr>
          <a:xfrm flipV="1">
            <a:off x="2935832" y="391827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任意多边形 13"/>
          <p:cNvSpPr/>
          <p:nvPr>
            <p:custDataLst>
              <p:tags r:id="rId13"/>
            </p:custDataLst>
          </p:nvPr>
        </p:nvSpPr>
        <p:spPr>
          <a:xfrm flipH="1">
            <a:off x="8149559" y="4267185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矩形 19"/>
          <p:cNvSpPr/>
          <p:nvPr>
            <p:custDataLst>
              <p:tags r:id="rId14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环境监测：检测噪声污染和振动影响，保护生态环境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21"/>
          <p:cNvSpPr/>
          <p:nvPr>
            <p:custDataLst>
              <p:tags r:id="rId15"/>
            </p:custDataLst>
          </p:nvPr>
        </p:nvSpPr>
        <p:spPr>
          <a:xfrm flipV="1">
            <a:off x="2935832" y="476956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任意多边形 22"/>
          <p:cNvSpPr/>
          <p:nvPr>
            <p:custDataLst>
              <p:tags r:id="rId16"/>
            </p:custDataLst>
          </p:nvPr>
        </p:nvSpPr>
        <p:spPr>
          <a:xfrm flipH="1">
            <a:off x="8149559" y="5118476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38"/>
          <p:cNvSpPr/>
          <p:nvPr>
            <p:custDataLst>
              <p:tags r:id="rId17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科学研究：研究动物行为和生物力学，探索自然规律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40"/>
          <p:cNvSpPr/>
          <p:nvPr>
            <p:custDataLst>
              <p:tags r:id="rId18"/>
            </p:custDataLst>
          </p:nvPr>
        </p:nvSpPr>
        <p:spPr>
          <a:xfrm flipV="1">
            <a:off x="2935832" y="562085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任意多边形 41"/>
          <p:cNvSpPr/>
          <p:nvPr>
            <p:custDataLst>
              <p:tags r:id="rId19"/>
            </p:custDataLst>
          </p:nvPr>
        </p:nvSpPr>
        <p:spPr>
          <a:xfrm flipH="1">
            <a:off x="8149559" y="5969767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测量运动声的设备与工具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声音传感器</a:t>
            </a:r>
            <a:endParaRPr lang="zh-CN" altLang="en-US"/>
          </a:p>
        </p:txBody>
      </p:sp>
      <p:sp>
        <p:nvSpPr>
          <p:cNvPr id="1049282" name="圆角矩形 3"/>
          <p:cNvSpPr/>
          <p:nvPr>
            <p:custDataLst>
              <p:tags r:id="rId2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3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5"/>
          <p:cNvSpPr/>
          <p:nvPr>
            <p:custDataLst>
              <p:tags r:id="rId4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6"/>
          <p:cNvSpPr/>
          <p:nvPr>
            <p:custDataLst>
              <p:tags r:id="rId5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6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0"/>
          <p:cNvSpPr/>
          <p:nvPr>
            <p:custDataLst>
              <p:tags r:id="rId7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8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9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10"/>
            </p:custDataLst>
          </p:nvPr>
        </p:nvSpPr>
        <p:spPr>
          <a:xfrm>
            <a:off x="1017942" y="391374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主要类型：压电式、电容式、电磁式、光纤式等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1"/>
            </p:custDataLst>
          </p:nvPr>
        </p:nvSpPr>
        <p:spPr>
          <a:xfrm>
            <a:off x="1017942" y="5201298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性能指标：灵敏度、频率响应、动态范围、信噪比等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2" name="文本框 13"/>
          <p:cNvSpPr txBox="1"/>
          <p:nvPr>
            <p:custDataLst>
              <p:tags r:id="rId12"/>
            </p:custDataLst>
          </p:nvPr>
        </p:nvSpPr>
        <p:spPr>
          <a:xfrm>
            <a:off x="1017942" y="136440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工作原理：通过检测声波振动，将声信号转换为电信号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4" name="文本框 14"/>
          <p:cNvSpPr txBox="1"/>
          <p:nvPr>
            <p:custDataLst>
              <p:tags r:id="rId13"/>
            </p:custDataLst>
          </p:nvPr>
        </p:nvSpPr>
        <p:spPr>
          <a:xfrm>
            <a:off x="1017942" y="2653247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应用领域：广泛应用于声学测量、噪声监测、语音识别等领域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数据采集器</a:t>
            </a:r>
            <a:endParaRPr lang="zh-CN" altLang="en-US"/>
          </a:p>
        </p:txBody>
      </p:sp>
      <p:sp>
        <p:nvSpPr>
          <p:cNvPr id="104934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8"/>
          <p:cNvSpPr/>
          <p:nvPr>
            <p:custDataLst>
              <p:tags r:id="rId4"/>
            </p:custDataLst>
          </p:nvPr>
        </p:nvSpPr>
        <p:spPr>
          <a:xfrm>
            <a:off x="6446128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9"/>
          <p:cNvSpPr/>
          <p:nvPr>
            <p:custDataLst>
              <p:tags r:id="rId5"/>
            </p:custDataLst>
          </p:nvPr>
        </p:nvSpPr>
        <p:spPr>
          <a:xfrm flipV="1">
            <a:off x="6317219" y="1668615"/>
            <a:ext cx="2516658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4"/>
          <p:cNvSpPr/>
          <p:nvPr>
            <p:custDataLst>
              <p:tags r:id="rId8"/>
            </p:custDataLst>
          </p:nvPr>
        </p:nvSpPr>
        <p:spPr>
          <a:xfrm>
            <a:off x="681492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5"/>
          <p:cNvSpPr/>
          <p:nvPr>
            <p:custDataLst>
              <p:tags r:id="rId9"/>
            </p:custDataLst>
          </p:nvPr>
        </p:nvSpPr>
        <p:spPr>
          <a:xfrm flipV="1">
            <a:off x="551935" y="1668615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1492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功能：采集运动声数据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46128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应用：运动声研究、运动声监测、运动声分析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1"/>
          <p:cNvSpPr/>
          <p:nvPr>
            <p:custDataLst>
              <p:tags r:id="rId14"/>
            </p:custDataLst>
          </p:nvPr>
        </p:nvSpPr>
        <p:spPr>
          <a:xfrm>
            <a:off x="3637981" y="2327412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2"/>
          <p:cNvSpPr/>
          <p:nvPr>
            <p:custDataLst>
              <p:tags r:id="rId15"/>
            </p:custDataLst>
          </p:nvPr>
        </p:nvSpPr>
        <p:spPr>
          <a:xfrm flipV="1">
            <a:off x="3509072" y="1682218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25"/>
          <p:cNvSpPr/>
          <p:nvPr>
            <p:custDataLst>
              <p:tags r:id="rId18"/>
            </p:custDataLst>
          </p:nvPr>
        </p:nvSpPr>
        <p:spPr>
          <a:xfrm>
            <a:off x="9253626" y="2352675"/>
            <a:ext cx="2259766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26"/>
          <p:cNvSpPr/>
          <p:nvPr>
            <p:custDataLst>
              <p:tags r:id="rId19"/>
            </p:custDataLst>
          </p:nvPr>
        </p:nvSpPr>
        <p:spPr>
          <a:xfrm flipV="1">
            <a:off x="9125365" y="1707482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4274" y="3069773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品牌：国内外知名品牌，如：Datalogger、Sensor、DataMaster等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37981" y="3044509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特点：便携、易操作、高精度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电脑及软件</a:t>
            </a:r>
            <a:endParaRPr lang="zh-CN" altLang="en-US"/>
          </a:p>
        </p:txBody>
      </p:sp>
      <p:sp>
        <p:nvSpPr>
          <p:cNvPr id="104942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8"/>
          <p:cNvSpPr/>
          <p:nvPr>
            <p:custDataLst>
              <p:tags r:id="rId4"/>
            </p:custDataLst>
          </p:nvPr>
        </p:nvSpPr>
        <p:spPr>
          <a:xfrm>
            <a:off x="6446128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9"/>
          <p:cNvSpPr/>
          <p:nvPr>
            <p:custDataLst>
              <p:tags r:id="rId5"/>
            </p:custDataLst>
          </p:nvPr>
        </p:nvSpPr>
        <p:spPr>
          <a:xfrm flipV="1">
            <a:off x="6317219" y="1668615"/>
            <a:ext cx="2516658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4"/>
          <p:cNvSpPr/>
          <p:nvPr>
            <p:custDataLst>
              <p:tags r:id="rId8"/>
            </p:custDataLst>
          </p:nvPr>
        </p:nvSpPr>
        <p:spPr>
          <a:xfrm>
            <a:off x="681492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5"/>
          <p:cNvSpPr/>
          <p:nvPr>
            <p:custDataLst>
              <p:tags r:id="rId9"/>
            </p:custDataLst>
          </p:nvPr>
        </p:nvSpPr>
        <p:spPr>
          <a:xfrm flipV="1">
            <a:off x="551935" y="1668615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1492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电脑：高性能电脑，用于数据处理和分析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46128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声卡：高精度声卡，用于采集声音信号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1"/>
          <p:cNvSpPr/>
          <p:nvPr>
            <p:custDataLst>
              <p:tags r:id="rId14"/>
            </p:custDataLst>
          </p:nvPr>
        </p:nvSpPr>
        <p:spPr>
          <a:xfrm>
            <a:off x="3637981" y="2327412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2"/>
          <p:cNvSpPr/>
          <p:nvPr>
            <p:custDataLst>
              <p:tags r:id="rId15"/>
            </p:custDataLst>
          </p:nvPr>
        </p:nvSpPr>
        <p:spPr>
          <a:xfrm flipV="1">
            <a:off x="3509072" y="1682218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25"/>
          <p:cNvSpPr/>
          <p:nvPr>
            <p:custDataLst>
              <p:tags r:id="rId18"/>
            </p:custDataLst>
          </p:nvPr>
        </p:nvSpPr>
        <p:spPr>
          <a:xfrm>
            <a:off x="9253626" y="2352675"/>
            <a:ext cx="2259766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6"/>
          <p:cNvSpPr/>
          <p:nvPr>
            <p:custDataLst>
              <p:tags r:id="rId19"/>
            </p:custDataLst>
          </p:nvPr>
        </p:nvSpPr>
        <p:spPr>
          <a:xfrm flipV="1">
            <a:off x="9125365" y="1707482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4274" y="3069773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麦克风：高灵敏度麦克风，用于采集声音信号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37981" y="3044509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软件：声学测量软件，用于采集和分析声音数据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测量运动声的操作流程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设备安装与调试</a:t>
            </a:r>
            <a:endParaRPr lang="zh-CN" altLang="en-US"/>
          </a:p>
        </p:txBody>
      </p:sp>
      <p:sp>
        <p:nvSpPr>
          <p:cNvPr id="1049544" name="正文"/>
          <p:cNvSpPr txBox="1"/>
          <p:nvPr>
            <p:custDataLst>
              <p:tags r:id="rId2"/>
            </p:custDataLst>
          </p:nvPr>
        </p:nvSpPr>
        <p:spPr>
          <a:xfrm>
            <a:off x="3314423" y="1364400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准备测量设备：声级计、麦克风、数据采集器等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3"/>
            </p:custDataLst>
          </p:nvPr>
        </p:nvSpPr>
        <p:spPr>
          <a:xfrm>
            <a:off x="3314423" y="217995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安装声级计：选择合适的位置，确保声级计稳定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4"/>
            </p:custDataLst>
          </p:nvPr>
        </p:nvSpPr>
        <p:spPr>
          <a:xfrm>
            <a:off x="3314423" y="299550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连接麦克风：将麦克风连接到声级计上，确保连接牢固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5"/>
            </p:custDataLst>
          </p:nvPr>
        </p:nvSpPr>
        <p:spPr>
          <a:xfrm>
            <a:off x="3314423" y="3811052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调试声级计：设置声级计的参数，如测量范围、时间常数等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6"/>
            </p:custDataLst>
          </p:nvPr>
        </p:nvSpPr>
        <p:spPr>
          <a:xfrm>
            <a:off x="3314423" y="4626603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检查数据采集器：确保数据采集器正常工作，能够接收声级计的数据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7"/>
            </p:custDataLst>
          </p:nvPr>
        </p:nvSpPr>
        <p:spPr>
          <a:xfrm>
            <a:off x="3314423" y="5442154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测试设备：进行设备测试，确保设备能够正常工作，数据采集器能够接收声级计的数据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数据采集与整理</a:t>
            </a:r>
            <a:endParaRPr lang="zh-CN" altLang="en-US"/>
          </a:p>
        </p:txBody>
      </p:sp>
      <p:sp>
        <p:nvSpPr>
          <p:cNvPr id="1049594" name="对角圆角矩形 52"/>
          <p:cNvSpPr/>
          <p:nvPr>
            <p:custDataLst>
              <p:tags r:id="rId2"/>
            </p:custDataLst>
          </p:nvPr>
        </p:nvSpPr>
        <p:spPr>
          <a:xfrm>
            <a:off x="697314" y="1495013"/>
            <a:ext cx="5171118" cy="1259470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6" name="对角圆角矩形 53"/>
          <p:cNvSpPr/>
          <p:nvPr>
            <p:custDataLst>
              <p:tags r:id="rId3"/>
            </p:custDataLst>
          </p:nvPr>
        </p:nvSpPr>
        <p:spPr>
          <a:xfrm>
            <a:off x="697314" y="136440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8" name="直角三角形 54"/>
          <p:cNvSpPr/>
          <p:nvPr>
            <p:custDataLst>
              <p:tags r:id="rId4"/>
            </p:custDataLst>
          </p:nvPr>
        </p:nvSpPr>
        <p:spPr>
          <a:xfrm>
            <a:off x="1215219" y="1365050"/>
            <a:ext cx="77978" cy="12996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0" name="文本框 56"/>
          <p:cNvSpPr txBox="1"/>
          <p:nvPr>
            <p:custDataLst>
              <p:tags r:id="rId5"/>
            </p:custDataLst>
          </p:nvPr>
        </p:nvSpPr>
        <p:spPr>
          <a:xfrm>
            <a:off x="1249010" y="1547649"/>
            <a:ext cx="4417610" cy="11421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采集设备：选择合适的运动声采集设备，如麦克风、声级计等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6"/>
            </p:custDataLst>
          </p:nvPr>
        </p:nvSpPr>
        <p:spPr>
          <a:xfrm>
            <a:off x="6323436" y="1495013"/>
            <a:ext cx="5171118" cy="1259470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7"/>
            </p:custDataLst>
          </p:nvPr>
        </p:nvSpPr>
        <p:spPr>
          <a:xfrm>
            <a:off x="6323436" y="136440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8"/>
            </p:custDataLst>
          </p:nvPr>
        </p:nvSpPr>
        <p:spPr>
          <a:xfrm>
            <a:off x="6840691" y="1365050"/>
            <a:ext cx="77978" cy="12996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9"/>
            </p:custDataLst>
          </p:nvPr>
        </p:nvSpPr>
        <p:spPr>
          <a:xfrm>
            <a:off x="6874482" y="1554147"/>
            <a:ext cx="4417610" cy="11421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采集数据：记录采集到的运动声数据，包括声压级、频率、时间等信息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"/>
          <p:cNvSpPr/>
          <p:nvPr>
            <p:custDataLst>
              <p:tags r:id="rId10"/>
            </p:custDataLst>
          </p:nvPr>
        </p:nvSpPr>
        <p:spPr>
          <a:xfrm>
            <a:off x="697314" y="3206633"/>
            <a:ext cx="5171118" cy="1259470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2" name="对角圆角矩形 6"/>
          <p:cNvSpPr/>
          <p:nvPr>
            <p:custDataLst>
              <p:tags r:id="rId11"/>
            </p:custDataLst>
          </p:nvPr>
        </p:nvSpPr>
        <p:spPr>
          <a:xfrm>
            <a:off x="697314" y="307602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4" name="直角三角形 7"/>
          <p:cNvSpPr/>
          <p:nvPr>
            <p:custDataLst>
              <p:tags r:id="rId12"/>
            </p:custDataLst>
          </p:nvPr>
        </p:nvSpPr>
        <p:spPr>
          <a:xfrm>
            <a:off x="1215219" y="3076670"/>
            <a:ext cx="77978" cy="12996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3"/>
            </p:custDataLst>
          </p:nvPr>
        </p:nvSpPr>
        <p:spPr>
          <a:xfrm>
            <a:off x="1249010" y="3265767"/>
            <a:ext cx="4417610" cy="11421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采集环境：选择安静的环境进行采集，避免背景噪声干扰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14"/>
          <p:cNvSpPr/>
          <p:nvPr>
            <p:custDataLst>
              <p:tags r:id="rId14"/>
            </p:custDataLst>
          </p:nvPr>
        </p:nvSpPr>
        <p:spPr>
          <a:xfrm>
            <a:off x="6323436" y="3206633"/>
            <a:ext cx="5171118" cy="1259470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0" name="对角圆角矩形 18"/>
          <p:cNvSpPr/>
          <p:nvPr>
            <p:custDataLst>
              <p:tags r:id="rId15"/>
            </p:custDataLst>
          </p:nvPr>
        </p:nvSpPr>
        <p:spPr>
          <a:xfrm>
            <a:off x="6323436" y="307602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2" name="直角三角形 19"/>
          <p:cNvSpPr/>
          <p:nvPr>
            <p:custDataLst>
              <p:tags r:id="rId16"/>
            </p:custDataLst>
          </p:nvPr>
        </p:nvSpPr>
        <p:spPr>
          <a:xfrm>
            <a:off x="6840691" y="3076670"/>
            <a:ext cx="77978" cy="12996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4" name="文本框 20"/>
          <p:cNvSpPr txBox="1"/>
          <p:nvPr>
            <p:custDataLst>
              <p:tags r:id="rId17"/>
            </p:custDataLst>
          </p:nvPr>
        </p:nvSpPr>
        <p:spPr>
          <a:xfrm>
            <a:off x="6874482" y="3265767"/>
            <a:ext cx="4417610" cy="11421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数据整理：对采集到的数据进行整理，如剔除异常值、进行统计分析等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15"/>
          <p:cNvSpPr/>
          <p:nvPr>
            <p:custDataLst>
              <p:tags r:id="rId18"/>
            </p:custDataLst>
          </p:nvPr>
        </p:nvSpPr>
        <p:spPr>
          <a:xfrm>
            <a:off x="697314" y="4918253"/>
            <a:ext cx="5171118" cy="1259470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8" name="对角圆角矩形 16"/>
          <p:cNvSpPr/>
          <p:nvPr>
            <p:custDataLst>
              <p:tags r:id="rId19"/>
            </p:custDataLst>
          </p:nvPr>
        </p:nvSpPr>
        <p:spPr>
          <a:xfrm>
            <a:off x="697314" y="478699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0" name="直角三角形 17"/>
          <p:cNvSpPr/>
          <p:nvPr>
            <p:custDataLst>
              <p:tags r:id="rId20"/>
            </p:custDataLst>
          </p:nvPr>
        </p:nvSpPr>
        <p:spPr>
          <a:xfrm>
            <a:off x="1215219" y="4783091"/>
            <a:ext cx="77978" cy="12996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2" name="文本框 27"/>
          <p:cNvSpPr txBox="1"/>
          <p:nvPr>
            <p:custDataLst>
              <p:tags r:id="rId21"/>
            </p:custDataLst>
          </p:nvPr>
        </p:nvSpPr>
        <p:spPr>
          <a:xfrm>
            <a:off x="1249010" y="4977387"/>
            <a:ext cx="4417610" cy="11421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采集时间：根据需要选择合适的采集时间，如运动开始前、运动过程中、运动结束后等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22"/>
          <p:cNvSpPr/>
          <p:nvPr>
            <p:custDataLst>
              <p:tags r:id="rId22"/>
            </p:custDataLst>
          </p:nvPr>
        </p:nvSpPr>
        <p:spPr>
          <a:xfrm>
            <a:off x="6323436" y="4918253"/>
            <a:ext cx="5171118" cy="1259470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6" name="对角圆角矩形 23"/>
          <p:cNvSpPr/>
          <p:nvPr>
            <p:custDataLst>
              <p:tags r:id="rId23"/>
            </p:custDataLst>
          </p:nvPr>
        </p:nvSpPr>
        <p:spPr>
          <a:xfrm>
            <a:off x="6323436" y="478699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8" name="直角三角形 24"/>
          <p:cNvSpPr/>
          <p:nvPr>
            <p:custDataLst>
              <p:tags r:id="rId24"/>
            </p:custDataLst>
          </p:nvPr>
        </p:nvSpPr>
        <p:spPr>
          <a:xfrm>
            <a:off x="6840691" y="4783091"/>
            <a:ext cx="77978" cy="129964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0" name="文本框 25"/>
          <p:cNvSpPr txBox="1"/>
          <p:nvPr>
            <p:custDataLst>
              <p:tags r:id="rId25"/>
            </p:custDataLst>
          </p:nvPr>
        </p:nvSpPr>
        <p:spPr>
          <a:xfrm>
            <a:off x="6874482" y="4977387"/>
            <a:ext cx="4417610" cy="11421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数据保存：将整理后的数据保存为合适的格式，如Excel、CSV等，以便后续分析使用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https://d.book118.com/537165030001006044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8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44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+中文标题</vt:lpstr>
      <vt:lpstr>宋体</vt:lpstr>
      <vt:lpstr>Wingdings</vt:lpstr>
      <vt:lpstr>Office Theme</vt:lpstr>
      <vt:lpstr>测量运动声PPT课件大纲</vt:lpstr>
      <vt:lpstr>目录</vt:lpstr>
      <vt:lpstr>添加章节标题</vt:lpstr>
      <vt:lpstr>测量运动声概述</vt:lpstr>
      <vt:lpstr>测量运动声的定义</vt:lpstr>
      <vt:lpstr>测量运动声的原理</vt:lpstr>
      <vt:lpstr>测量运动声的应用场景</vt:lpstr>
      <vt:lpstr>测量运动声的设备与工具</vt:lpstr>
      <vt:lpstr>声音传感器</vt:lpstr>
      <vt:lpstr>数据采集器</vt:lpstr>
      <vt:lpstr>电脑及软件</vt:lpstr>
      <vt:lpstr>测量运动声的操作流程</vt:lpstr>
      <vt:lpstr>设备安装与调试</vt:lpstr>
      <vt:lpstr>数据采集与整理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2024-09-18T02:03:16.548</cp:lastPrinted>
  <dcterms:created xsi:type="dcterms:W3CDTF">2024-09-17T18:03:16Z</dcterms:created>
  <dcterms:modified xsi:type="dcterms:W3CDTF">2024-09-17T18:03:18Z</dcterms:modified>
</cp:coreProperties>
</file>