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35DB73-E7C4-4483-A533-5B0CFC3415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32AFB3-3974-46FF-B198-8B8269C5C0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C0C8E8-6598-4043-B436-D08168D60F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256DA3-77E9-4D00-A713-253CC89AEF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F4F34EC-80D7-4DC5-BAE2-5B0CE39100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34ECCBD-D083-420C-9C1A-B7C00DDB49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2CAEEB9-076B-41E2-8E65-0373B6E46F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979CA9-E77D-4CD4-B850-AD38BC752A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863773-62C2-4BF5-AD14-A3FF2A6DFF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8D13BE-067F-445C-AC2B-94B5CCC2CA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D3F99F-9583-4C71-8420-7E4F732D9E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8004130023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知识产权组织架构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116739" y="1218945"/>
            <a:ext cx="1958523" cy="1958523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116739" y="1218945"/>
            <a:ext cx="1958523" cy="1958523"/>
          </a:xfrm>
          <a:prstGeom prst="roundRect">
            <a:avLst>
              <a:gd name="adj" fmla="val 8841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53411" y="1355617"/>
            <a:ext cx="1685300" cy="1685300"/>
          </a:xfrm>
          <a:prstGeom prst="roundRect">
            <a:avLst>
              <a:gd name="adj" fmla="val 9566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572171" y="516087"/>
            <a:ext cx="715670" cy="715670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2171" y="516087"/>
            <a:ext cx="715670" cy="715670"/>
          </a:xfrm>
          <a:prstGeom prst="roundRect">
            <a:avLst>
              <a:gd name="adj" fmla="val 8841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22036" y="565953"/>
            <a:ext cx="615696" cy="615696"/>
          </a:xfrm>
          <a:prstGeom prst="roundRect">
            <a:avLst>
              <a:gd name="adj" fmla="val 9566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/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7" name="Connector 7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知识产权组织概述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知识产权组织架构设计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知识产权组织管理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知识产权组织文化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知识产权组织发展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知识产权组织概述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133886" y="1135811"/>
            <a:ext cx="1261638" cy="1261638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33886" y="1135811"/>
            <a:ext cx="1261638" cy="1261638"/>
          </a:xfrm>
          <a:prstGeom prst="roundRect">
            <a:avLst>
              <a:gd name="adj" fmla="val 8841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221928" y="1223852"/>
            <a:ext cx="1085633" cy="1085633"/>
          </a:xfrm>
          <a:prstGeom prst="roundRect">
            <a:avLst>
              <a:gd name="adj" fmla="val 9566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知识产权组织是指负责管理和保护知识产权的机构或组织，包括政府机构、国际组织、行业协会等。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具有专业性、权威性、国际性等特点，致力于推动知识产权的创造、保护、管理和应用。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定义与特点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知识产权组织通过提供法律和技术支持，保护创新成果不受侵犯，维护公平竞争的市场环境。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保护创新成果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促进经济发展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加强国际合作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知识产权的有效保护和管理能够激发创新活力，促进经济发展和产业升级。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知识产权组织在全球范围内推动知识产权的国际合作，加强各国之间的交流与合作。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知识产权组织的重要性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知识产权组织的类型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政府机构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各国政府设立的知识产权局或专利局，负责国内的知识产权管理和保护工作。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国际组织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如世界知识产权组织（WIPO）、国际专利组织（IPO）等，致力于推动全球范围内的知识产权合作与协调。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行业协会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各类行业协会或专业组织，如美国专利商标局（USPTO）、中国专利局（CNIPA）等，提供专业的知识产权服务和支持。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知识产权组织架构设计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133886" y="1135811"/>
            <a:ext cx="1261638" cy="1261638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33886" y="1135811"/>
            <a:ext cx="1261638" cy="1261638"/>
          </a:xfrm>
          <a:prstGeom prst="roundRect">
            <a:avLst>
              <a:gd name="adj" fmla="val 8841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221928" y="1223852"/>
            <a:ext cx="1085633" cy="1085633"/>
          </a:xfrm>
          <a:prstGeom prst="roundRect">
            <a:avLst>
              <a:gd name="adj" fmla="val 9566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各部门分工明确，上下级关系清晰，有利于统一指挥和管理。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直线型组织结构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跨部门协作能力强，资源共享程度高，但管理难度较大。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矩阵型组织结构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灵活性强，适应市场变化快，但稳定性较差。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网络型组织结构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组织结构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38835" y="1977064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816433" y="1969991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38835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816433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228892" y="4370070"/>
            <a:ext cx="1623706" cy="976801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73874" y="4336835"/>
            <a:ext cx="865272" cy="168353"/>
          </a:xfrm>
          <a:custGeom>
            <a:rect l="l" t="t" r="r" b="b"/>
            <a:pathLst>
              <a:path w="1819275" h="301625">
                <a:moveTo>
                  <a:pt x="1819275" y="301625"/>
                </a:moveTo>
                <a:lnTo>
                  <a:pt x="0" y="301625"/>
                </a:lnTo>
                <a:lnTo>
                  <a:pt x="0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189230" y="2014654"/>
            <a:ext cx="1667161" cy="416135"/>
          </a:xfrm>
          <a:custGeom>
            <a:rect l="l" t="t" r="r" b="b"/>
            <a:pathLst>
              <a:path w="1803400" h="673100">
                <a:moveTo>
                  <a:pt x="1803400" y="673100"/>
                </a:moveTo>
                <a:lnTo>
                  <a:pt x="1803400" y="0"/>
                </a:lnTo>
                <a:lnTo>
                  <a:pt x="0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79700" y="2014653"/>
            <a:ext cx="1172899" cy="1487049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9398" y="1949322"/>
            <a:ext cx="840064" cy="1073321"/>
          </a:xfrm>
          <a:custGeom>
            <a:rect l="l" t="t" r="r" b="b"/>
            <a:pathLst>
              <a:path w="1774574" h="1097009">
                <a:moveTo>
                  <a:pt x="887287" y="0"/>
                </a:moveTo>
                <a:lnTo>
                  <a:pt x="1774574" y="1097009"/>
                </a:lnTo>
                <a:lnTo>
                  <a:pt x="0" y="1097009"/>
                </a:lnTo>
                <a:lnTo>
                  <a:pt x="887287" y="0"/>
                </a:ln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281069" y="3155633"/>
            <a:ext cx="1536722" cy="757109"/>
          </a:xfrm>
          <a:custGeom>
            <a:rect l="l" t="t" r="r" b="b"/>
            <a:pathLst>
              <a:path w="3246216" h="773818">
                <a:moveTo>
                  <a:pt x="625883" y="0"/>
                </a:moveTo>
                <a:lnTo>
                  <a:pt x="2620333" y="0"/>
                </a:lnTo>
                <a:lnTo>
                  <a:pt x="3246216" y="773818"/>
                </a:lnTo>
                <a:lnTo>
                  <a:pt x="0" y="773818"/>
                </a:lnTo>
                <a:lnTo>
                  <a:pt x="625883" y="0"/>
                </a:lnTo>
                <a:close/>
              </a:path>
            </a:pathLst>
          </a:cu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32740" y="4045732"/>
            <a:ext cx="2233381" cy="757108"/>
          </a:xfrm>
          <a:custGeom>
            <a:rect l="l" t="t" r="r" b="b"/>
            <a:pathLst>
              <a:path w="4717856" h="773817">
                <a:moveTo>
                  <a:pt x="625882" y="0"/>
                </a:moveTo>
                <a:lnTo>
                  <a:pt x="4091974" y="0"/>
                </a:lnTo>
                <a:lnTo>
                  <a:pt x="4717856" y="773817"/>
                </a:lnTo>
                <a:lnTo>
                  <a:pt x="0" y="773817"/>
                </a:lnTo>
                <a:lnTo>
                  <a:pt x="625882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37832" y="4935828"/>
            <a:ext cx="3023197" cy="876135"/>
          </a:xfrm>
          <a:custGeom>
            <a:rect l="l" t="t" r="r" b="b"/>
            <a:pathLst>
              <a:path w="6386287" h="895470">
                <a:moveTo>
                  <a:pt x="724278" y="0"/>
                </a:moveTo>
                <a:lnTo>
                  <a:pt x="5662010" y="0"/>
                </a:lnTo>
                <a:lnTo>
                  <a:pt x="6386287" y="895470"/>
                </a:lnTo>
                <a:lnTo>
                  <a:pt x="0" y="895470"/>
                </a:lnTo>
                <a:lnTo>
                  <a:pt x="72427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629398" y="2448724"/>
            <a:ext cx="840064" cy="477774"/>
          </a:xfrm>
          <a:prstGeom prst="rect">
            <a:avLst/>
          </a:prstGeom>
        </p:spPr>
        <p:txBody>
          <a:bodyPr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445167" y="3298956"/>
            <a:ext cx="1208526" cy="477774"/>
          </a:xfrm>
          <a:prstGeom prst="rect">
            <a:avLst/>
          </a:prstGeom>
        </p:spPr>
        <p:txBody>
          <a:bodyPr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45167" y="4180884"/>
            <a:ext cx="1208526" cy="477774"/>
          </a:xfrm>
          <a:prstGeom prst="rect">
            <a:avLst/>
          </a:prstGeom>
        </p:spPr>
        <p:txBody>
          <a:bodyPr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5445167" y="5130220"/>
            <a:ext cx="1208526" cy="477774"/>
          </a:xfrm>
          <a:prstGeom prst="rect">
            <a:avLst/>
          </a:prstGeom>
        </p:spPr>
        <p:txBody>
          <a:bodyPr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DFDFD"/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18" name="Connector 18"/>
          <p:cNvCxnSpPr/>
          <p:nvPr/>
        </p:nvCxnSpPr>
        <p:spPr>
          <a:xfrm flipH="1">
            <a:off x="1171596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9" name="AutoShape 19"/>
          <p:cNvSpPr/>
          <p:nvPr/>
        </p:nvSpPr>
        <p:spPr>
          <a:xfrm>
            <a:off x="1109567" y="1496662"/>
            <a:ext cx="2877312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知识产权管理部门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109567" y="1890299"/>
            <a:ext cx="2877312" cy="146304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负责制定知识产权战略、政策和管理制度，组织协调全组织的知识产权工作。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109567" y="4163029"/>
            <a:ext cx="2877312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市场部门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109567" y="4556666"/>
            <a:ext cx="2877312" cy="146304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负责知识产权的商业化运作和市场推广工作。</a:t>
            </a:r>
            <a:endParaRPr lang="en-US" sz="1100"/>
          </a:p>
        </p:txBody>
      </p:sp>
      <p:cxnSp>
        <p:nvCxnSpPr>
          <p:cNvPr id="23" name="Connector 23"/>
          <p:cNvCxnSpPr/>
          <p:nvPr/>
        </p:nvCxnSpPr>
        <p:spPr>
          <a:xfrm flipH="1">
            <a:off x="8267150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24" name="AutoShape 24"/>
          <p:cNvSpPr/>
          <p:nvPr/>
        </p:nvSpPr>
        <p:spPr>
          <a:xfrm>
            <a:off x="8205121" y="1496662"/>
            <a:ext cx="2877312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技术研发部门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205121" y="1890299"/>
            <a:ext cx="2877312" cy="146304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负责组织技术研发、创新和成果转化工作。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205121" y="4163029"/>
            <a:ext cx="2877312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法律事务部门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205121" y="4556666"/>
            <a:ext cx="2877312" cy="146304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负责处理知识产权相关的法律事务和纠纷。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职能部门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决策权集中于高层管理者，有利于统一指挥和管理。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集中决策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将决策权下放至中层管理者或基层员工，有利于提高决策效率和灵活性。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分权决策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结合集中决策和分权决策的优点，根据组织规模、业务领域和环境变化等因素进行决策权分配。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混合决策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决策机制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非正式沟通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通过非正式渠道和自由交流进行的沟通，如电子邮件、即时通讯等。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正式沟通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通过正式渠道和规范程序进行的沟通，如报告、会议等。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跨部门沟通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加强部门间的沟通和协作，促进信息共享和资源整合。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1708" r="1170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沟通机制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知识产权组织管理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133886" y="1135811"/>
            <a:ext cx="1261638" cy="1261638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33886" y="1135811"/>
            <a:ext cx="1261638" cy="1261638"/>
          </a:xfrm>
          <a:prstGeom prst="roundRect">
            <a:avLst>
              <a:gd name="adj" fmla="val 8841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221928" y="1223852"/>
            <a:ext cx="1085633" cy="1085633"/>
          </a:xfrm>
          <a:prstGeom prst="roundRect">
            <a:avLst>
              <a:gd name="adj" fmla="val 9566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制定合理的薪酬福利政策，吸引和留住优秀人才，提高员工的工作满意度和忠诚度。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提供持续的培训和职业发展机会，提升员工的专业技能和综合素质，满足组织发展需求。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制定招聘计划，明确招聘标准，筛选合格人才，确保组织具备专业、高效的人力资源。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建立科学的绩效评估体系，对员工的工作表现进行客观、公正的评价，激发员工的积极性和创造力。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培训与发展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招聘与选拔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绩效管理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薪酬福利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人力资源管理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https://d.book118.com/538004130023006026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2024-09-03T04:08:58.744</cp:lastPrinted>
  <dcterms:created xsi:type="dcterms:W3CDTF">2024-09-02T20:08:58Z</dcterms:created>
  <dcterms:modified xsi:type="dcterms:W3CDTF">2024-09-02T20:09:01Z</dcterms:modified>
</cp:coreProperties>
</file>