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258CA3-94C6-414E-A3D6-4873881953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76DD6F-C95B-47AE-955D-B9293E0667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B27469-BA0F-4894-8FB8-678482494B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A7EE4B-FF57-4C4C-B5A2-6020090BBC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9A01E71-D4B4-4A9B-B1B9-2D64D79E9D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A720C52-396D-48EB-8682-61E7AEE83A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D9078C1-DA6A-488F-A04C-70CF779A2C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F6B08CD-6703-436A-943C-E700F0274A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FFF101-ED84-4A0E-8CE1-8863D6BE28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86917A-A5C7-4718-8202-3482DEB941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2B66F2-CDC9-47E1-9483-B05943E2B9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38014050006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气管切开晨间护理\n## 1.气管切开概述及重要性\n### 1.1气管切开的定义与适应症\n### 1.2气管切开术后的护理需求\n### 1.3晨间护理在气管切开护理中的重要性\n## 2.晨间护理的基本流程与方法\n### 2.1患者评估与观察\n### 2.2气管切开部位的清洁与消毒\n### 2.3更换气管切开纱布与管道护理\n## 3.晨间护理中的注意事项与技巧\n### 3.1预防感染与交叉感染的措施\n### 3.2患者舒适度与心理护理\n### 3.3气管切开护理中的紧急处理与并发症预防\n## 4.晨间护理的实践经验与案例分析\n### 4.1成功的晨间护理实践案例分享\n### 4.2晨间护理中遇到的问题与解决方法\n### 4.3持续改进气管切开晨间护理的实践与探索\n## 5.气管切开晨间护理的未来发展趋势与挑战\n### 5.1护理技术的创新与进步\n### 5.2护理模式的转变与优化\n### 5.3应对未来气管切开晨间护理挑战的策略与措施\n&quot;,&quot;templateId&quot;:&quot;kdjzibeon3repy5ay4ip9akz5h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6015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气管切开晨间护理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0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气管切开概述及重要性</a:t>
            </a:r>
            <a:endParaRPr/>
          </a:p>
        </p:txBody>
      </p:sp>
      <p:sp>
        <p:nvSpPr>
          <p:cNvPr id="121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6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6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6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6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气管切开是一种手术方法</a:t>
                </a:r>
                <a:endParaRPr/>
              </a:p>
            </p:txBody>
          </p:sp>
          <p:sp>
            <p:nvSpPr>
              <p:cNvPr id="16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通过切开颈部气管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插入气管套管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以建立人工气道</a:t>
                </a:r>
                <a:endParaRPr/>
              </a:p>
            </p:txBody>
          </p:sp>
          <p:sp>
            <p:nvSpPr>
              <p:cNvPr id="16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7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7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适应症</a:t>
                </a:r>
                <a:endParaRPr/>
              </a:p>
            </p:txBody>
          </p:sp>
          <p:sp>
            <p:nvSpPr>
              <p:cNvPr id="17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严重的呼吸道阻塞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昏迷或意识障碍患者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长期机械通气患者</a:t>
                </a:r>
                <a:endParaRPr/>
              </a:p>
            </p:txBody>
          </p:sp>
          <p:sp>
            <p:nvSpPr>
              <p:cNvPr id="17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7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气管切开的定义与适应症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8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182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183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保持气道通畅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定期清洁气管套管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防止痰液堵塞</a:t>
                </a:r>
                <a:endParaRPr/>
              </a:p>
            </p:txBody>
          </p:sp>
          <p:pic>
            <p:nvPicPr>
              <p:cNvPr id="18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87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188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预防感染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严格无菌操作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定期更换敷料</a:t>
                </a:r>
                <a:endParaRPr/>
              </a:p>
            </p:txBody>
          </p:sp>
          <p:pic>
            <p:nvPicPr>
              <p:cNvPr id="191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92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193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保持患者舒适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调整气管套管位置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减轻切口疼痛</a:t>
                </a:r>
                <a:endParaRPr/>
              </a:p>
            </p:txBody>
          </p:sp>
          <p:pic>
            <p:nvPicPr>
              <p:cNvPr id="196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19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气管切开术后的护理需求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9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晨间护理在气管切开护理中的重要性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0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01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0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及时发现并处理问题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观察患者呼吸情况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检查气管套管位置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评估切口愈合情况</a:t>
                </a:r>
                <a:endParaRPr/>
              </a:p>
            </p:txBody>
          </p:sp>
          <p:pic>
            <p:nvPicPr>
              <p:cNvPr id="20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06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0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预防并发症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保持呼吸道清洁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防止感染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提高患者舒适度</a:t>
                </a:r>
                <a:endParaRPr/>
              </a:p>
            </p:txBody>
          </p:sp>
          <p:pic>
            <p:nvPicPr>
              <p:cNvPr id="21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2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000"/>
              <a:t>晨间护理的基本流程与方法</a:t>
            </a:r>
            <a:endParaRPr/>
          </a:p>
        </p:txBody>
      </p:sp>
      <p:sp>
        <p:nvSpPr>
          <p:cNvPr id="213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15" name="AutoShape 2"/>
          <p:cNvSpPr/>
          <p:nvPr/>
        </p:nvSpPr>
        <p:spPr>
          <a:xfrm>
            <a:off x="3470003" y="1095611"/>
            <a:ext cx="5251994" cy="5251994"/>
          </a:xfrm>
          <a:prstGeom prst="ellipse">
            <a:avLst/>
          </a:prstGeom>
          <a:gradFill>
            <a:gsLst>
              <a:gs pos="0">
                <a:schemeClr val="accent2">
                  <a:alpha val="40000"/>
                  <a:lumMod val="60000"/>
                  <a:lumOff val="40000"/>
                </a:schemeClr>
              </a:gs>
              <a:gs pos="100000">
                <a:schemeClr val="accent2">
                  <a:alpha val="40000"/>
                </a:schemeClr>
              </a:gs>
            </a:gsLst>
            <a:lin ang="0"/>
          </a:gra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16" name="AutoShape 3"/>
          <p:cNvSpPr/>
          <p:nvPr/>
        </p:nvSpPr>
        <p:spPr>
          <a:xfrm>
            <a:off x="3637982" y="1263590"/>
            <a:ext cx="4916037" cy="4916037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17" name="AutoShape 4"/>
          <p:cNvSpPr/>
          <p:nvPr/>
        </p:nvSpPr>
        <p:spPr>
          <a:xfrm>
            <a:off x="4282803" y="1908411"/>
            <a:ext cx="3626394" cy="36263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pic>
        <p:nvPicPr>
          <p:cNvPr id="218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796012" y="2421620"/>
            <a:ext cx="2599976" cy="2599976"/>
          </a:xfrm>
          <a:prstGeom prst="ellipse">
            <a:avLst/>
          </a:prstGeom>
        </p:spPr>
      </p:pic>
      <p:grpSp>
        <p:nvGrpSpPr>
          <p:cNvPr id="219" name="Group 80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9110" y="1063099"/>
            <a:ext cx="11020552" cy="5284506"/>
            <a:chOff x="539110" y="1063099"/>
            <a:chExt cx="11020552" cy="5284506"/>
          </a:xfrm>
        </p:grpSpPr>
        <p:grpSp>
          <p:nvGrpSpPr>
            <p:cNvPr id="220" name="Group 808"/>
            <p:cNvGrpSpPr/>
            <p:nvPr/>
          </p:nvGrpSpPr>
          <p:grpSpPr>
            <a:xfrm>
              <a:off x="9146662" y="1063099"/>
              <a:ext cx="2413000" cy="2767131"/>
              <a:chOff x="9146662" y="1063099"/>
              <a:chExt cx="2413000" cy="2767131"/>
            </a:xfrm>
          </p:grpSpPr>
          <p:sp>
            <p:nvSpPr>
              <p:cNvPr id="221" name="TextBox 1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1612351"/>
                <a:ext cx="2228850" cy="221787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监测心率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测量血压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观察呼吸频率</a:t>
                </a:r>
                <a:endParaRPr/>
              </a:p>
            </p:txBody>
          </p:sp>
          <p:sp>
            <p:nvSpPr>
              <p:cNvPr id="222" name="TextBox 1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1063099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评估患者生命体征</a:t>
                </a:r>
                <a:endParaRPr/>
              </a:p>
            </p:txBody>
          </p:sp>
        </p:grpSp>
        <p:grpSp>
          <p:nvGrpSpPr>
            <p:cNvPr id="223" name="Group 811"/>
            <p:cNvGrpSpPr/>
            <p:nvPr/>
          </p:nvGrpSpPr>
          <p:grpSpPr>
            <a:xfrm>
              <a:off x="9146662" y="3977215"/>
              <a:ext cx="2413000" cy="2370390"/>
              <a:chOff x="9146662" y="3977216"/>
              <a:chExt cx="2413000" cy="2370390"/>
            </a:xfrm>
          </p:grpSpPr>
          <p:sp>
            <p:nvSpPr>
              <p:cNvPr id="224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397721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观察气管切开部位</a:t>
                </a:r>
                <a:endParaRPr/>
              </a:p>
            </p:txBody>
          </p:sp>
          <p:sp>
            <p:nvSpPr>
              <p:cNvPr id="225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4535997"/>
                <a:ext cx="2228850" cy="18116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检查切口愈合情况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观察有无红肿、渗出物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检查气管套管位置</a:t>
                </a:r>
                <a:endParaRPr/>
              </a:p>
            </p:txBody>
          </p:sp>
        </p:grpSp>
        <p:grpSp>
          <p:nvGrpSpPr>
            <p:cNvPr id="226" name="Group 814"/>
            <p:cNvGrpSpPr/>
            <p:nvPr/>
          </p:nvGrpSpPr>
          <p:grpSpPr>
            <a:xfrm>
              <a:off x="539110" y="3172356"/>
              <a:ext cx="2413000" cy="2333785"/>
              <a:chOff x="539110" y="3172356"/>
              <a:chExt cx="2413000" cy="2333785"/>
            </a:xfrm>
          </p:grpSpPr>
          <p:sp>
            <p:nvSpPr>
              <p:cNvPr id="227" name="TextBox 12" descr="{&quot;isTemplate&quot;:true,&quot;type&quot;:&quot;title&quot;,&quot;canOmit&quot;:false,&quot;range&quot;:0}"/>
              <p:cNvSpPr txBox="1"/>
              <p:nvPr/>
            </p:nvSpPr>
            <p:spPr>
              <a:xfrm>
                <a:off x="539110" y="317235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评估患者舒适度</a:t>
                </a:r>
                <a:endParaRPr/>
              </a:p>
            </p:txBody>
          </p:sp>
          <p:sp>
            <p:nvSpPr>
              <p:cNvPr id="228" name="TextBox 1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39110" y="3796745"/>
                <a:ext cx="2228850" cy="1709396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了解患者主诉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观察患者表情和肢体语言</a:t>
                </a:r>
                <a:endParaRPr/>
              </a:p>
            </p:txBody>
          </p:sp>
        </p:grpSp>
      </p:grpSp>
      <p:sp>
        <p:nvSpPr>
          <p:cNvPr id="22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57910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患者评估与观察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30" name="椭圆 3"/>
          <p:cNvSpPr>
            <a:spLocks noChangeAspect="1"/>
          </p:cNvSpPr>
          <p:nvPr/>
        </p:nvSpPr>
        <p:spPr>
          <a:xfrm>
            <a:off x="3148274" y="2946731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31" name="椭圆 4"/>
          <p:cNvSpPr>
            <a:spLocks noChangeAspect="1"/>
          </p:cNvSpPr>
          <p:nvPr/>
        </p:nvSpPr>
        <p:spPr>
          <a:xfrm>
            <a:off x="7820653" y="4589596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32" name="椭圆 7"/>
          <p:cNvSpPr>
            <a:spLocks noChangeAspect="1"/>
          </p:cNvSpPr>
          <p:nvPr/>
        </p:nvSpPr>
        <p:spPr>
          <a:xfrm>
            <a:off x="7556197" y="1484021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4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235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236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23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清洁气管切开部位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38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使用生理盐水棉球擦拭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避免使用刺激性强的清洁剂</a:t>
                </a:r>
                <a:endParaRPr/>
              </a:p>
            </p:txBody>
          </p:sp>
          <p:sp>
            <p:nvSpPr>
              <p:cNvPr id="239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40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24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消毒气管切开部位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42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使用碘伏消毒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从切口向外周消毒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消毒范围包括切口及其周围皮肤</a:t>
                </a:r>
                <a:endParaRPr/>
              </a:p>
            </p:txBody>
          </p:sp>
          <p:sp>
            <p:nvSpPr>
              <p:cNvPr id="243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44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24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保持气管切开部位干燥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46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使用无菌纱布轻轻吸干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避免摩擦切口</a:t>
                </a:r>
                <a:endParaRPr/>
              </a:p>
            </p:txBody>
          </p:sp>
          <p:sp>
            <p:nvSpPr>
              <p:cNvPr id="247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4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气管切开部位的清洁与消毒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5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5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5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更换气管切开纱布</a:t>
                </a:r>
                <a:endParaRPr/>
              </a:p>
            </p:txBody>
          </p:sp>
          <p:sp>
            <p:nvSpPr>
              <p:cNvPr id="25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使用无菌纱布覆盖气管切开部位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每天更换纱布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根据分泌物情况增加更换次数</a:t>
                </a:r>
                <a:endParaRPr/>
              </a:p>
            </p:txBody>
          </p:sp>
          <p:sp>
            <p:nvSpPr>
              <p:cNvPr id="25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5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6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管道护理</a:t>
                </a:r>
                <a:endParaRPr/>
              </a:p>
            </p:txBody>
          </p:sp>
          <p:sp>
            <p:nvSpPr>
              <p:cNvPr id="26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定期检查气管套管固定带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保持气管套管通畅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防止导管打折或脱出</a:t>
                </a:r>
                <a:endParaRPr/>
              </a:p>
            </p:txBody>
          </p:sp>
          <p:sp>
            <p:nvSpPr>
              <p:cNvPr id="26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更换气管切开纱布与管道护理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600"/>
              <a:t>晨间护理中的注意事项与技巧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12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13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1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洗手、戴口罩、戴手套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使用无菌器械和敷料</a:t>
                </a:r>
                <a:endParaRPr/>
              </a:p>
            </p:txBody>
          </p:sp>
          <p:sp>
            <p:nvSpPr>
              <p:cNvPr id="1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严格无菌操作</a:t>
                </a:r>
                <a:endParaRPr/>
              </a:p>
            </p:txBody>
          </p:sp>
        </p:grpSp>
        <p:grpSp>
          <p:nvGrpSpPr>
            <p:cNvPr id="16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1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定期消毒地面和物品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保持空气流通</a:t>
                </a:r>
                <a:endParaRPr/>
              </a:p>
            </p:txBody>
          </p:sp>
          <p:sp>
            <p:nvSpPr>
              <p:cNvPr id="18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保持病房环境清洁</a:t>
                </a:r>
                <a:endParaRPr/>
              </a:p>
            </p:txBody>
          </p:sp>
        </p:grpSp>
        <p:grpSp>
          <p:nvGrpSpPr>
            <p:cNvPr id="19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0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合理营养支持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监测患者免疫功能</a:t>
                </a:r>
                <a:endParaRPr/>
              </a:p>
            </p:txBody>
          </p:sp>
          <p:sp>
            <p:nvSpPr>
              <p:cNvPr id="21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加强患者免疫力</a:t>
                </a:r>
                <a:endParaRPr/>
              </a:p>
            </p:txBody>
          </p:sp>
        </p:grpSp>
      </p:grpSp>
      <p:pic>
        <p:nvPicPr>
          <p:cNvPr id="22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3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4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5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预防感染与交叉感染的措施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https://d.book118.com/538014050006006036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ay">
      <a:dk1>
        <a:srgbClr val="000000"/>
      </a:dk1>
      <a:lt1>
        <a:srgbClr val="FFFFFF"/>
      </a:lt1>
      <a:dk2>
        <a:srgbClr val="1A1D20"/>
      </a:dk2>
      <a:lt2>
        <a:srgbClr val="EFF1F2"/>
      </a:lt2>
      <a:accent1>
        <a:srgbClr val="5D6897"/>
      </a:accent1>
      <a:accent2>
        <a:srgbClr val="AFBFD5"/>
      </a:accent2>
      <a:accent3>
        <a:srgbClr val="7384B0"/>
      </a:accent3>
      <a:accent4>
        <a:srgbClr val="424E82"/>
      </a:accent4>
      <a:accent5>
        <a:srgbClr val="C0C9D8"/>
      </a:accent5>
      <a:accent6>
        <a:srgbClr val="7D889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气管切开晨间护理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2024-09-15T02:48:12.697</cp:lastPrinted>
  <dcterms:created xsi:type="dcterms:W3CDTF">2024-09-14T18:48:12Z</dcterms:created>
  <dcterms:modified xsi:type="dcterms:W3CDTF">2024-09-14T18:48:14Z</dcterms:modified>
</cp:coreProperties>
</file>