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29F3BD-91D5-4680-A744-D0706E5A91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702872-49A5-42BF-A7F1-D06F7115BA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8D843C-7A2C-4464-ACF3-1D1F9EFABD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AC1504-99D1-4E79-82ED-E90284037D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7A7519-AEF8-4A99-A41A-7B6268212B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3FF7CA-DA10-41B8-8345-9D150ADFBB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5AC872-D718-4638-B592-CF0FD0202F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B8DC02-7587-4FC1-BF7C-B8B6F78A79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60AA13-AF32-4AE1-8EBE-DC2A139497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E46EA7-CC22-4970-8CDF-AB567B129E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754088-035E-4187-B71C-5A244D0605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1512305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汇报人：</a:t>
            </a:r>
            <a:endParaRPr lang="en-US" sz="1100"/>
          </a:p>
        </p:txBody>
      </p:sp>
      <p:sp>
        <p:nvSpPr>
          <p:cNvPr id="5" name="AutoShape 5"/>
          <p:cNvSpPr/>
          <p:nvPr/>
        </p:nvSpPr>
        <p:spPr>
          <a:xfrm>
            <a:off x="3221696" y="4542712"/>
            <a:ext cx="2000309"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汇报时间：</a:t>
            </a:r>
            <a:endParaRPr lang="en-US" sz="1100"/>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危险废物资源综合利用项目的风险防控计划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风险识别</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风险评估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风险应对策略</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风险监控与更新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风险防控措施实施与检查</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风险防控培训与演练</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风险识别</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9931" r="1993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93" r="1759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危险废物可能含有有毒有害物质，如重金属、有机污染物等，对人体健康和生态环境造成危害。</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毒性</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部分危险废物在特定条件下可能发生燃烧或爆炸，造成人员伤亡和财产损失。</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易燃易爆性</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危险废物可能含有强酸、强碱等物质，对接触到的设备和人体造成腐蚀伤害。</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腐蚀性</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某些危险废物在特定条件下可能发生化学反应，产生有毒有害气体或爆炸性物质。</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反应性</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危险废物特性识别</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80" r="1468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3028" r="1302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0992" r="2099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潜在风险源识别</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危险废物的储存设施可能存在泄漏、火灾、爆炸等风险。</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危险废物的处理设备可能出现故障、操作不当等风险。</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危险废物的运输过程中可能发生交通事故、泄漏等风险。</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操作人员的误操作或违规行为可能引发安全事故。</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储存设施</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处理设备</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运输过程</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人员操作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评估事故发生后可能造成的人员伤亡情况。</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人员伤亡</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评估事故发生后可能对周边环境造成的污染和破坏。</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环境影响</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评估事故发生后可能造成的经济损失情况。</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经济损失</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评估事故发生后可能对当地社会稳定和形象的影响。</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社会影响</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风险影响程度评估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风险评估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96" b="319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根据历史数据、专家意见和现场调查，对每个潜在风险的发生概率进行评估，确定风险发生的可能性。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将风险概率分为高、中、低三个等级，为后续的风险防控提供依据。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风险概率评估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风险概率的量化表示</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评估风险发生的可能性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对每个潜在风险的后果进行详细分析，包括对人员、环境、财产等方面的潜在影响。</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后果严重程度的量化表示</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将风险的后果严重程度分为重大、中等、轻微三个等级，以便于后续的风险等级划分。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分析风险可能导致的后果</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风险后果评估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综合评估风险概率和后果</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根据风险发生的可能性和后果的严重程度，对每个潜在风险进行综合评估，确定其风险等级。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风险等级的划分标准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将风险等级分为重大、中等、轻微三个等级，为后续的风险防控措施制定提供依据。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风险应对策略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54963" y="3669933"/>
            <a:ext cx="11227434" cy="0"/>
          </a:xfrm>
          <a:prstGeom prst="line">
            <a:avLst/>
          </a:prstGeom>
          <a:ln w="8890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495032"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81401"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45047"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预防性策略是指通过采取一系列措施来预防风险的发生，包括但不限于</a:t>
            </a:r>
          </a:p>
        </p:txBody>
      </p:sp>
      <p:sp>
        <p:nvSpPr>
          <p:cNvPr id="6" name="TextBox 6"/>
          <p:cNvSpPr txBox="1"/>
          <p:nvPr/>
        </p:nvSpPr>
        <p:spPr>
          <a:xfrm>
            <a:off x="2881401"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预防性策略</a:t>
              </a:r>
            </a:p>
          </p:txBody>
        </p:sp>
      </p:grpSp>
      <p:sp>
        <p:nvSpPr>
          <p:cNvPr id="29" name="AutoShape 29"/>
          <p:cNvSpPr/>
          <p:nvPr/>
        </p:nvSpPr>
        <p:spPr>
          <a:xfrm>
            <a:off x="2063911"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450280"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2213926"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建立健全危险废物管理制度和操作规程，确保危险废物得到妥善处理和处置；</a:t>
            </a:r>
          </a:p>
        </p:txBody>
      </p:sp>
      <p:sp>
        <p:nvSpPr>
          <p:cNvPr id="32" name="TextBox 32"/>
          <p:cNvSpPr txBox="1"/>
          <p:nvPr/>
        </p:nvSpPr>
        <p:spPr>
          <a:xfrm>
            <a:off x="4450280"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33" name="AutoShape 33"/>
          <p:cNvSpPr/>
          <p:nvPr/>
        </p:nvSpPr>
        <p:spPr>
          <a:xfrm>
            <a:off x="4437484"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23854"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4587499"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加强危险废物源头管理，减少危险废物的产生量和危害性；</a:t>
            </a:r>
          </a:p>
        </p:txBody>
      </p:sp>
      <p:sp>
        <p:nvSpPr>
          <p:cNvPr id="36" name="TextBox 36"/>
          <p:cNvSpPr txBox="1"/>
          <p:nvPr/>
        </p:nvSpPr>
        <p:spPr>
          <a:xfrm>
            <a:off x="6823854"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sp>
        <p:nvSpPr>
          <p:cNvPr id="37" name="AutoShape 37"/>
          <p:cNvSpPr/>
          <p:nvPr/>
        </p:nvSpPr>
        <p:spPr>
          <a:xfrm>
            <a:off x="6043774"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8430144"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6193789"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定期进行危险废物处理设施的维护和检修，确保设施正常运行；</a:t>
            </a:r>
          </a:p>
        </p:txBody>
      </p:sp>
      <p:sp>
        <p:nvSpPr>
          <p:cNvPr id="40" name="TextBox 40"/>
          <p:cNvSpPr txBox="1"/>
          <p:nvPr/>
        </p:nvSpPr>
        <p:spPr>
          <a:xfrm>
            <a:off x="8430144"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41" name="AutoShape 41"/>
          <p:cNvSpPr/>
          <p:nvPr/>
        </p:nvSpPr>
        <p:spPr>
          <a:xfrm>
            <a:off x="8320628"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706998"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8470642"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提高员工安全意识和操作技能，避免因人为因素导致的事故发生。</a:t>
            </a:r>
          </a:p>
        </p:txBody>
      </p:sp>
      <p:sp>
        <p:nvSpPr>
          <p:cNvPr id="44" name="TextBox 44"/>
          <p:cNvSpPr txBox="1"/>
          <p:nvPr/>
        </p:nvSpPr>
        <p:spPr>
          <a:xfrm>
            <a:off x="10706998"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缓解性策略</a:t>
              </a:r>
            </a:p>
          </p:txBody>
        </p:sp>
      </p:grpSp>
      <p:grpSp>
        <p:nvGrpSpPr>
          <p:cNvPr id="41" name="Group 41"/>
          <p:cNvGrpSpPr/>
          <p:nvPr/>
        </p:nvGrpSpPr>
        <p:grpSpPr>
          <a:xfrm>
            <a:off x="4630337" y="1360840"/>
            <a:ext cx="2931336" cy="1654845"/>
            <a:chOff x="4630337" y="1360840"/>
            <a:chExt cx="2931336" cy="1654845"/>
          </a:xfrm>
        </p:grpSpPr>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对危险废物处理过程中可能产生的有害物质进行监测和控制，确保排放达标；</a:t>
              </a:r>
            </a:p>
          </p:txBody>
        </p:sp>
      </p:grpSp>
      <p:grpSp>
        <p:nvGrpSpPr>
          <p:cNvPr id="43" name="Group 43"/>
          <p:cNvGrpSpPr/>
          <p:nvPr/>
        </p:nvGrpSpPr>
        <p:grpSpPr>
          <a:xfrm>
            <a:off x="1301868" y="2328140"/>
            <a:ext cx="2931336" cy="1654845"/>
            <a:chOff x="1301868" y="2328140"/>
            <a:chExt cx="2931336" cy="1654845"/>
          </a:xfrm>
        </p:grpSpPr>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在危险废物处理设施周围设置安全防护设施，如围堰、沉淀池等，以防止事故发生后对周边环境和人员造成危害；</a:t>
              </a:r>
            </a:p>
          </p:txBody>
        </p:sp>
      </p:grpSp>
      <p:grpSp>
        <p:nvGrpSpPr>
          <p:cNvPr id="45" name="Group 45"/>
          <p:cNvGrpSpPr/>
          <p:nvPr/>
        </p:nvGrpSpPr>
        <p:grpSpPr>
          <a:xfrm>
            <a:off x="535601" y="4514336"/>
            <a:ext cx="2931336" cy="1654845"/>
            <a:chOff x="535601" y="4514336"/>
            <a:chExt cx="2931336" cy="1654845"/>
          </a:xfrm>
        </p:grpSpPr>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缓解性策略是指通过采取一系列措施来降低风险发生后可能造成的损失和影响，包括但不限于</a:t>
              </a:r>
            </a:p>
          </p:txBody>
        </p:sp>
      </p:grpSp>
      <p:grpSp>
        <p:nvGrpSpPr>
          <p:cNvPr id="47" name="Group 47"/>
          <p:cNvGrpSpPr/>
          <p:nvPr/>
        </p:nvGrpSpPr>
        <p:grpSpPr>
          <a:xfrm>
            <a:off x="7965273" y="2328140"/>
            <a:ext cx="2931336" cy="1654845"/>
            <a:chOff x="7965273" y="2328140"/>
            <a:chExt cx="2931336" cy="1654845"/>
          </a:xfrm>
        </p:grpSpPr>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在危险废物处理设施附近设置应急救援设施，如消防器材、急救箱等，以便在事故发生后及时进行救援；</a:t>
              </a:r>
            </a:p>
          </p:txBody>
        </p:sp>
      </p:grpSp>
      <p:grpSp>
        <p:nvGrpSpPr>
          <p:cNvPr id="49" name="Group 49"/>
          <p:cNvGrpSpPr/>
          <p:nvPr/>
        </p:nvGrpSpPr>
        <p:grpSpPr>
          <a:xfrm>
            <a:off x="8683648" y="4514336"/>
            <a:ext cx="2931336" cy="1654845"/>
            <a:chOff x="8683648" y="4514336"/>
            <a:chExt cx="2931336" cy="1654845"/>
          </a:xfrm>
        </p:grpSpPr>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对危险废物处理设施进行定期演练和模拟演练，提高应对突发事件的能力。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https://d.book118.com/538015123053006045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2024-09-25T20:32:40.804</cp:lastPrinted>
  <dcterms:created xsi:type="dcterms:W3CDTF">2024-09-25T12:32:40Z</dcterms:created>
  <dcterms:modified xsi:type="dcterms:W3CDTF">2024-09-25T12:32:42Z</dcterms:modified>
</cp:coreProperties>
</file>