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8C1F3-79F9-4DB5-9BBF-624EC02C0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36774-65C1-4919-9436-19AAF2931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1CE5B-F2F7-4660-9E79-CE75C81FB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75C6E-8E72-44B4-9563-A2D60663C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118804-6493-4C43-BE45-90C15E604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60AAE2-C246-499F-9547-AAD9DAF91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488E4B-3664-4C46-A399-6D9734916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D61D1-772E-4F70-8E9D-9FD689E39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57D20-A689-4F0E-A9B4-314DD466E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34296-6414-45AA-A3FA-04D262F5A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EC80E-2842-4977-91CC-B0CCDA3A5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6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6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16066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古代诗词鉴赏与表达实践讲座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诗词鉴赏基础概念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古代诗词流派与风格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意象、意境与情感表达技巧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修辞手法及其在诗词中应用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创作实践与指导建议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跨文化视角下的古代诗词传播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诗词鉴赏基础概念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9" b="11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750" b="3575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高度凝练的语言，生动的意象，丰富的情感，以及独特的节奏和韵律。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诗词是中文特有的一种文学形式，是运用有节奏、韵律的语言来抒发情感、反映生活的一种艺术。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诗词定义及特点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了解背景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了解作者生平、创作背景及时代背景，有助于更好地理解诗词内涵。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品味语言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品味诗词的遣词造句，欣赏其精炼、生动、形象的语言魅力。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分析意象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通过分析诗词中的意象，感受作者所表达的情感和意境。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领悟意境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通过想象和联想，深入领悟诗词所营造的意境和韵味。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鉴赏方法与技巧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94842" y="1967629"/>
            <a:ext cx="2842964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457274" y="1967629"/>
            <a:ext cx="2842964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19706" y="1973979"/>
            <a:ext cx="2840846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184257" y="1967629"/>
            <a:ext cx="2840846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63357" y="2221654"/>
            <a:ext cx="611778" cy="541920"/>
          </a:xfrm>
          <a:custGeom>
            <a:rect l="l" t="t" r="r" b="b"/>
            <a:pathLst>
              <a:path w="461" h="409">
                <a:moveTo>
                  <a:pt x="451" y="213"/>
                </a:moveTo>
                <a:lnTo>
                  <a:pt x="451" y="213"/>
                </a:lnTo>
                <a:cubicBezTo>
                  <a:pt x="247" y="17"/>
                  <a:pt x="247" y="17"/>
                  <a:pt x="247" y="17"/>
                </a:cubicBezTo>
                <a:cubicBezTo>
                  <a:pt x="238" y="0"/>
                  <a:pt x="221" y="0"/>
                  <a:pt x="212" y="17"/>
                </a:cubicBezTo>
                <a:cubicBezTo>
                  <a:pt x="9" y="213"/>
                  <a:pt x="9" y="213"/>
                  <a:pt x="9" y="213"/>
                </a:cubicBezTo>
                <a:cubicBezTo>
                  <a:pt x="0" y="221"/>
                  <a:pt x="9" y="230"/>
                  <a:pt x="18" y="230"/>
                </a:cubicBezTo>
                <a:cubicBezTo>
                  <a:pt x="62" y="230"/>
                  <a:pt x="62" y="230"/>
                  <a:pt x="62" y="230"/>
                </a:cubicBezTo>
                <a:cubicBezTo>
                  <a:pt x="62" y="390"/>
                  <a:pt x="62" y="390"/>
                  <a:pt x="62" y="390"/>
                </a:cubicBezTo>
                <a:cubicBezTo>
                  <a:pt x="62" y="399"/>
                  <a:pt x="62" y="408"/>
                  <a:pt x="79" y="408"/>
                </a:cubicBezTo>
                <a:cubicBezTo>
                  <a:pt x="177" y="408"/>
                  <a:pt x="177" y="408"/>
                  <a:pt x="177" y="408"/>
                </a:cubicBezTo>
                <a:cubicBezTo>
                  <a:pt x="177" y="248"/>
                  <a:pt x="177" y="248"/>
                  <a:pt x="177" y="248"/>
                </a:cubicBezTo>
                <a:cubicBezTo>
                  <a:pt x="283" y="248"/>
                  <a:pt x="283" y="248"/>
                  <a:pt x="283" y="248"/>
                </a:cubicBezTo>
                <a:cubicBezTo>
                  <a:pt x="283" y="408"/>
                  <a:pt x="283" y="408"/>
                  <a:pt x="283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98" y="408"/>
                  <a:pt x="398" y="399"/>
                  <a:pt x="398" y="390"/>
                </a:cubicBezTo>
                <a:cubicBezTo>
                  <a:pt x="398" y="230"/>
                  <a:pt x="398" y="230"/>
                  <a:pt x="398" y="230"/>
                </a:cubicBezTo>
                <a:cubicBezTo>
                  <a:pt x="443" y="230"/>
                  <a:pt x="443" y="230"/>
                  <a:pt x="443" y="230"/>
                </a:cubicBezTo>
                <a:cubicBezTo>
                  <a:pt x="451" y="230"/>
                  <a:pt x="460" y="221"/>
                  <a:pt x="451" y="213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29517" y="2253406"/>
            <a:ext cx="514400" cy="556739"/>
          </a:xfrm>
          <a:custGeom>
            <a:rect l="l" t="t" r="r" b="b"/>
            <a:pathLst>
              <a:path w="426" h="462">
                <a:moveTo>
                  <a:pt x="327" y="186"/>
                </a:moveTo>
                <a:lnTo>
                  <a:pt x="327" y="186"/>
                </a:lnTo>
                <a:cubicBezTo>
                  <a:pt x="274" y="63"/>
                  <a:pt x="238" y="18"/>
                  <a:pt x="150" y="18"/>
                </a:cubicBezTo>
                <a:cubicBezTo>
                  <a:pt x="114" y="18"/>
                  <a:pt x="123" y="0"/>
                  <a:pt x="97" y="10"/>
                </a:cubicBezTo>
                <a:cubicBezTo>
                  <a:pt x="70" y="18"/>
                  <a:pt x="97" y="27"/>
                  <a:pt x="70" y="54"/>
                </a:cubicBezTo>
                <a:cubicBezTo>
                  <a:pt x="0" y="107"/>
                  <a:pt x="8" y="169"/>
                  <a:pt x="35" y="293"/>
                </a:cubicBezTo>
                <a:cubicBezTo>
                  <a:pt x="53" y="346"/>
                  <a:pt x="8" y="354"/>
                  <a:pt x="26" y="408"/>
                </a:cubicBezTo>
                <a:cubicBezTo>
                  <a:pt x="35" y="444"/>
                  <a:pt x="141" y="461"/>
                  <a:pt x="248" y="417"/>
                </a:cubicBezTo>
                <a:cubicBezTo>
                  <a:pt x="354" y="382"/>
                  <a:pt x="425" y="301"/>
                  <a:pt x="407" y="266"/>
                </a:cubicBezTo>
                <a:cubicBezTo>
                  <a:pt x="389" y="213"/>
                  <a:pt x="354" y="239"/>
                  <a:pt x="327" y="186"/>
                </a:cubicBezTo>
                <a:close/>
                <a:moveTo>
                  <a:pt x="238" y="391"/>
                </a:moveTo>
                <a:lnTo>
                  <a:pt x="238" y="391"/>
                </a:lnTo>
                <a:cubicBezTo>
                  <a:pt x="141" y="426"/>
                  <a:pt x="61" y="399"/>
                  <a:pt x="53" y="391"/>
                </a:cubicBezTo>
                <a:cubicBezTo>
                  <a:pt x="53" y="382"/>
                  <a:pt x="88" y="319"/>
                  <a:pt x="194" y="284"/>
                </a:cubicBezTo>
                <a:cubicBezTo>
                  <a:pt x="310" y="239"/>
                  <a:pt x="372" y="257"/>
                  <a:pt x="372" y="275"/>
                </a:cubicBezTo>
                <a:cubicBezTo>
                  <a:pt x="380" y="284"/>
                  <a:pt x="336" y="354"/>
                  <a:pt x="238" y="391"/>
                </a:cubicBezTo>
                <a:close/>
                <a:moveTo>
                  <a:pt x="203" y="301"/>
                </a:moveTo>
                <a:lnTo>
                  <a:pt x="203" y="301"/>
                </a:lnTo>
                <a:cubicBezTo>
                  <a:pt x="150" y="319"/>
                  <a:pt x="123" y="337"/>
                  <a:pt x="97" y="363"/>
                </a:cubicBezTo>
                <a:cubicBezTo>
                  <a:pt x="114" y="373"/>
                  <a:pt x="141" y="382"/>
                  <a:pt x="167" y="363"/>
                </a:cubicBezTo>
                <a:cubicBezTo>
                  <a:pt x="212" y="354"/>
                  <a:pt x="230" y="319"/>
                  <a:pt x="221" y="293"/>
                </a:cubicBezTo>
                <a:lnTo>
                  <a:pt x="221" y="293"/>
                </a:lnTo>
                <a:cubicBezTo>
                  <a:pt x="221" y="293"/>
                  <a:pt x="212" y="301"/>
                  <a:pt x="203" y="30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967053" y="2274575"/>
            <a:ext cx="535570" cy="535570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297732" y="2329614"/>
            <a:ext cx="544036" cy="419141"/>
          </a:xfrm>
          <a:custGeom>
            <a:rect l="l" t="t" r="r" b="b"/>
            <a:pathLst>
              <a:path w="497" h="382">
                <a:moveTo>
                  <a:pt x="80" y="248"/>
                </a:moveTo>
                <a:lnTo>
                  <a:pt x="80" y="248"/>
                </a:lnTo>
                <a:cubicBezTo>
                  <a:pt x="97" y="293"/>
                  <a:pt x="106" y="311"/>
                  <a:pt x="159" y="328"/>
                </a:cubicBezTo>
                <a:cubicBezTo>
                  <a:pt x="203" y="355"/>
                  <a:pt x="230" y="381"/>
                  <a:pt x="248" y="381"/>
                </a:cubicBezTo>
                <a:cubicBezTo>
                  <a:pt x="266" y="381"/>
                  <a:pt x="293" y="355"/>
                  <a:pt x="337" y="337"/>
                </a:cubicBezTo>
                <a:cubicBezTo>
                  <a:pt x="390" y="311"/>
                  <a:pt x="372" y="311"/>
                  <a:pt x="390" y="258"/>
                </a:cubicBezTo>
                <a:cubicBezTo>
                  <a:pt x="248" y="328"/>
                  <a:pt x="248" y="328"/>
                  <a:pt x="248" y="328"/>
                </a:cubicBezTo>
                <a:lnTo>
                  <a:pt x="80" y="248"/>
                </a:lnTo>
                <a:close/>
                <a:moveTo>
                  <a:pt x="487" y="124"/>
                </a:moveTo>
                <a:lnTo>
                  <a:pt x="487" y="124"/>
                </a:lnTo>
                <a:cubicBezTo>
                  <a:pt x="274" y="9"/>
                  <a:pt x="274" y="9"/>
                  <a:pt x="274" y="9"/>
                </a:cubicBezTo>
                <a:cubicBezTo>
                  <a:pt x="266" y="0"/>
                  <a:pt x="239" y="0"/>
                  <a:pt x="221" y="9"/>
                </a:cubicBezTo>
                <a:cubicBezTo>
                  <a:pt x="9" y="124"/>
                  <a:pt x="9" y="124"/>
                  <a:pt x="9" y="124"/>
                </a:cubicBezTo>
                <a:cubicBezTo>
                  <a:pt x="0" y="133"/>
                  <a:pt x="0" y="142"/>
                  <a:pt x="9" y="160"/>
                </a:cubicBezTo>
                <a:cubicBezTo>
                  <a:pt x="221" y="275"/>
                  <a:pt x="221" y="275"/>
                  <a:pt x="221" y="275"/>
                </a:cubicBezTo>
                <a:cubicBezTo>
                  <a:pt x="239" y="284"/>
                  <a:pt x="266" y="284"/>
                  <a:pt x="274" y="275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266" y="160"/>
                  <a:pt x="266" y="160"/>
                  <a:pt x="266" y="160"/>
                </a:cubicBezTo>
                <a:cubicBezTo>
                  <a:pt x="257" y="160"/>
                  <a:pt x="257" y="168"/>
                  <a:pt x="248" y="168"/>
                </a:cubicBezTo>
                <a:cubicBezTo>
                  <a:pt x="221" y="168"/>
                  <a:pt x="203" y="151"/>
                  <a:pt x="203" y="133"/>
                </a:cubicBezTo>
                <a:cubicBezTo>
                  <a:pt x="203" y="124"/>
                  <a:pt x="221" y="107"/>
                  <a:pt x="248" y="107"/>
                </a:cubicBezTo>
                <a:cubicBezTo>
                  <a:pt x="266" y="107"/>
                  <a:pt x="284" y="115"/>
                  <a:pt x="293" y="124"/>
                </a:cubicBezTo>
                <a:cubicBezTo>
                  <a:pt x="443" y="177"/>
                  <a:pt x="443" y="177"/>
                  <a:pt x="443" y="177"/>
                </a:cubicBezTo>
                <a:cubicBezTo>
                  <a:pt x="487" y="160"/>
                  <a:pt x="487" y="160"/>
                  <a:pt x="487" y="160"/>
                </a:cubicBezTo>
                <a:cubicBezTo>
                  <a:pt x="496" y="142"/>
                  <a:pt x="496" y="133"/>
                  <a:pt x="487" y="124"/>
                </a:cubicBezTo>
                <a:close/>
                <a:moveTo>
                  <a:pt x="425" y="346"/>
                </a:moveTo>
                <a:lnTo>
                  <a:pt x="425" y="346"/>
                </a:lnTo>
                <a:cubicBezTo>
                  <a:pt x="416" y="355"/>
                  <a:pt x="452" y="364"/>
                  <a:pt x="461" y="337"/>
                </a:cubicBezTo>
                <a:cubicBezTo>
                  <a:pt x="469" y="213"/>
                  <a:pt x="443" y="177"/>
                  <a:pt x="443" y="177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408" y="195"/>
                  <a:pt x="443" y="222"/>
                  <a:pt x="425" y="34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2036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先秦·诗经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8652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8282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26763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历代名家作品欣赏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2036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如《蒹葭》、《关雎》等，展现了古代人民的生活和情感。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68652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如李白的《静夜思》、《望庐山瀑布》，杜甫的《春望》、《兵车行》等，代表了唐代诗歌的巅峰成就。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98282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如苏轼的《水调歌头·明月几时有》、《念奴娇·赤壁怀古》，李清照的《如梦令·常记溪亭日暮》、《声声慢·寻寻觅觅》等，展现了宋词的婉约与豪放之美。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26763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如马致远的《天净沙·秋思》、张养浩的《山坡羊·潼关怀古》等，体现了元曲的独特韵味和风格。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古代诗词流派与风格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50" b="3575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4664" b="3466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代表诗人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谢灵运、陶渊明、王维、孟浩然等。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以自然山水、田园风光为审美对象，把细腻的笔触投向静谧的山林，悠闲的田野，创造出一种田园牧歌式的生活。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表达情感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主要表达对宁静平和生活的向往，对自然山水的热爱，以及对现实社会纷繁复杂的厌倦。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山水田园诗派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811" r="8811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代表诗人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高适、岑参、王昌龄等。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诗歌特点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以边疆地区军民生活和自然风光为题材，描绘出战争的残酷、边塞的荒凉以及将士们的英勇豪情。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表达情感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主要表达对战争的厌恶，对和平的渴望，对将士们英勇无畏的赞美以及对国家命运的关切。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边塞征战诗派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婉约风格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代表诗人有李清照、柳永等，其诗词语言优美，含蓄委婉，注重内心情感的细腻刻画，给人以柔美、恬静之感。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豪放风格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代表诗人有苏轼、辛弃疾等，其诗词气势磅礴，意境开阔，直抒胸臆，不拘一格，给人以雄浑、豪放之感。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婉约与豪放两种风格在表达手法、意境创造和情感抒发等方面存在显著差异，前者更注重个体情感的抒发和细腻描绘，后者则更强调整体气势的营造和直接表达。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婉约与豪放风格对比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现实主义诗派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主张以客观现实生活为创作源泉，直面社会矛盾，揭示人民疾苦。代表诗人有杜甫、白居易等。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浪漫主义诗派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强调主观情感和想象力的作用，追求超越现实的奇幻世界。代表诗人有李白等。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哲理诗派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以阐释哲理、抒发人生感悟为主要内容，将诗歌与哲学相结合。代表诗人有陈子昂、王之涣等。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讽刺诗派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以讽刺社会现实、揭露时弊为主要目的，语言犀利幽默。代表诗人有罗隐等。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其他流派及风格介绍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意象、意境与情感表达技巧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意象与主题的关系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分析意象如何与诗词主题紧密相连，增强表达效果。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意象的定义与分类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明确意象在诗词中的作用，如自然意象、人文意象等。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意象的运用技巧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探讨如何通过比喻、拟人等手法，巧妙地将意象融入诗词中。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意象选择与运用技巧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阐述意境在诗词中的重要地位，分析其虚实相生、情景交融等特点。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458" r="19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意境的概念及特点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探讨如何通过描绘景物、运用典故等手段，营造出独特的意境氛围。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意境的营造方法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分析意境对读者产生的情感共鸣和审美体验。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意境与读者感受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意境营造方法探讨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情感表达途径和效果分析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情感表达的重要性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强调情感在诗词创作中的核心地位，分析其与意象、意境的关联。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情感表达的途径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探讨如何通过直抒胸臆、借景抒情等方式，有效地传达诗人内心的情感。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情感表达的效果分析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结合具体诗词作品，分析情感表达对读者产生的感染力和共鸣效果。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修辞手法及其在诗词中应用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https://d.book118.com/538016066131006034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2024-09-13T10:22:43.930</cp:lastPrinted>
  <dcterms:created xsi:type="dcterms:W3CDTF">2024-09-13T02:22:43Z</dcterms:created>
  <dcterms:modified xsi:type="dcterms:W3CDTF">2024-09-13T02:22:46Z</dcterms:modified>
</cp:coreProperties>
</file>