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1E8B09-832D-44B7-BD2A-9AAA7AB580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19711D-50A0-4E32-9582-360C1B797D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288273-B098-4DAE-BB00-2953AD2D5D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BBEB7D-C8FD-4605-BAB0-63FD3E6A74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E590F55-A1B9-4885-9B06-006DDD1ACE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95DC519-A5C4-45C9-936F-7D279CBFA4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D0B165A-BFA2-4B78-AB54-2689D6F6A4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C2C4DA-6BCB-4B5B-B051-ED2D541612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66D72C-8E3B-4E4A-931C-BD84812AA0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0C3488-F0A2-4ADA-9612-B24F2C1573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71BD17-1188-4F63-92A9-9603616A9F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342682" y="1846430"/>
            <a:ext cx="5506636" cy="1200329"/>
          </a:xfrm>
        </p:spPr>
        <p:txBody>
          <a:bodyPr wrap="none" anchor="t">
            <a:spAutoFit/>
          </a:bodyPr>
          <a:lstStyle>
            <a:lvl1pPr algn="ctr">
              <a:defRPr sz="8000" b="1" i="0" spc="30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022629" y="3142768"/>
            <a:ext cx="2146742" cy="286232"/>
          </a:xfrm>
        </p:spPr>
        <p:txBody>
          <a:bodyPr wrap="none">
            <a:spAutoFit/>
          </a:bodyPr>
          <a:lstStyle>
            <a:lvl1pPr marL="0" indent="0" algn="ctr">
              <a:buNone/>
              <a:defRPr sz="14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009803" y="1270290"/>
            <a:ext cx="2172390" cy="480131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2800" b="1" i="0" spc="30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solidFill>
          <a:schemeClr val="bg1"/>
        </a:solidFill>
        <a:effectLst/>
      </p:bgPr>
    </p:bg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solidFill>
          <a:schemeClr val="bg1"/>
        </a:soli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bg1">
                <a:alpha val="60000"/>
                <a:lumMod val="95000"/>
                <a:lumOff val="5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rcRect t="31862" b="18138"/>
          <a:stretch>
            <a:fillRect/>
          </a:stretch>
        </p:blipFill>
        <p:spPr>
          <a:xfrm flipH="1">
            <a:off x="0" y="-1"/>
            <a:ext cx="12192000" cy="3429001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>
                  <a:lumMod val="95000"/>
                  <a:lumOff val="5000"/>
                </a:schemeClr>
              </a:gs>
              <a:gs pos="100000">
                <a:schemeClr val="bg1">
                  <a:alpha val="60000"/>
                  <a:lumMod val="95000"/>
                  <a:lumOff val="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solidFill>
          <a:schemeClr val="bg1"/>
        </a:solidFill>
        <a:effectLst/>
      </p:bgPr>
    </p:bg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pic>
        <p:nvPicPr>
          <p:cNvPr id="24" name="图片 1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8022112043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小儿护理PPT课件题目\n## 1.小儿护理的基本概念与重要性\n### 1.1小儿护理的定义与对象\n### 1.2小儿护理的重要性及意义\n### 1.3小儿护理与家庭、社会的关系\n## 2.小儿生长发育阶段的护理\n### 2.1新生儿期的护理要点\n### 2.2婴儿期的护理要点\n### 2.3幼儿期的护理要点\n## 3.小儿日常护理与生活习惯培养\n### 3.1小儿饮食护理与喂养方法\n### 3.2小儿生活作息规律的培养\n### 3.3小儿卫生习惯与疾病预防\n## 4.小儿常见疾病的预防与护理\n### 4.1发热的预防与护理\n### 4.2咳嗽的预防与护理\n### 4.3腹泻的预防与护理\n## 5.小儿心理与情感护理\n### 5.1小儿心理发展特点与需求\n### 5.2小儿情感发展与护理策略\n### 5.3亲子沟通与亲子关系建立\n## 6.小儿护理中的安全与急救知识\n### 6.1小儿生活环境的安全措施\n### 6.2小儿急救知识与技能\n### 6.3小儿护理中的法律法规与道德规范\n## 7.小儿护理的现代理念与技术\n### 7.1小儿护理的现代理念\n### 7.2小儿护理的新技术与方法\n### 7.3小儿护理的未来发展趋势与展望\n&quot;,&quot;templateId&quot;:&quot;gmkecq1xcbgpbesf4w4jrcmz4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46865" y="1846430"/>
            <a:ext cx="11518900" cy="9144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 sz="6000"/>
              <a:t>小儿护理PPT课件题目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60648" y="1270290"/>
            <a:ext cx="6870700" cy="4826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b="1"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n-lt"/>
              </a:rPr>
              <a:t>CREATE TOGETHER</a:t>
            </a:r>
            <a:endParaRPr kumimoji="1" lang="en-US" altLang="zh-CN" spc="80"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effectLst/>
              </a:rPr>
              <a:t>TENCENT</a:t>
            </a:r>
            <a:r>
              <a:rPr lang="zh-CN" altLang="en-US" spc="80">
                <a:effectLst/>
              </a:rPr>
              <a:t> </a:t>
            </a:r>
            <a:r>
              <a:rPr lang="en-US" altLang="zh-CN" spc="80">
                <a:effectLst/>
              </a:rPr>
              <a:t>DOCS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03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01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4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小儿护理的基本概念与重要性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小儿护理是指针对0-14岁儿童的护理工作</a:t>
                </a:r>
                <a:endParaRPr/>
              </a:p>
            </p:txBody>
          </p:sp>
          <p:sp>
            <p:nvSpPr>
              <p:cNvPr id="20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包括日常生活护理、疾病护理、心理护理等方面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以促进儿童身心健康为目标</a:t>
                </a:r>
                <a:endParaRPr/>
              </a:p>
            </p:txBody>
          </p:sp>
          <p:sp>
            <p:nvSpPr>
              <p:cNvPr id="21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小儿护理的对象是新生儿、婴儿、幼儿和儿童</a:t>
                </a:r>
                <a:endParaRPr/>
              </a:p>
            </p:txBody>
          </p:sp>
          <p:sp>
            <p:nvSpPr>
              <p:cNvPr id="21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每个阶段的护理需求和护理方法都有所不同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需要根据儿童的年龄、体重、发育状况等因素进行个性化护理</a:t>
                </a:r>
                <a:endParaRPr/>
              </a:p>
            </p:txBody>
          </p:sp>
          <p:sp>
            <p:nvSpPr>
              <p:cNvPr id="21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小儿护理的定义与对象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小儿护理对于儿童的身心健康具有重要意义</a:t>
                </a:r>
                <a:endParaRPr/>
              </a:p>
            </p:txBody>
          </p:sp>
          <p:sp>
            <p:nvSpPr>
              <p:cNvPr id="23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良好的护理可以促进儿童生长发育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预防疾病的发生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培养良好的生活习惯</a:t>
                </a:r>
                <a:endParaRPr/>
              </a:p>
            </p:txBody>
          </p:sp>
          <p:sp>
            <p:nvSpPr>
              <p:cNvPr id="23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小儿护理对于家庭和谐和社会进步也具有重要意义</a:t>
                </a:r>
                <a:endParaRPr/>
              </a:p>
            </p:txBody>
          </p:sp>
          <p:sp>
            <p:nvSpPr>
              <p:cNvPr id="23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良好的家庭教育和护理有助于培养健全的人格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提高国民素质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促进社会和谐稳定</a:t>
                </a:r>
                <a:endParaRPr/>
              </a:p>
            </p:txBody>
          </p:sp>
          <p:sp>
            <p:nvSpPr>
              <p:cNvPr id="24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小儿护理的重要性及意义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小儿护理是家庭教育的重要组成部分</a:t>
                </a:r>
                <a:endParaRPr/>
              </a:p>
            </p:txBody>
          </p:sp>
          <p:sp>
            <p:nvSpPr>
              <p:cNvPr id="25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家庭教育是儿童成长过程中最重要的教育方式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良好的家庭教育和护理有助于培养儿童的身心健康</a:t>
                </a:r>
                <a:endParaRPr/>
              </a:p>
            </p:txBody>
          </p:sp>
          <p:sp>
            <p:nvSpPr>
              <p:cNvPr id="25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小儿护理对于社会进步也具有重要意义</a:t>
                </a:r>
                <a:endParaRPr/>
              </a:p>
            </p:txBody>
          </p:sp>
          <p:sp>
            <p:nvSpPr>
              <p:cNvPr id="25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儿童是国家的未来，关注儿童护理有利于提高国民素质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有利于社会的和谐稳定和可持续发展</a:t>
                </a:r>
                <a:endParaRPr/>
              </a:p>
            </p:txBody>
          </p:sp>
          <p:sp>
            <p:nvSpPr>
              <p:cNvPr id="25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小儿护理与家庭、社会的关系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4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02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65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小儿生长发育阶段的护理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新生儿期的护理主要包括保暖、喂养、清洁等方面</a:t>
                </a:r>
                <a:endParaRPr/>
              </a:p>
            </p:txBody>
          </p:sp>
          <p:sp>
            <p:nvSpPr>
              <p:cNvPr id="27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保持室内温度适宜，避免新生儿受凉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按时喂养，保证新生儿的营养需求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定期给新生儿洗澡，保持皮肤清洁</a:t>
                </a:r>
                <a:endParaRPr/>
              </a:p>
            </p:txBody>
          </p:sp>
          <p:sp>
            <p:nvSpPr>
              <p:cNvPr id="27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7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新生儿期的护理还需要注意观察新生儿的生理现象</a:t>
                </a:r>
                <a:endParaRPr/>
              </a:p>
            </p:txBody>
          </p:sp>
          <p:sp>
            <p:nvSpPr>
              <p:cNvPr id="27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如排便、排尿、体温等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发现异常情况及时就医</a:t>
                </a:r>
                <a:endParaRPr/>
              </a:p>
            </p:txBody>
          </p:sp>
          <p:sp>
            <p:nvSpPr>
              <p:cNvPr id="27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新生儿期的护理要点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8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8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8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婴儿期的护理主要包括饮食、睡眠、卫生等方面</a:t>
                </a:r>
                <a:endParaRPr/>
              </a:p>
            </p:txBody>
          </p:sp>
          <p:sp>
            <p:nvSpPr>
              <p:cNvPr id="28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逐渐增加辅食，保证婴儿的营养需求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培养婴儿良好的睡眠习惯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定期给婴儿洗澡，保持皮肤清洁</a:t>
                </a:r>
                <a:endParaRPr/>
              </a:p>
            </p:txBody>
          </p:sp>
          <p:sp>
            <p:nvSpPr>
              <p:cNvPr id="29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9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9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婴儿期的护理还需要注意婴儿的安全</a:t>
                </a:r>
                <a:endParaRPr/>
              </a:p>
            </p:txBody>
          </p:sp>
          <p:sp>
            <p:nvSpPr>
              <p:cNvPr id="29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避免婴儿误食有毒物品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避免婴儿磕碰受伤</a:t>
                </a:r>
                <a:endParaRPr/>
              </a:p>
            </p:txBody>
          </p:sp>
          <p:sp>
            <p:nvSpPr>
              <p:cNvPr id="29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0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婴儿期的护理要点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0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304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30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幼儿期的护理主要包括生活习惯、性格培养、安全教育等方面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0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培养幼儿良好的生活习惯，如定时进食、早睡早起等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培养幼儿良好的性格，如自信、独立、善良等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加强对幼儿的安全教育，避免意外事故的发生</a:t>
                </a:r>
                <a:endParaRPr/>
              </a:p>
            </p:txBody>
          </p:sp>
        </p:grpSp>
        <p:grpSp>
          <p:nvGrpSpPr>
            <p:cNvPr id="307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30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幼儿期的护理还需要关注幼儿的心理健康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0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了解幼儿的情感需求，给予关爱和支持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帮助幼儿建立良好的同伴关系</a:t>
                </a:r>
                <a:endParaRPr/>
              </a:p>
            </p:txBody>
          </p:sp>
        </p:grpSp>
      </p:grpSp>
      <p:sp>
        <p:nvSpPr>
          <p:cNvPr id="3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幼儿期的护理要点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03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小儿日常护理与生活习惯培养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0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11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12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5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6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小儿饮食护理需要注意营养均衡、适量喂养、饮食卫生等方面</a:t>
                </a:r>
                <a:endParaRPr/>
              </a:p>
            </p:txBody>
          </p:sp>
          <p:sp>
            <p:nvSpPr>
              <p:cNvPr id="17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保证儿童摄入足够的蛋白质、脂肪、碳水化合物、维生素和矿物质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根据儿童的年龄、体重、发育状况等因素制定合理的喂养计划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注意饮食卫生，避免食物中毒和消化道疾病的发生</a:t>
                </a:r>
                <a:endParaRPr/>
              </a:p>
            </p:txBody>
          </p:sp>
        </p:grpSp>
        <p:grpSp>
          <p:nvGrpSpPr>
            <p:cNvPr id="18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1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喂养方法包括母乳喂养、人工喂养、混合喂养等</a:t>
                </a:r>
                <a:endParaRPr/>
              </a:p>
            </p:txBody>
          </p:sp>
          <p:sp>
            <p:nvSpPr>
              <p:cNvPr id="2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母乳喂养是最理想的喂养方式，有利于儿童的生长发育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人工喂养需要注意奶品的选择和喂养方法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混合喂养适用于无法进行母乳喂养的情况</a:t>
                </a:r>
                <a:endParaRPr/>
              </a:p>
            </p:txBody>
          </p:sp>
          <p:sp>
            <p:nvSpPr>
              <p:cNvPr id="21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小儿饮食护理与喂养方法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8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培养小儿良好的生活作息规律，包括规律作息、充足睡眠、适量运动等方面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养成良好的作息习惯，如早睡早起、定时进食等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保证儿童充足的睡眠，有助于生长发育和智力发展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适量运动，增强体质，提高免疫力</a:t>
                </a:r>
                <a:endParaRPr/>
              </a:p>
            </p:txBody>
          </p:sp>
        </p:grpSp>
        <p:grpSp>
          <p:nvGrpSpPr>
            <p:cNvPr id="31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3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培养小儿良好的生活习惯，如勤洗手、爱整洁、礼貌待人等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养成良好的卫生习惯，预防疾病的发生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学会礼貌待人，培养良好的社会交往能力</a:t>
                </a:r>
                <a:endParaRPr/>
              </a:p>
            </p:txBody>
          </p:sp>
        </p:grpSp>
      </p:grpSp>
      <p:sp>
        <p:nvSpPr>
          <p:cNvPr id="3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小儿生活作息规律的培养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6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37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38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1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42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培养小儿良好的卫生习惯，如勤洗手、洗澡、刷牙等</a:t>
                </a:r>
                <a:endParaRPr/>
              </a:p>
            </p:txBody>
          </p:sp>
          <p:sp>
            <p:nvSpPr>
              <p:cNvPr id="43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养成良好的卫生习惯，预防疾病的发生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定期给儿童洗澡，保持皮肤清洁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学会刷牙，保持口腔卫生</a:t>
                </a:r>
                <a:endParaRPr/>
              </a:p>
            </p:txBody>
          </p:sp>
        </p:grpSp>
        <p:grpSp>
          <p:nvGrpSpPr>
            <p:cNvPr id="44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4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预防疾病的发生，需要定期体检、接种疫苗、保持室内卫生等</a:t>
                </a:r>
                <a:endParaRPr/>
              </a:p>
            </p:txBody>
          </p:sp>
          <p:sp>
            <p:nvSpPr>
              <p:cNvPr id="46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定期体检，及时发现和治疗疾病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接种疫苗，预防传染病和计划免疫疾病的发生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保持室内卫生，避免环境污染和疾病传播</a:t>
                </a:r>
                <a:endParaRPr/>
              </a:p>
            </p:txBody>
          </p:sp>
          <p:sp>
            <p:nvSpPr>
              <p:cNvPr id="47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8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9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0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小儿卫生习惯与疾病预防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53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04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4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小儿常见疾病的预防与护理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5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57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5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发热的预防主要包括增强免疫力、注意保暖、避免交叉感染等方面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5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养成良好的生活习惯，增强免疫力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注意保暖，避免受凉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避免与发热病人密切接触，防止交叉感染</a:t>
                </a:r>
                <a:endParaRPr/>
              </a:p>
            </p:txBody>
          </p:sp>
        </p:grpSp>
        <p:grpSp>
          <p:nvGrpSpPr>
            <p:cNvPr id="60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6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发热的护理包括观察体温、保持室内温度适宜、给予物理降温等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6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观察体温，了解发热的程度和持续时间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保持室内温度适宜，避免发热加重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给予物理降温，如擦拭额头、腋下、颈部等</a:t>
                </a:r>
                <a:endParaRPr/>
              </a:p>
            </p:txBody>
          </p:sp>
        </p:grpSp>
      </p:grpSp>
      <p:sp>
        <p:nvSpPr>
          <p:cNvPr id="6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发热的预防与护理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https://d.book118.com/538022112043006037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darkgold">
      <a:dk1>
        <a:srgbClr val="FEFFFF"/>
      </a:dk1>
      <a:lt1>
        <a:srgbClr val="000000"/>
      </a:lt1>
      <a:dk2>
        <a:srgbClr val="FDF5E1"/>
      </a:dk2>
      <a:lt2>
        <a:srgbClr val="160908"/>
      </a:lt2>
      <a:accent1>
        <a:srgbClr val="FEB74E"/>
      </a:accent1>
      <a:accent2>
        <a:srgbClr val="FB7F3D"/>
      </a:accent2>
      <a:accent3>
        <a:srgbClr val="E15C3D"/>
      </a:accent3>
      <a:accent4>
        <a:srgbClr val="9F463B"/>
      </a:accent4>
      <a:accent5>
        <a:srgbClr val="515865"/>
      </a:accent5>
      <a:accent6>
        <a:srgbClr val="333A46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小儿护理PPT课件题目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2024-09-17T01:31:35.259</cp:lastPrinted>
  <dcterms:created xsi:type="dcterms:W3CDTF">2024-09-16T17:31:35Z</dcterms:created>
  <dcterms:modified xsi:type="dcterms:W3CDTF">2024-09-16T17:31:37Z</dcterms:modified>
</cp:coreProperties>
</file>