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D94F6C4-F4FC-4C51-BEEA-FB588B76984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70B66BB-0C9F-4A9D-A4C4-A6BB7C8F591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EE46C6E-592B-4657-9F74-37ACA866FEA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7092F37-F7AF-4887-8B0C-2F02FEECCFD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FABA79C-1E46-4CE3-AA6E-0B09F6ADA76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E5DC53C-28C0-48FB-AAD8-17F89911688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816F110-D57C-47E1-B268-7CB2AB157E8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71D1D7F-E7A0-4184-92F0-72BEBF2B3AB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256FD4B-0F57-4297-99D4-2CBD6C5DDB0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7C4E3D1-8570-4843-A4E9-020355A46AF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7216C26-26F7-405A-B50B-0D6A3BA84EA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2/2/2024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image" Target="../media/image20.jpeg" /><Relationship Id="rId5"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1.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2.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3.jpeg" /><Relationship Id="rId3"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4.jpeg" /><Relationship Id="rId3"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3802311513100603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a:effectLst/>
      </p:bgPr>
    </p:bg>
    <p:spTree>
      <p:nvGrpSpPr>
        <p:cNvPr id="1" name=""/>
        <p:cNvGrpSpPr/>
        <p:nvPr/>
      </p:nvGrpSpPr>
      <p:grpSpPr>
        <a:xfrm>
          <a:off x="0" y="0"/>
          <a:ext cx="0" cy="0"/>
        </a:xfrm>
      </p:grpSpPr>
      <p:sp>
        <p:nvSpPr>
          <p:cNvPr id="2" name="TextBox 2"/>
          <p:cNvSpPr txBox="1"/>
          <p:nvPr/>
        </p:nvSpPr>
        <p:spPr>
          <a:xfrm>
            <a:off x="1330368" y="1042578"/>
            <a:ext cx="8896350" cy="2286000"/>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700" b="1">
                <a:solidFill>
                  <a:srgbClr val="FFFFFF">
                    <a:alpha val="100000"/>
                  </a:srgbClr>
                </a:solidFill>
                <a:latin typeface="Microsoft Yahei"/>
                <a:ea typeface="Microsoft Yahei"/>
                <a:cs typeface="Microsoft Yahei"/>
              </a:rPr>
              <a:t>儿科护理服务目标及内涵</a:t>
            </a:r>
          </a:p>
        </p:txBody>
      </p:sp>
      <p:sp>
        <p:nvSpPr>
          <p:cNvPr id="3" name="TextBox 3"/>
          <p:cNvSpPr txBox="1"/>
          <p:nvPr/>
        </p:nvSpPr>
        <p:spPr>
          <a:xfrm>
            <a:off x="1311318" y="3800194"/>
            <a:ext cx="2581275" cy="571500"/>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400">
                <a:solidFill>
                  <a:srgbClr val="FFFFFF">
                    <a:alpha val="100000"/>
                  </a:srgbClr>
                </a:solidFill>
                <a:latin typeface="Microsoft Yahei"/>
                <a:ea typeface="Microsoft Yahei"/>
                <a:cs typeface="Microsoft Yahei"/>
              </a:rPr>
              <a:t>汇报人：AA</a:t>
            </a:r>
          </a:p>
        </p:txBody>
      </p:sp>
      <p:sp>
        <p:nvSpPr>
          <p:cNvPr id="4" name="TextBox 4"/>
          <p:cNvSpPr txBox="1"/>
          <p:nvPr/>
        </p:nvSpPr>
        <p:spPr>
          <a:xfrm>
            <a:off x="3995032" y="3800194"/>
            <a:ext cx="3802596" cy="571500"/>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400">
                <a:solidFill>
                  <a:srgbClr val="FFFFFF">
                    <a:alpha val="100000"/>
                  </a:srgbClr>
                </a:solidFill>
                <a:latin typeface="Microsoft Yahei"/>
                <a:ea typeface="Microsoft Yahei"/>
                <a:cs typeface="Microsoft Yahei"/>
              </a:rPr>
              <a:t>2024-01-25</a:t>
            </a:r>
          </a:p>
        </p:txBody>
      </p:sp>
      <p:sp>
        <p:nvSpPr>
          <p:cNvPr id="5" name="TextBox 5"/>
          <p:cNvSpPr txBox="1"/>
          <p:nvPr/>
        </p:nvSpPr>
        <p:spPr>
          <a:xfrm>
            <a:off x="9667170" y="522284"/>
            <a:ext cx="1884104" cy="672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spcBef>
                <a:spcPts val="375"/>
              </a:spcBef>
            </a:pPr>
            <a:r>
              <a:rPr lang="en-US" sz="1200">
                <a:solidFill>
                  <a:srgbClr val="FFFFFF">
                    <a:alpha val="100000"/>
                  </a:srgbClr>
                </a:solidFill>
                <a:latin typeface="Microsoft Yahei"/>
                <a:ea typeface="Microsoft Yahei"/>
                <a:cs typeface="Microsoft Yahei"/>
              </a:rPr>
              <a:t>BIG DATA EMPOWERS TO CREATE A NEW</a:t>
            </a:r>
          </a:p>
          <a:p>
            <a:pPr algn="r">
              <a:lnSpc>
                <a:spcPct val="90000"/>
              </a:lnSpc>
              <a:spcBef>
                <a:spcPts val="375"/>
              </a:spcBef>
            </a:pPr>
            <a:r>
              <a:rPr lang="en-US" sz="1200">
                <a:solidFill>
                  <a:srgbClr val="FFFFFF">
                    <a:alpha val="100000"/>
                  </a:srgbClr>
                </a:solidFill>
                <a:latin typeface="Microsoft Yahei"/>
                <a:ea typeface="Microsoft Yahei"/>
                <a:cs typeface="Microsoft Yahei"/>
              </a:rPr>
              <a:t>ERA</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50" b="-50"/>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9555294" y="499678"/>
            <a:ext cx="1851660" cy="114584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6000" b="1">
                <a:solidFill>
                  <a:srgbClr val="FFFFFF">
                    <a:alpha val="100000"/>
                  </a:srgbClr>
                </a:solidFill>
                <a:latin typeface="微软雅黑"/>
                <a:ea typeface="微软雅黑"/>
                <a:cs typeface="微软雅黑"/>
              </a:rPr>
              <a:t>目录</a:t>
            </a:r>
            <a:endParaRPr lang="en-US" sz="1100"/>
          </a:p>
        </p:txBody>
      </p:sp>
      <p:sp>
        <p:nvSpPr>
          <p:cNvPr id="4" name="TextBox 4"/>
          <p:cNvSpPr txBox="1"/>
          <p:nvPr/>
        </p:nvSpPr>
        <p:spPr>
          <a:xfrm>
            <a:off x="8526405" y="1699382"/>
            <a:ext cx="28594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pPr>
            <a:r>
              <a:rPr lang="en-US" sz="2400">
                <a:solidFill>
                  <a:srgbClr val="FFFFFF">
                    <a:alpha val="100000"/>
                  </a:srgbClr>
                </a:solidFill>
                <a:latin typeface="Microsoft Yahei"/>
                <a:ea typeface="Microsoft Yahei"/>
                <a:cs typeface="Microsoft Yahei"/>
              </a:rPr>
              <a:t>CONTENTS</a:t>
            </a:r>
          </a:p>
        </p:txBody>
      </p:sp>
      <p:sp>
        <p:nvSpPr>
          <p:cNvPr id="5" name="TextBox 5"/>
          <p:cNvSpPr txBox="1"/>
          <p:nvPr/>
        </p:nvSpPr>
        <p:spPr>
          <a:xfrm>
            <a:off x="1584630" y="797198"/>
            <a:ext cx="6724952" cy="5263604"/>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引言</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儿科护理服务目标</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儿科护理服务内涵</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实现儿科护理服务目标的措施</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儿科护理服务中的挑战与对策</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a:effectLst/>
      </p:bgPr>
    </p:bg>
    <p:spTree>
      <p:nvGrpSpPr>
        <p:cNvPr id="1" name=""/>
        <p:cNvGrpSpPr/>
        <p:nvPr/>
      </p:nvGrpSpPr>
      <p:grpSpPr>
        <a:xfrm>
          <a:off x="0" y="0"/>
          <a:ext cx="0" cy="0"/>
        </a:xfrm>
      </p:grpSpPr>
      <p:sp>
        <p:nvSpPr>
          <p:cNvPr id="2" name="TextBox 2"/>
          <p:cNvSpPr txBox="1"/>
          <p:nvPr/>
        </p:nvSpPr>
        <p:spPr>
          <a:xfrm>
            <a:off x="9667170" y="522284"/>
            <a:ext cx="1884104" cy="672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spcBef>
                <a:spcPts val="375"/>
              </a:spcBef>
            </a:pPr>
            <a:r>
              <a:rPr lang="en-US" sz="1200">
                <a:solidFill>
                  <a:srgbClr val="FFFFFF">
                    <a:alpha val="100000"/>
                  </a:srgbClr>
                </a:solidFill>
                <a:latin typeface="Microsoft Yahei"/>
                <a:ea typeface="Microsoft Yahei"/>
                <a:cs typeface="Microsoft Yahei"/>
              </a:rPr>
              <a:t>BIG DATA EMPOWERS TO CREATE A NEW</a:t>
            </a:r>
          </a:p>
          <a:p>
            <a:pPr algn="r">
              <a:lnSpc>
                <a:spcPct val="90000"/>
              </a:lnSpc>
              <a:spcBef>
                <a:spcPts val="375"/>
              </a:spcBef>
            </a:pPr>
            <a:r>
              <a:rPr lang="en-US" sz="1200">
                <a:solidFill>
                  <a:srgbClr val="FFFFFF">
                    <a:alpha val="100000"/>
                  </a:srgbClr>
                </a:solidFill>
                <a:latin typeface="Microsoft Yahei"/>
                <a:ea typeface="Microsoft Yahei"/>
                <a:cs typeface="Microsoft Yahei"/>
              </a:rPr>
              <a:t>ERA</a:t>
            </a:r>
          </a:p>
        </p:txBody>
      </p:sp>
      <p:grpSp>
        <p:nvGrpSpPr>
          <p:cNvPr id="3" name="Group 3"/>
          <p:cNvGrpSpPr/>
          <p:nvPr/>
        </p:nvGrpSpPr>
        <p:grpSpPr>
          <a:xfrm>
            <a:off x="2393306" y="1882902"/>
            <a:ext cx="7405389" cy="1138956"/>
            <a:chOff x="2393306" y="1882902"/>
            <a:chExt cx="7405389" cy="1138956"/>
          </a:xfrm>
        </p:grpSpPr>
        <p:sp>
          <p:nvSpPr>
            <p:cNvPr id="4" name="TextBox 4"/>
            <p:cNvSpPr txBox="1"/>
            <p:nvPr/>
          </p:nvSpPr>
          <p:spPr>
            <a:xfrm>
              <a:off x="2393306" y="1882902"/>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01</a:t>
              </a:r>
            </a:p>
          </p:txBody>
        </p:sp>
      </p:grpSp>
      <p:sp>
        <p:nvSpPr>
          <p:cNvPr id="5" name="TextBox 5"/>
          <p:cNvSpPr txBox="1"/>
          <p:nvPr/>
        </p:nvSpPr>
        <p:spPr>
          <a:xfrm>
            <a:off x="2393306" y="2707767"/>
            <a:ext cx="8641080" cy="2703483"/>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ts val="375"/>
              </a:spcBef>
            </a:pPr>
            <a:r>
              <a:rPr lang="en-US" sz="4050" b="1">
                <a:solidFill>
                  <a:srgbClr val="FFFFFF">
                    <a:alpha val="100000"/>
                  </a:srgb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t="-50" b="-50"/>
          </a:stretch>
        </a:blipFill>
        <a:effectLst/>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pic>
        <p:nvPicPr>
          <p:cNvPr id="8" name="Picture 8"/>
          <p:cNvPicPr>
            <a:picLocks noChangeAspect="1"/>
          </p:cNvPicPr>
          <p:nvPr/>
        </p:nvPicPr>
        <p:blipFill>
          <a:blip r:embed="rId2"/>
          <a:srcRect t="2520" b="2520"/>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627" b="2627"/>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提高儿科护理服务质量</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通过明确服务目标和内涵，规范护理行为，提高护理服务的专业性和针对性。</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促进儿童健康成长</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优质的儿科护理服务有助于儿童的身心健康发展，减少疾病对儿童的不良影响。</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应对儿科护理挑战</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儿科护理服务的特殊性和复杂性需要不断提高护理人员的专业技能和服务水平。</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t="-50" b="-50"/>
          </a:stretch>
        </a:blipFill>
        <a:effectLst/>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儿科护理服务是儿童健康的重要保障，有助于预防和治疗儿童疾病，提高儿童健康水平。</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保障儿童健康</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9" name="Picture 9"/>
          <p:cNvPicPr>
            <a:picLocks noChangeAspect="1"/>
          </p:cNvPicPr>
          <p:nvPr/>
        </p:nvPicPr>
        <p:blipFill>
          <a:blip r:embed="rId2"/>
          <a:srcRect l="16667" r="166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提高家长满意度</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15" name="Picture 15"/>
          <p:cNvPicPr>
            <a:picLocks noChangeAspect="1"/>
          </p:cNvPicPr>
          <p:nvPr/>
        </p:nvPicPr>
        <p:blipFill>
          <a:blip r:embed="rId3"/>
          <a:srcRect l="16667" r="1666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促进医患关系和谐</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20" name="Picture 20"/>
          <p:cNvPicPr>
            <a:picLocks noChangeAspect="1"/>
          </p:cNvPicPr>
          <p:nvPr/>
        </p:nvPicPr>
        <p:blipFill>
          <a:blip r:embed="rId4"/>
          <a:srcRect l="16333" r="16333"/>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优质的儿科护理服务能够增强家长对医疗机构的信任感，提高家长满意度。</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良好的儿科护理服务有助于建立和谐的医患关系，减少医疗纠纷的发生。</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儿科护理服务的重要性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a:effectLst/>
      </p:bgPr>
    </p:bg>
    <p:spTree>
      <p:nvGrpSpPr>
        <p:cNvPr id="1" name=""/>
        <p:cNvGrpSpPr/>
        <p:nvPr/>
      </p:nvGrpSpPr>
      <p:grpSpPr>
        <a:xfrm>
          <a:off x="0" y="0"/>
          <a:ext cx="0" cy="0"/>
        </a:xfrm>
      </p:grpSpPr>
      <p:sp>
        <p:nvSpPr>
          <p:cNvPr id="2" name="TextBox 2"/>
          <p:cNvSpPr txBox="1"/>
          <p:nvPr/>
        </p:nvSpPr>
        <p:spPr>
          <a:xfrm>
            <a:off x="9667170" y="522284"/>
            <a:ext cx="1884104" cy="672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spcBef>
                <a:spcPts val="375"/>
              </a:spcBef>
            </a:pPr>
            <a:r>
              <a:rPr lang="en-US" sz="1200">
                <a:solidFill>
                  <a:srgbClr val="FFFFFF">
                    <a:alpha val="100000"/>
                  </a:srgbClr>
                </a:solidFill>
                <a:latin typeface="Microsoft Yahei"/>
                <a:ea typeface="Microsoft Yahei"/>
                <a:cs typeface="Microsoft Yahei"/>
              </a:rPr>
              <a:t>BIG DATA EMPOWERS TO CREATE A NEW</a:t>
            </a:r>
          </a:p>
          <a:p>
            <a:pPr algn="r">
              <a:lnSpc>
                <a:spcPct val="90000"/>
              </a:lnSpc>
              <a:spcBef>
                <a:spcPts val="375"/>
              </a:spcBef>
            </a:pPr>
            <a:r>
              <a:rPr lang="en-US" sz="1200">
                <a:solidFill>
                  <a:srgbClr val="FFFFFF">
                    <a:alpha val="100000"/>
                  </a:srgbClr>
                </a:solidFill>
                <a:latin typeface="Microsoft Yahei"/>
                <a:ea typeface="Microsoft Yahei"/>
                <a:cs typeface="Microsoft Yahei"/>
              </a:rPr>
              <a:t>ERA</a:t>
            </a:r>
          </a:p>
        </p:txBody>
      </p:sp>
      <p:grpSp>
        <p:nvGrpSpPr>
          <p:cNvPr id="3" name="Group 3"/>
          <p:cNvGrpSpPr/>
          <p:nvPr/>
        </p:nvGrpSpPr>
        <p:grpSpPr>
          <a:xfrm>
            <a:off x="2393306" y="1882902"/>
            <a:ext cx="7405389" cy="1138956"/>
            <a:chOff x="2393306" y="1882902"/>
            <a:chExt cx="7405389" cy="1138956"/>
          </a:xfrm>
        </p:grpSpPr>
        <p:sp>
          <p:nvSpPr>
            <p:cNvPr id="4" name="TextBox 4"/>
            <p:cNvSpPr txBox="1"/>
            <p:nvPr/>
          </p:nvSpPr>
          <p:spPr>
            <a:xfrm>
              <a:off x="2393306" y="1882902"/>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02</a:t>
              </a:r>
            </a:p>
          </p:txBody>
        </p:sp>
      </p:grpSp>
      <p:sp>
        <p:nvSpPr>
          <p:cNvPr id="5" name="TextBox 5"/>
          <p:cNvSpPr txBox="1"/>
          <p:nvPr/>
        </p:nvSpPr>
        <p:spPr>
          <a:xfrm>
            <a:off x="2393306" y="2707767"/>
            <a:ext cx="8641080" cy="2703483"/>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ts val="375"/>
              </a:spcBef>
            </a:pPr>
            <a:r>
              <a:rPr lang="en-US" sz="4050" b="1">
                <a:solidFill>
                  <a:srgbClr val="FFFFFF">
                    <a:alpha val="100000"/>
                  </a:srgbClr>
                </a:solidFill>
                <a:latin typeface="Microsoft Yahei"/>
                <a:ea typeface="Microsoft Yahei"/>
                <a:cs typeface="Microsoft Yahei"/>
              </a:rPr>
              <a:t>儿科护理服务目标</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50" b="-50"/>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16667" r="16667"/>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实施个性化治疗方案</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根据患儿具体病情，制定针对性治疗方案，提高治疗效果。</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加强病情监测</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密切观察患儿病情变化，及时调整治疗方案，确保治疗有效性。</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提供心理支持</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关注患儿心理需求，提供心理干预和辅导，增强患儿治疗信心。</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提高患儿治愈率</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t="-50" b="-50"/>
          </a:stretch>
        </a:blipFill>
        <a:effectLst/>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在医疗过程中严格遵守无菌操作规范，降低感染风险。</a:t>
            </a:r>
          </a:p>
        </p:txBody>
      </p:sp>
      <p:pic>
        <p:nvPicPr>
          <p:cNvPr id="4" name="Picture 4"/>
          <p:cNvPicPr>
            <a:picLocks noChangeAspect="1"/>
          </p:cNvPicPr>
          <p:nvPr/>
        </p:nvPicPr>
        <p:blipFill>
          <a:blip r:embed="rId2"/>
          <a:srcRect t="16667" b="16667"/>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6" name="Picture 6"/>
          <p:cNvPicPr>
            <a:picLocks noChangeAspect="1"/>
          </p:cNvPicPr>
          <p:nvPr/>
        </p:nvPicPr>
        <p:blipFill>
          <a:blip r:embed="rId3"/>
          <a:srcRect l="16667" r="16667"/>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8" name="Picture 8"/>
          <p:cNvPicPr>
            <a:picLocks noChangeAspect="1"/>
          </p:cNvPicPr>
          <p:nvPr/>
        </p:nvPicPr>
        <p:blipFill>
          <a:blip r:embed="rId4"/>
          <a:srcRect l="16625" r="16625"/>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严格执行无菌操作</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针对可能出现的并发症，采取积极预防措施，减少并发症发生。</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加强并发症预防</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对出现的并发症进行及时处理，减轻患儿痛苦，防止病情恶化。</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及时处理并发症</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降低并发症发生率</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t="-50" b="-50"/>
          </a:stretch>
        </a:blipFill>
        <a:effectLst/>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与家属保持密切沟通，及时解答疑问，提供必要的支持和帮助。</a:t>
            </a:r>
          </a:p>
        </p:txBody>
      </p:sp>
      <p:pic>
        <p:nvPicPr>
          <p:cNvPr id="6" name="Picture 6"/>
          <p:cNvPicPr>
            <a:picLocks noChangeAspect="1"/>
          </p:cNvPicPr>
          <p:nvPr/>
        </p:nvPicPr>
        <p:blipFill>
          <a:blip r:embed="rId2"/>
          <a:srcRect l="4500" r="4500"/>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加强家属沟通</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了解家属对护理服务的期望和需求，积极改进服务质量。</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关注家属需求</a:t>
            </a:r>
          </a:p>
        </p:txBody>
      </p:sp>
      <p:pic>
        <p:nvPicPr>
          <p:cNvPr id="10" name="Picture 10"/>
          <p:cNvPicPr>
            <a:picLocks noChangeAspect="1"/>
          </p:cNvPicPr>
          <p:nvPr/>
        </p:nvPicPr>
        <p:blipFill>
          <a:blip r:embed="rId3"/>
          <a:srcRect l="9917" r="9917"/>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8250" r="8250"/>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向家属提供患儿疾病相关知识、护理技能和健康教育，提高家属照护能力。</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提供健康教育</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提升家属满意度</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t="-50" b="-50"/>
          </a:stretch>
        </a:blipFill>
        <a:effectLst/>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endParaRPr/>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endParaRPr/>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endParaRPr/>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鼓励学术交流</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鼓励医护人员参加学术会议和交流活动，分享经验和成果，促进学术进步。</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加强专业培训</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定期组织医护人员参加专业培训和学习，提高专业知识和技能水平。</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建立激励机制</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建立合理的激励机制，鼓励医护人员积极进取、创新发展，提高工作积极性和满意度。</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17" name="Picture 17"/>
          <p:cNvPicPr>
            <a:picLocks noChangeAspect="1"/>
          </p:cNvPicPr>
          <p:nvPr/>
        </p:nvPicPr>
        <p:blipFill>
          <a:blip r:embed="rId2">
            <a:alphaModFix/>
          </a:blip>
          <a:srcRect l="16667" r="16667"/>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16667" r="16667"/>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促进医护人员专业发展</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a:effectLst/>
      </p:bgPr>
    </p:bg>
    <p:spTree>
      <p:nvGrpSpPr>
        <p:cNvPr id="1" name=""/>
        <p:cNvGrpSpPr/>
        <p:nvPr/>
      </p:nvGrpSpPr>
      <p:grpSpPr>
        <a:xfrm>
          <a:off x="0" y="0"/>
          <a:ext cx="0" cy="0"/>
        </a:xfrm>
      </p:grpSpPr>
      <p:sp>
        <p:nvSpPr>
          <p:cNvPr id="2" name="TextBox 2"/>
          <p:cNvSpPr txBox="1"/>
          <p:nvPr/>
        </p:nvSpPr>
        <p:spPr>
          <a:xfrm>
            <a:off x="9667170" y="522284"/>
            <a:ext cx="1884104" cy="672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spcBef>
                <a:spcPts val="375"/>
              </a:spcBef>
            </a:pPr>
            <a:r>
              <a:rPr lang="en-US" sz="1200">
                <a:solidFill>
                  <a:srgbClr val="FFFFFF">
                    <a:alpha val="100000"/>
                  </a:srgbClr>
                </a:solidFill>
                <a:latin typeface="Microsoft Yahei"/>
                <a:ea typeface="Microsoft Yahei"/>
                <a:cs typeface="Microsoft Yahei"/>
              </a:rPr>
              <a:t>BIG DATA EMPOWERS TO CREATE A NEW</a:t>
            </a:r>
          </a:p>
          <a:p>
            <a:pPr algn="r">
              <a:lnSpc>
                <a:spcPct val="90000"/>
              </a:lnSpc>
              <a:spcBef>
                <a:spcPts val="375"/>
              </a:spcBef>
            </a:pPr>
            <a:r>
              <a:rPr lang="en-US" sz="1200">
                <a:solidFill>
                  <a:srgbClr val="FFFFFF">
                    <a:alpha val="100000"/>
                  </a:srgbClr>
                </a:solidFill>
                <a:latin typeface="Microsoft Yahei"/>
                <a:ea typeface="Microsoft Yahei"/>
                <a:cs typeface="Microsoft Yahei"/>
              </a:rPr>
              <a:t>ERA</a:t>
            </a:r>
          </a:p>
        </p:txBody>
      </p:sp>
      <p:grpSp>
        <p:nvGrpSpPr>
          <p:cNvPr id="3" name="Group 3"/>
          <p:cNvGrpSpPr/>
          <p:nvPr/>
        </p:nvGrpSpPr>
        <p:grpSpPr>
          <a:xfrm>
            <a:off x="2393306" y="1882902"/>
            <a:ext cx="7405389" cy="1138956"/>
            <a:chOff x="2393306" y="1882902"/>
            <a:chExt cx="7405389" cy="1138956"/>
          </a:xfrm>
        </p:grpSpPr>
        <p:sp>
          <p:nvSpPr>
            <p:cNvPr id="4" name="TextBox 4"/>
            <p:cNvSpPr txBox="1"/>
            <p:nvPr/>
          </p:nvSpPr>
          <p:spPr>
            <a:xfrm>
              <a:off x="2393306" y="1882902"/>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03</a:t>
              </a:r>
            </a:p>
          </p:txBody>
        </p:sp>
      </p:grpSp>
      <p:sp>
        <p:nvSpPr>
          <p:cNvPr id="5" name="TextBox 5"/>
          <p:cNvSpPr txBox="1"/>
          <p:nvPr/>
        </p:nvSpPr>
        <p:spPr>
          <a:xfrm>
            <a:off x="2393306" y="2707767"/>
            <a:ext cx="8641080" cy="2703483"/>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ts val="375"/>
              </a:spcBef>
            </a:pPr>
            <a:r>
              <a:rPr lang="en-US" sz="4050" b="1">
                <a:solidFill>
                  <a:srgbClr val="FFFFFF">
                    <a:alpha val="100000"/>
                  </a:srgbClr>
                </a:solidFill>
                <a:latin typeface="Microsoft Yahei"/>
                <a:ea typeface="Microsoft Yahei"/>
                <a:cs typeface="Microsoft Yahei"/>
              </a:rPr>
              <a:t>儿科护理服务内涵</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50" b="-50"/>
          </a:stretch>
        </a:blipFill>
        <a:effectLst/>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3" name="Picture 3"/>
          <p:cNvPicPr>
            <a:picLocks noChangeAspect="1"/>
          </p:cNvPicPr>
          <p:nvPr/>
        </p:nvPicPr>
        <p:blipFill>
          <a:blip r:embed="rId2">
            <a:alphaModFix/>
          </a:blip>
          <a:srcRect l="16667" r="16667"/>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促进患儿与家庭成员的互动</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鼓励患儿与家庭成员参与护理过程，增强彼此的信任和合作。</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关注患儿心理和情感需求</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提供温暖、安慰和支持，帮助患儿缓解焦虑和恐惧。</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尊重患儿及其家庭</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尊重患儿及其家庭的文化、信仰和价值观，提供个性化的护理服务。</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人性化关怀</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50" b="-50"/>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792" r="16792"/>
          <a:stretch>
            <a:fillRect/>
          </a:stretch>
        </p:blipFill>
        <p:spPr>
          <a:xfrm>
            <a:off x="7092556"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具备扎实的儿科护理理论知识，了解儿科常见疾病的病因、症状和治疗方法。</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掌握儿科护理专业知识</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能够熟练完成儿科护理操作，如静脉穿刺、采血、给药等。</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熟练的操作技能</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能够及时发现患儿的病情变化，准确判断和处理突发情况。</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敏锐的观察力和判断力</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专业化技能</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50" b="-50"/>
          </a:stretch>
        </a:blipFill>
        <a:effectLst/>
      </p:bgPr>
    </p:bg>
    <p:spTree>
      <p:nvGrpSpPr>
        <p:cNvPr id="1" name=""/>
        <p:cNvGrpSpPr/>
        <p:nvPr/>
      </p:nvGrpSpPr>
      <p:grpSpPr>
        <a:xfrm>
          <a:off x="0" y="0"/>
          <a:ext cx="0" cy="0"/>
        </a:xfrm>
      </p:grpSpPr>
      <p:grpSp>
        <p:nvGrpSpPr>
          <p:cNvPr id="2" name="Group 2"/>
          <p:cNvGrpSpPr/>
          <p:nvPr/>
        </p:nvGrpSpPr>
        <p:grpSpPr>
          <a:xfrm>
            <a:off x="5982796" y="3170591"/>
            <a:ext cx="5783287" cy="1172718"/>
            <a:chOff x="5982796" y="3170591"/>
            <a:chExt cx="5783287" cy="1172718"/>
          </a:xfrm>
        </p:grpSpPr>
        <p:sp>
          <p:nvSpPr>
            <p:cNvPr id="3" name="TextBox 3"/>
            <p:cNvSpPr txBox="1"/>
            <p:nvPr/>
          </p:nvSpPr>
          <p:spPr>
            <a:xfrm>
              <a:off x="5982796" y="3170591"/>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协调多学科团队合作</a:t>
              </a:r>
            </a:p>
          </p:txBody>
        </p:sp>
        <p:sp>
          <p:nvSpPr>
            <p:cNvPr id="4" name="TextBox 4"/>
            <p:cNvSpPr txBox="1"/>
            <p:nvPr/>
          </p:nvSpPr>
          <p:spPr>
            <a:xfrm>
              <a:off x="5982796" y="3641126"/>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与医生、营养师、康复师等多学科团队成员紧密合作，为患儿提供全面的治疗方案和护理措施。</a:t>
              </a:r>
            </a:p>
          </p:txBody>
        </p:sp>
      </p:grpSp>
      <p:grpSp>
        <p:nvGrpSpPr>
          <p:cNvPr id="5" name="Group 5"/>
          <p:cNvGrpSpPr/>
          <p:nvPr/>
        </p:nvGrpSpPr>
        <p:grpSpPr>
          <a:xfrm>
            <a:off x="5982796" y="4823246"/>
            <a:ext cx="5783287" cy="1172718"/>
            <a:chOff x="5982796" y="4823246"/>
            <a:chExt cx="5783287" cy="1172718"/>
          </a:xfrm>
        </p:grpSpPr>
        <p:sp>
          <p:nvSpPr>
            <p:cNvPr id="6" name="TextBox 6"/>
            <p:cNvSpPr txBox="1"/>
            <p:nvPr/>
          </p:nvSpPr>
          <p:spPr>
            <a:xfrm>
              <a:off x="5982796" y="4823246"/>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关注患儿成长发育</a:t>
              </a:r>
            </a:p>
          </p:txBody>
        </p:sp>
        <p:sp>
          <p:nvSpPr>
            <p:cNvPr id="7" name="TextBox 7"/>
            <p:cNvSpPr txBox="1"/>
            <p:nvPr/>
          </p:nvSpPr>
          <p:spPr>
            <a:xfrm>
              <a:off x="5982796" y="5293781"/>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关注患儿的生长发育状况，提供个性化的营养指导和康复训练建议。</a:t>
              </a:r>
            </a:p>
          </p:txBody>
        </p:sp>
      </p:grpSp>
      <p:sp>
        <p:nvSpPr>
          <p:cNvPr id="8" name="AutoShape 8"/>
          <p:cNvSpPr/>
          <p:nvPr/>
        </p:nvSpPr>
        <p:spPr>
          <a:xfrm>
            <a:off x="4805646" y="4913047"/>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9" name="Group 9"/>
          <p:cNvGrpSpPr/>
          <p:nvPr/>
        </p:nvGrpSpPr>
        <p:grpSpPr>
          <a:xfrm>
            <a:off x="5982796" y="1521950"/>
            <a:ext cx="5687135" cy="1172718"/>
            <a:chOff x="5982796" y="1521950"/>
            <a:chExt cx="5687135" cy="1172718"/>
          </a:xfrm>
        </p:grpSpPr>
        <p:sp>
          <p:nvSpPr>
            <p:cNvPr id="10" name="TextBox 10"/>
            <p:cNvSpPr txBox="1"/>
            <p:nvPr/>
          </p:nvSpPr>
          <p:spPr>
            <a:xfrm>
              <a:off x="5982796" y="152195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提供全面的护理服务</a:t>
              </a:r>
            </a:p>
          </p:txBody>
        </p:sp>
        <p:sp>
          <p:nvSpPr>
            <p:cNvPr id="11" name="TextBox 11"/>
            <p:cNvSpPr txBox="1"/>
            <p:nvPr/>
          </p:nvSpPr>
          <p:spPr>
            <a:xfrm>
              <a:off x="5982796" y="1992485"/>
              <a:ext cx="5687135"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包括生活护理、心理护理、健康教育等多方面的服务内容。</a:t>
              </a:r>
            </a:p>
          </p:txBody>
        </p:sp>
      </p:grpSp>
      <p:sp>
        <p:nvSpPr>
          <p:cNvPr id="12" name="AutoShape 12"/>
          <p:cNvSpPr/>
          <p:nvPr/>
        </p:nvSpPr>
        <p:spPr>
          <a:xfrm>
            <a:off x="4805646" y="3272584"/>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4805646" y="161148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641457" y="1735931"/>
            <a:ext cx="3722789" cy="3981079"/>
          </a:xfrm>
          <a:prstGeom prst="rect">
            <a:avLst/>
          </a:prstGeom>
          <a:solidFill>
            <a:schemeClr val="accent1">
              <a:alpha val="9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Freeform 15"/>
          <p:cNvSpPr/>
          <p:nvPr/>
        </p:nvSpPr>
        <p:spPr>
          <a:xfrm>
            <a:off x="5014447" y="3486249"/>
            <a:ext cx="391670" cy="391670"/>
          </a:xfrm>
          <a:custGeom>
            <a:rect l="l" t="t" r="r" b="b"/>
            <a:pathLst>
              <a:path w="304800" h="304800">
                <a:moveTo>
                  <a:pt x="288693" y="85468"/>
                </a:moveTo>
                <a:lnTo>
                  <a:pt x="193700" y="180461"/>
                </a:lnTo>
                <a:lnTo>
                  <a:pt x="301971" y="180461"/>
                </a:lnTo>
                <a:cubicBezTo>
                  <a:pt x="303686" y="171298"/>
                  <a:pt x="304800" y="162001"/>
                  <a:pt x="304800" y="152400"/>
                </a:cubicBezTo>
                <a:cubicBezTo>
                  <a:pt x="304800" y="128273"/>
                  <a:pt x="298694" y="105747"/>
                  <a:pt x="288693" y="85468"/>
                </a:cubicBezTo>
                <a:close/>
                <a:moveTo>
                  <a:pt x="200549" y="145161"/>
                </a:moveTo>
                <a:lnTo>
                  <a:pt x="278682" y="67066"/>
                </a:lnTo>
                <a:cubicBezTo>
                  <a:pt x="260080" y="39643"/>
                  <a:pt x="232543" y="19241"/>
                  <a:pt x="200549" y="8525"/>
                </a:cubicBezTo>
                <a:lnTo>
                  <a:pt x="200549" y="145161"/>
                </a:lnTo>
                <a:close/>
                <a:moveTo>
                  <a:pt x="159525" y="200549"/>
                </a:moveTo>
                <a:lnTo>
                  <a:pt x="237677" y="278721"/>
                </a:lnTo>
                <a:cubicBezTo>
                  <a:pt x="265138" y="260156"/>
                  <a:pt x="285560" y="232581"/>
                  <a:pt x="296275" y="200549"/>
                </a:cubicBezTo>
                <a:lnTo>
                  <a:pt x="159525" y="200549"/>
                </a:lnTo>
                <a:close/>
                <a:moveTo>
                  <a:pt x="180432" y="111862"/>
                </a:moveTo>
                <a:lnTo>
                  <a:pt x="180432" y="2829"/>
                </a:lnTo>
                <a:cubicBezTo>
                  <a:pt x="171317" y="1133"/>
                  <a:pt x="162001" y="0"/>
                  <a:pt x="152400" y="0"/>
                </a:cubicBezTo>
                <a:cubicBezTo>
                  <a:pt x="128064" y="0"/>
                  <a:pt x="105366" y="6229"/>
                  <a:pt x="84963" y="16393"/>
                </a:cubicBezTo>
                <a:lnTo>
                  <a:pt x="180432" y="111862"/>
                </a:lnTo>
                <a:close/>
                <a:moveTo>
                  <a:pt x="124368" y="193853"/>
                </a:moveTo>
                <a:lnTo>
                  <a:pt x="124368" y="301981"/>
                </a:lnTo>
                <a:cubicBezTo>
                  <a:pt x="133483" y="303686"/>
                  <a:pt x="142799" y="304800"/>
                  <a:pt x="152400" y="304800"/>
                </a:cubicBezTo>
                <a:cubicBezTo>
                  <a:pt x="176508" y="304800"/>
                  <a:pt x="198987" y="298694"/>
                  <a:pt x="219266" y="288722"/>
                </a:cubicBezTo>
                <a:lnTo>
                  <a:pt x="124368" y="193853"/>
                </a:lnTo>
                <a:close/>
                <a:moveTo>
                  <a:pt x="104232" y="159763"/>
                </a:moveTo>
                <a:lnTo>
                  <a:pt x="26194" y="237792"/>
                </a:lnTo>
                <a:cubicBezTo>
                  <a:pt x="44758" y="265176"/>
                  <a:pt x="72276" y="285569"/>
                  <a:pt x="104232" y="296285"/>
                </a:cubicBezTo>
                <a:lnTo>
                  <a:pt x="104232" y="159763"/>
                </a:lnTo>
                <a:close/>
                <a:moveTo>
                  <a:pt x="2829" y="124368"/>
                </a:moveTo>
                <a:cubicBezTo>
                  <a:pt x="1133" y="133483"/>
                  <a:pt x="0" y="142799"/>
                  <a:pt x="0" y="152400"/>
                </a:cubicBezTo>
                <a:cubicBezTo>
                  <a:pt x="0" y="176584"/>
                  <a:pt x="6144" y="199130"/>
                  <a:pt x="16145" y="219408"/>
                </a:cubicBezTo>
                <a:lnTo>
                  <a:pt x="111195" y="124358"/>
                </a:lnTo>
                <a:lnTo>
                  <a:pt x="2829" y="124358"/>
                </a:lnTo>
                <a:close/>
                <a:moveTo>
                  <a:pt x="66637" y="26489"/>
                </a:moveTo>
                <a:cubicBezTo>
                  <a:pt x="39443" y="45053"/>
                  <a:pt x="19183" y="72428"/>
                  <a:pt x="8525" y="104232"/>
                </a:cubicBezTo>
                <a:lnTo>
                  <a:pt x="144389" y="104232"/>
                </a:lnTo>
                <a:lnTo>
                  <a:pt x="66637" y="264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Freeform 16"/>
          <p:cNvSpPr/>
          <p:nvPr/>
        </p:nvSpPr>
        <p:spPr>
          <a:xfrm>
            <a:off x="5014447" y="1795508"/>
            <a:ext cx="391670" cy="3916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Freeform 17"/>
          <p:cNvSpPr/>
          <p:nvPr/>
        </p:nvSpPr>
        <p:spPr>
          <a:xfrm>
            <a:off x="5026640" y="5128951"/>
            <a:ext cx="378428" cy="378428"/>
          </a:xfrm>
          <a:custGeom>
            <a:rect l="l" t="t" r="r" b="b"/>
            <a:pathLst>
              <a:path w="304800" h="304800">
                <a:moveTo>
                  <a:pt x="209550" y="0"/>
                </a:moveTo>
                <a:cubicBezTo>
                  <a:pt x="156943" y="0"/>
                  <a:pt x="114300" y="42643"/>
                  <a:pt x="114300" y="95250"/>
                </a:cubicBezTo>
                <a:cubicBezTo>
                  <a:pt x="114300" y="101213"/>
                  <a:pt x="114852" y="107042"/>
                  <a:pt x="115900" y="112700"/>
                </a:cubicBezTo>
                <a:lnTo>
                  <a:pt x="0" y="228600"/>
                </a:lnTo>
                <a:lnTo>
                  <a:pt x="0" y="285750"/>
                </a:lnTo>
                <a:cubicBezTo>
                  <a:pt x="0" y="296275"/>
                  <a:pt x="8525" y="304800"/>
                  <a:pt x="19050" y="304800"/>
                </a:cubicBezTo>
                <a:lnTo>
                  <a:pt x="38100" y="304800"/>
                </a:lnTo>
                <a:lnTo>
                  <a:pt x="38100" y="285750"/>
                </a:lnTo>
                <a:lnTo>
                  <a:pt x="76200" y="285750"/>
                </a:lnTo>
                <a:lnTo>
                  <a:pt x="76200" y="247650"/>
                </a:lnTo>
                <a:lnTo>
                  <a:pt x="114300" y="247650"/>
                </a:lnTo>
                <a:lnTo>
                  <a:pt x="114300" y="209550"/>
                </a:lnTo>
                <a:lnTo>
                  <a:pt x="152400" y="209550"/>
                </a:lnTo>
                <a:lnTo>
                  <a:pt x="177117" y="184833"/>
                </a:lnTo>
                <a:cubicBezTo>
                  <a:pt x="187242" y="188500"/>
                  <a:pt x="198158" y="190500"/>
                  <a:pt x="209550" y="190500"/>
                </a:cubicBezTo>
                <a:cubicBezTo>
                  <a:pt x="262157" y="190500"/>
                  <a:pt x="304800" y="147857"/>
                  <a:pt x="304800" y="95250"/>
                </a:cubicBezTo>
                <a:cubicBezTo>
                  <a:pt x="304800" y="42643"/>
                  <a:pt x="262157" y="0"/>
                  <a:pt x="209550" y="0"/>
                </a:cubicBezTo>
                <a:close/>
                <a:moveTo>
                  <a:pt x="238087" y="95288"/>
                </a:moveTo>
                <a:cubicBezTo>
                  <a:pt x="222304" y="95288"/>
                  <a:pt x="209512" y="82496"/>
                  <a:pt x="209512" y="66713"/>
                </a:cubicBezTo>
                <a:cubicBezTo>
                  <a:pt x="209512" y="50930"/>
                  <a:pt x="222304" y="38138"/>
                  <a:pt x="238087" y="38138"/>
                </a:cubicBezTo>
                <a:cubicBezTo>
                  <a:pt x="253870" y="38138"/>
                  <a:pt x="266662" y="50930"/>
                  <a:pt x="266662" y="66713"/>
                </a:cubicBezTo>
                <a:cubicBezTo>
                  <a:pt x="266662" y="82496"/>
                  <a:pt x="253870" y="95288"/>
                  <a:pt x="238087" y="9528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18" name="Picture 18"/>
          <p:cNvPicPr>
            <a:picLocks noChangeAspect="1"/>
          </p:cNvPicPr>
          <p:nvPr/>
        </p:nvPicPr>
        <p:blipFill>
          <a:blip r:embed="rId2">
            <a:alphaModFix/>
          </a:blip>
          <a:srcRect l="16239" r="16239"/>
          <a:stretch>
            <a:fillRect/>
          </a:stretch>
        </p:blipFill>
        <p:spPr>
          <a:xfrm>
            <a:off x="641457" y="1883900"/>
            <a:ext cx="3722789" cy="3671084"/>
          </a:xfrm>
          <a:prstGeom prst="rect">
            <a:avLst/>
          </a:prstGeom>
        </p:spPr>
      </p:pic>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综合性服务</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50" b="-50"/>
          </a:stretch>
        </a:blipFill>
        <a:effectLst/>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加强护理人员的培训和教育</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鼓励护理人员参加专业培训和学术交流活动，提高专业水平和综合素质。</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推动护理科研和创新</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积极开展儿科护理领域的科研和创新工作，探索新的护理模式和技术手段，为患儿提供更加优质的护理服务。</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不断完善护理服务质量</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通过定期评估、反馈和改进，提高护理服务的效率和质量。</a:t>
            </a:r>
          </a:p>
        </p:txBody>
      </p:sp>
      <p:pic>
        <p:nvPicPr>
          <p:cNvPr id="10" name="Picture 10"/>
          <p:cNvPicPr>
            <a:picLocks noChangeAspect="1"/>
          </p:cNvPicPr>
          <p:nvPr/>
        </p:nvPicPr>
        <p:blipFill>
          <a:blip r:embed="rId2"/>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持续性改进</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https://d.book118.com/538023115131006033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7F7F7"/>
      </a:dk1>
      <a:lt1>
        <a:srgbClr val="000000"/>
      </a:lt1>
      <a:dk2>
        <a:srgbClr val="FFFFFF"/>
      </a:dk2>
      <a:lt2>
        <a:srgbClr val="000000"/>
      </a:lt2>
      <a:accent1>
        <a:srgbClr val="8C8C8C"/>
      </a:accent1>
      <a:accent2>
        <a:srgbClr val="A8A8A8"/>
      </a:accent2>
      <a:accent3>
        <a:srgbClr val="7B7B7B"/>
      </a:accent3>
      <a:accent4>
        <a:srgbClr val="515151"/>
      </a:accent4>
      <a:accent5>
        <a:srgbClr val="60727F"/>
      </a:accent5>
      <a:accent6>
        <a:srgbClr val="444444"/>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106</Paragraphs>
  <Slides>16</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16</vt:i4>
      </vt:variant>
    </vt:vector>
  </HeadingPairs>
  <TitlesOfParts>
    <vt:vector baseType="lpstr" size="21">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2024-09-11T23:14:29.638</cp:lastPrinted>
  <dcterms:created xsi:type="dcterms:W3CDTF">2024-09-11T15:14:29Z</dcterms:created>
  <dcterms:modified xsi:type="dcterms:W3CDTF">2024-09-11T15:14:31Z</dcterms:modified>
</cp:coreProperties>
</file>