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39" r:id="rId30"/>
  </p:sldIdLst>
  <p:sldSz cx="12192000" cy="6858000"/>
  <p:notesSz cx="6858000" cy="9144000"/>
  <p:custDataLst>
    <p:tags r:id="rId3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tags" Target="tags/tag1.xml" /><Relationship Id="rId32" Type="http://schemas.openxmlformats.org/officeDocument/2006/relationships/presProps" Target="presProps.xml" /><Relationship Id="rId33" Type="http://schemas.openxmlformats.org/officeDocument/2006/relationships/viewProps" Target="viewProps.xml" /><Relationship Id="rId34" Type="http://schemas.openxmlformats.org/officeDocument/2006/relationships/theme" Target="theme/theme1.xml" /><Relationship Id="rId35"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9D63B77-702F-4111-83AF-CDB01FD205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305C83-F68F-40A0-A482-4721D0A1B3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A980A3B-1017-451A-AB2E-DBF9393BA3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2AA6EDC-F472-4C59-8739-B793BA330B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C90F9A6-CDCA-498A-B559-685B21CAF8D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6B505F8-C884-4D13-AE67-6607ABA89E9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701E33C-349F-4E69-8432-27FB9F81C0C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12D2F55-D95B-49A4-B61D-0E100F995F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9873E6-AA9C-40F0-81EA-982D5A5B90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344DFB-6B58-478C-874D-0FB0DA4C00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31D984-D368-48E5-AB60-5663AC8499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 Id="rId6" Type="http://schemas.openxmlformats.org/officeDocument/2006/relationships/image" Target="../media/image2.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38024111055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13147" y="731459"/>
            <a:ext cx="5352910" cy="30152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750" b="1">
                <a:solidFill>
                  <a:srgbClr val="FFFFFF">
                    <a:alpha val="100000"/>
                  </a:srgbClr>
                </a:solidFill>
                <a:latin typeface="Microsoft Yahei"/>
                <a:ea typeface="Microsoft Yahei"/>
                <a:cs typeface="Microsoft Yahei"/>
              </a:rPr>
              <a:t>社会调查研究方法10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15579" y="1400762"/>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381903" y="1114301"/>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5CA5F4">
                    <a:alpha val="100000"/>
                  </a:srgbClr>
                </a:solidFill>
                <a:latin typeface="微软雅黑"/>
                <a:ea typeface="微软雅黑"/>
                <a:cs typeface="微软雅黑"/>
              </a:rPr>
              <a:t>CONTENTS</a:t>
            </a:r>
            <a:endParaRPr lang="en-US" sz="1100"/>
          </a:p>
        </p:txBody>
      </p:sp>
      <p:sp>
        <p:nvSpPr>
          <p:cNvPr id="5" name="TextBox 5"/>
          <p:cNvSpPr txBox="1"/>
          <p:nvPr/>
        </p:nvSpPr>
        <p:spPr>
          <a:xfrm>
            <a:off x="4147367" y="948549"/>
            <a:ext cx="6449687" cy="4960901"/>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社会调查研究概述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社会调查研究主要类型</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社会调查研究方案设计</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抽样技术与样本设计</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数据收集方法与技巧</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15579" y="1400762"/>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381903" y="1114301"/>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5CA5F4">
                    <a:alpha val="100000"/>
                  </a:srgbClr>
                </a:solidFill>
                <a:latin typeface="微软雅黑"/>
                <a:ea typeface="微软雅黑"/>
                <a:cs typeface="微软雅黑"/>
              </a:rPr>
              <a:t>CONTENTS</a:t>
            </a:r>
            <a:endParaRPr lang="en-US" sz="1100"/>
          </a:p>
        </p:txBody>
      </p:sp>
      <p:sp>
        <p:nvSpPr>
          <p:cNvPr id="5" name="TextBox 5"/>
          <p:cNvSpPr txBox="1"/>
          <p:nvPr/>
        </p:nvSpPr>
        <p:spPr>
          <a:xfrm>
            <a:off x="4147367" y="948549"/>
            <a:ext cx="6449687" cy="4960901"/>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数据整理与初步分析</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统计推断与假设检验</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变量关系探索与模型构建</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研究报告撰写与成果展示</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社会调查研究伦理规范</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01</a:t>
            </a:r>
          </a:p>
        </p:txBody>
      </p:sp>
      <p:sp>
        <p:nvSpPr>
          <p:cNvPr id="3" name="TextBox 3"/>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社会调查研究概述</a:t>
            </a:r>
          </a:p>
        </p:txBody>
      </p:sp>
      <p:sp>
        <p:nvSpPr>
          <p:cNvPr id="4" name="TextBox 4"/>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5CA5F4">
                    <a:alpha val="100000"/>
                  </a:srgbClr>
                </a:solidFill>
                <a:latin typeface="Microsoft Yahei"/>
                <a:ea typeface="Microsoft Yahei"/>
                <a:cs typeface="Microsoft Yahei"/>
              </a:rPr>
              <a:t>CHAPTER</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社会调查研究是一种采用自填式问卷或结构式访问等方法，系统地、直接地从一个取自总体的样本那里收集量化资料，并通过对这些资料的统计分析来认识社会现象及其规律的社会研究方式。</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描述总体状况、解释现象原因、预测发展趋势、制定社会政策、评估社会后果等。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研究对象及范围</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研究对象</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包括社会现象的各个方面，如人口、家庭、教育、就业、阶级阶层、民族、社区、城乡关系、医疗卫生、环境保护、社会问题等。</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研究范围</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从微观到宏观的各个层次，可以是对个人、群体、组织、社区、社会等不同层次的研究。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包括实证主义方法论、人文主义方法论、批判主义方法论等，以及各种具体的研究方法和技术，如抽样方法、测量技术、统计分析等。</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方法论体系</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客观性原则、科学性原则、系统性原则、伦理原则等。其中，客观性原则要求研究者保持价值中立，避免主观偏见对研究的影响；科学性原则要求研究者遵循科学的研究程序和方法，确保研究的可靠性和有效性；系统性原则要求研究者全面考虑各种因素，确保研究的整体性和动态性；伦理原则要求研究者在研究过程中尊重被研究者的权利和尊严，避免对被研究者造成伤害。</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基本原则</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方法论体系与基本原则</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02</a:t>
            </a:r>
          </a:p>
        </p:txBody>
      </p:sp>
      <p:sp>
        <p:nvSpPr>
          <p:cNvPr id="3" name="TextBox 3"/>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社会调查研究主要类型</a:t>
            </a:r>
          </a:p>
        </p:txBody>
      </p:sp>
      <p:sp>
        <p:nvSpPr>
          <p:cNvPr id="4" name="TextBox 4"/>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5CA5F4">
                    <a:alpha val="100000"/>
                  </a:srgbClr>
                </a:solidFill>
                <a:latin typeface="Microsoft Yahei"/>
                <a:ea typeface="Microsoft Yahei"/>
                <a:cs typeface="Microsoft Yahei"/>
              </a:rPr>
              <a:t>CHAPTER</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描述社会现象</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对社会现象进行准确、客观的描述，包括其发生、发展和变化的过程。</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搜集基础资料</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通过问卷调查、观察、访谈等方式，搜集有关社会现象的基础资料。</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呈现事实</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将搜集到的资料进行整理、分析，以图表、文字等形式呈现出来，反映社会现象的实际情况。</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描述性研究</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解释社会现象</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在描述的基础上，进一步探究社会现象产生的原因、机制和影响因素。</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提出假设</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根据已有理论和研究，提出针对社会现象的假设，并通过实证研究进行验证。</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阐释意义</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对验证后的假设进行阐释，揭示社会现象的本质和意义。</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解释性研究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探索未知领域</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针对尚未明确或了解不深入的社会现象，进行初步的探索和研究。</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灵活调整方案</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在研究过程中，根据实际情况灵活调整研究方案和方法。</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发掘新问题</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在探索过程中，注意发现新问题、提出新观点，为后续研究提供启示和思路。</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探索性研究</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基于对历史和现状的研究，预测社会现象的未来发展趋势。</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预测未来趋势</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建立模型</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000" b="10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提供决策依据</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3125" r="131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通过建立数学模型、统计模型等方式，对社会现象进行定量分析和预测。</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将预测结果应用于实际决策中，为政府、企业等提供科学依据和参考意见。</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预测性研究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03</a:t>
            </a:r>
          </a:p>
        </p:txBody>
      </p:sp>
      <p:sp>
        <p:nvSpPr>
          <p:cNvPr id="3" name="TextBox 3"/>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社会调查研究方案设计</a:t>
            </a:r>
          </a:p>
        </p:txBody>
      </p:sp>
      <p:sp>
        <p:nvSpPr>
          <p:cNvPr id="4" name="TextBox 4"/>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5CA5F4">
                    <a:alpha val="100000"/>
                  </a:srgbClr>
                </a:solidFill>
                <a:latin typeface="Microsoft Yahei"/>
                <a:ea typeface="Microsoft Yahei"/>
                <a:cs typeface="Microsoft Yahei"/>
              </a:rPr>
              <a:t>CHAPTER</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明确调查是为了解决什么问题，了解哪些情况，为决策提供哪些依据。</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确定调查课题的性质和目的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细化调查内容，列出需要收集的资料和信息，以及需要解决的具体问题。</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明确调查的具体任务</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明确调查目的与任务</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确定调查对象的总体范围</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根据调查目的和任务，明确调查对象的总体范围和特征。</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选择合适的调查单位</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根据调查对象的特点和实际情况，选择合适的调查单位，如个人、家庭、组织等。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确定调查对象与单位</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选择合适调查方法</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根据调查对象的特点和实际情况，选择合适的调查方法，全面调查适用于对象数量较少、需要全面了解情况的情况；抽样调查适用于对象数量较多、只需了解部分情况的情况。</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全面调查与抽样调查</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根据调查内容和实际情况，选择合适的调查方式，问卷调查适用于标准化、量化的问题；访谈调查适用于需要深入了解、探讨的问题。</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问卷调查与访谈调查</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1924" r="21924"/>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根据调查对象的特点和实际情况，明确调查时间和地点，确保调查的顺利进行。</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明确调查时间与地点</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确定调查人员与分工</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制定调查表格与问卷</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确定数据处理与分析方法</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根据调查任务和工作量，确定调查人员数量和分工，明确各自职责和工作内容。</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根据调查内容和实际情况，制定合适的调查表格和问卷，确保调查数据的准确性和完整性。</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根据调查数据的特点和实际情况，选择合适的数据处理和分析方法，为调查结果提供有力支持。</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制定详细实施方案</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04</a:t>
            </a:r>
          </a:p>
        </p:txBody>
      </p:sp>
      <p:sp>
        <p:nvSpPr>
          <p:cNvPr id="3" name="TextBox 3"/>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抽样技术与样本设计</a:t>
            </a:r>
          </a:p>
        </p:txBody>
      </p:sp>
      <p:sp>
        <p:nvSpPr>
          <p:cNvPr id="4" name="TextBox 4"/>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5CA5F4">
                    <a:alpha val="100000"/>
                  </a:srgbClr>
                </a:solidFill>
                <a:latin typeface="Microsoft Yahei"/>
                <a:ea typeface="Microsoft Yahei"/>
                <a:cs typeface="Microsoft Yahei"/>
              </a:rPr>
              <a:t>CHAPTER</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04218" y="1856025"/>
            <a:ext cx="500062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抽样技术是从总体中选取部分具有代表性的个体进行研究，以推断总体特征的一种统计方法。</a:t>
            </a:r>
          </a:p>
        </p:txBody>
      </p:sp>
      <p:sp>
        <p:nvSpPr>
          <p:cNvPr id="3" name="TextBox 3"/>
          <p:cNvSpPr txBox="1"/>
          <p:nvPr/>
        </p:nvSpPr>
        <p:spPr>
          <a:xfrm>
            <a:off x="1304218" y="1281858"/>
            <a:ext cx="26955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抽样技术的定义</a:t>
            </a:r>
          </a:p>
        </p:txBody>
      </p:sp>
      <p:sp>
        <p:nvSpPr>
          <p:cNvPr id="4" name="TextBox 4"/>
          <p:cNvSpPr txBox="1"/>
          <p:nvPr/>
        </p:nvSpPr>
        <p:spPr>
          <a:xfrm>
            <a:off x="617525" y="4933656"/>
            <a:ext cx="354330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抽样技术能够降低研究成本，提高研究效率，是社会科学研究中的重要工具。</a:t>
            </a:r>
          </a:p>
        </p:txBody>
      </p:sp>
      <p:sp>
        <p:nvSpPr>
          <p:cNvPr id="5" name="TextBox 5"/>
          <p:cNvSpPr txBox="1"/>
          <p:nvPr/>
        </p:nvSpPr>
        <p:spPr>
          <a:xfrm>
            <a:off x="617525" y="4336015"/>
            <a:ext cx="29241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抽样技术的意义</a:t>
            </a:r>
          </a:p>
        </p:txBody>
      </p:sp>
      <p:sp>
        <p:nvSpPr>
          <p:cNvPr id="6" name="TextBox 6"/>
          <p:cNvSpPr txBox="1"/>
          <p:nvPr/>
        </p:nvSpPr>
        <p:spPr>
          <a:xfrm>
            <a:off x="8052157" y="4933656"/>
            <a:ext cx="344805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抽样技术可分为随机抽样和非随机抽样两大类。</a:t>
            </a:r>
          </a:p>
        </p:txBody>
      </p:sp>
      <p:sp>
        <p:nvSpPr>
          <p:cNvPr id="7" name="TextBox 7"/>
          <p:cNvSpPr txBox="1"/>
          <p:nvPr/>
        </p:nvSpPr>
        <p:spPr>
          <a:xfrm>
            <a:off x="8052157" y="4336015"/>
            <a:ext cx="2409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抽样技术的分类</a:t>
            </a:r>
          </a:p>
        </p:txBody>
      </p:sp>
      <p:sp>
        <p:nvSpPr>
          <p:cNvPr id="8" name="AutoShape 8"/>
          <p:cNvSpPr/>
          <p:nvPr/>
        </p:nvSpPr>
        <p:spPr>
          <a:xfrm>
            <a:off x="7141821" y="1572575"/>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15385" y="1749966"/>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0" y="3001454"/>
            <a:ext cx="7893795"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33930" y="3588291"/>
            <a:ext cx="1540002" cy="157396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07493"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0" y="3588291"/>
            <a:ext cx="5123802" cy="14508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98196" y="3588291"/>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471760"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068198" y="3588291"/>
            <a:ext cx="5123802"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415174" y="1794662"/>
            <a:ext cx="1141839"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01</a:t>
            </a:r>
          </a:p>
        </p:txBody>
      </p:sp>
      <p:sp>
        <p:nvSpPr>
          <p:cNvPr id="18" name="TextBox 18"/>
          <p:cNvSpPr txBox="1"/>
          <p:nvPr/>
        </p:nvSpPr>
        <p:spPr>
          <a:xfrm>
            <a:off x="4579791" y="3829137"/>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02</a:t>
            </a:r>
          </a:p>
        </p:txBody>
      </p:sp>
      <p:sp>
        <p:nvSpPr>
          <p:cNvPr id="19" name="TextBox 19"/>
          <p:cNvSpPr txBox="1"/>
          <p:nvPr/>
        </p:nvSpPr>
        <p:spPr>
          <a:xfrm>
            <a:off x="6561734" y="3833165"/>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抽样技术概述</a:t>
              </a:r>
            </a:p>
          </p:txBody>
        </p:sp>
      </p:gr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按照等概率原则从总体中随机抽取样本。</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简单随机抽样</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按照某种规则，从总体中抽取等距的样本。</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系统抽样</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将总体分成若干层，从每层中随机抽取样本。</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分层抽样</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将总体分成若干群，随机抽取部分群作为样本。</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整群抽样</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随机抽样方法</a:t>
              </a:r>
            </a:p>
          </p:txBody>
        </p:sp>
      </p:gr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73" r="12573"/>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t="14532" b="14532"/>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5663" r="15663"/>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非随机抽样方法</a:t>
              </a:r>
            </a:p>
          </p:txBody>
        </p:sp>
      </p:grpSp>
      <p:sp>
        <p:nvSpPr>
          <p:cNvPr id="37" name="TextBox 3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根据研究者的方便程度，选择易于获取的样本。</a:t>
            </a:r>
          </a:p>
        </p:txBody>
      </p:sp>
      <p:sp>
        <p:nvSpPr>
          <p:cNvPr id="38" name="TextBox 38"/>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根据研究者的主观判断，选择具有代表性的样本。</a:t>
            </a:r>
          </a:p>
        </p:txBody>
      </p:sp>
      <p:sp>
        <p:nvSpPr>
          <p:cNvPr id="39" name="TextBox 39"/>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根据总体特征，将样本按一定比例分配到各层或各类中。</a:t>
            </a:r>
          </a:p>
        </p:txBody>
      </p:sp>
      <p:sp>
        <p:nvSpPr>
          <p:cNvPr id="40" name="TextBox 4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通过已有样本推荐新的样本，逐步扩大样本规模。</a:t>
            </a:r>
          </a:p>
        </p:txBody>
      </p:sp>
      <p:sp>
        <p:nvSpPr>
          <p:cNvPr id="41" name="TextBox 41"/>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方便抽样</a:t>
            </a:r>
          </a:p>
        </p:txBody>
      </p:sp>
      <p:sp>
        <p:nvSpPr>
          <p:cNvPr id="42" name="TextBox 42"/>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判断抽样</a:t>
            </a:r>
          </a:p>
        </p:txBody>
      </p:sp>
      <p:sp>
        <p:nvSpPr>
          <p:cNvPr id="43" name="TextBox 43"/>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配额抽样</a:t>
            </a:r>
          </a:p>
        </p:txBody>
      </p:sp>
      <p:sp>
        <p:nvSpPr>
          <p:cNvPr id="44" name="TextBox 44"/>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滚雪球抽样</a:t>
            </a: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根据研究目的、总体特征、抽样方法等因素，确定合适的样本容量。</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误差控制</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通过增加样本容量、提高抽样精度、采用科学的统计方法等措施，控制抽样误差和非抽样误差，确保研究结果的准确性和可靠性。</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样本容量确定</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样本容量确定及误差控制</a:t>
              </a:r>
            </a:p>
          </p:txBody>
        </p:sp>
      </p:gr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05</a:t>
            </a:r>
          </a:p>
        </p:txBody>
      </p:sp>
      <p:sp>
        <p:nvSpPr>
          <p:cNvPr id="3" name="TextBox 3"/>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数据收集方法与技巧</a:t>
            </a:r>
          </a:p>
        </p:txBody>
      </p:sp>
      <p:sp>
        <p:nvSpPr>
          <p:cNvPr id="4" name="TextBox 4"/>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5CA5F4">
                    <a:alpha val="100000"/>
                  </a:srgbClr>
                </a:solidFill>
                <a:latin typeface="Microsoft Yahei"/>
                <a:ea typeface="Microsoft Yahei"/>
                <a:cs typeface="Microsoft Yahei"/>
              </a:rPr>
              <a:t>CHAPTER</a:t>
            </a: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根据研究目的和问题，设计结构合理、问题明确的问卷。</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设计问卷</a:t>
            </a:r>
          </a:p>
        </p:txBody>
      </p:sp>
      <p:pic>
        <p:nvPicPr>
          <p:cNvPr id="5" name="Picture 5"/>
          <p:cNvPicPr>
            <a:picLocks noChangeAspect="1"/>
          </p:cNvPicPr>
          <p:nvPr/>
        </p:nvPicPr>
        <p:blipFill>
          <a:blip r:embed="rId2"/>
          <a:srcRect t="11375" b="11375"/>
          <a:stretch>
            <a:fillRect/>
          </a:stretch>
        </p:blipFill>
        <p:spPr>
          <a:xfrm>
            <a:off x="6096000" y="1153983"/>
            <a:ext cx="5194482" cy="5194483"/>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确定目标总体和样本规模，采用随机抽样等方法进行调查。</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抽样调查</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对收集到的数据进行整理、统计和分析，得出研究结论。</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数据分析</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问卷调查法</a:t>
              </a:r>
            </a:p>
          </p:txBody>
        </p:sp>
      </p:gr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确定访谈对象</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根据研究目的和问题，选择合适的访谈对象。</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实施访谈</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与访谈对象进行深入交流，记录访谈内容并进行整理和分析。</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制定访谈提纲</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明确访谈主题和问题，制定详细的访谈提纲。</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访谈法</a:t>
              </a:r>
            </a:p>
          </p:txBody>
        </p:sp>
      </p:gr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38306" y="1737060"/>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6949989" y="1529205"/>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确定观察对象</a:t>
            </a:r>
          </a:p>
        </p:txBody>
      </p:sp>
      <p:sp>
        <p:nvSpPr>
          <p:cNvPr id="4" name="TextBox 4"/>
          <p:cNvSpPr txBox="1"/>
          <p:nvPr/>
        </p:nvSpPr>
        <p:spPr>
          <a:xfrm>
            <a:off x="7257619" y="2085084"/>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根据研究目的和问题，选择合适的观察对象。</a:t>
            </a:r>
          </a:p>
        </p:txBody>
      </p:sp>
      <p:sp>
        <p:nvSpPr>
          <p:cNvPr id="5" name="TextBox 5"/>
          <p:cNvSpPr txBox="1"/>
          <p:nvPr/>
        </p:nvSpPr>
        <p:spPr>
          <a:xfrm>
            <a:off x="7851464" y="3842688"/>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实施观察</a:t>
            </a:r>
          </a:p>
        </p:txBody>
      </p:sp>
      <p:sp>
        <p:nvSpPr>
          <p:cNvPr id="6" name="TextBox 6"/>
          <p:cNvSpPr txBox="1"/>
          <p:nvPr/>
        </p:nvSpPr>
        <p:spPr>
          <a:xfrm>
            <a:off x="7851464" y="439856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对观察对象进行实地观察，记录观察内容并进行整理和分析。</a:t>
            </a:r>
          </a:p>
        </p:txBody>
      </p:sp>
      <p:sp>
        <p:nvSpPr>
          <p:cNvPr id="7" name="TextBox 7"/>
          <p:cNvSpPr txBox="1"/>
          <p:nvPr/>
        </p:nvSpPr>
        <p:spPr>
          <a:xfrm>
            <a:off x="-389813" y="3842688"/>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制定观察计划</a:t>
            </a:r>
          </a:p>
        </p:txBody>
      </p:sp>
      <p:sp>
        <p:nvSpPr>
          <p:cNvPr id="8" name="TextBox 8"/>
          <p:cNvSpPr txBox="1"/>
          <p:nvPr/>
        </p:nvSpPr>
        <p:spPr>
          <a:xfrm>
            <a:off x="225447" y="439856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明确观察时间、地点、方式等，制定详细的观察计划。</a:t>
            </a:r>
          </a:p>
        </p:txBody>
      </p:sp>
      <p:sp>
        <p:nvSpPr>
          <p:cNvPr id="9" name="AutoShape 9"/>
          <p:cNvSpPr/>
          <p:nvPr/>
        </p:nvSpPr>
        <p:spPr>
          <a:xfrm>
            <a:off x="4348765" y="357368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426366" y="357368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rot="-2107968">
            <a:off x="4312676" y="2628449"/>
            <a:ext cx="920865" cy="655621"/>
          </a:xfrm>
          <a:custGeom>
            <a:rect l="l" t="t" r="r" b="b"/>
            <a:pathLst>
              <a:path w="9753600" h="9753600">
                <a:moveTo>
                  <a:pt x="5960669" y="2885237"/>
                </a:moveTo>
                <a:lnTo>
                  <a:pt x="5960669" y="609600"/>
                </a:lnTo>
                <a:lnTo>
                  <a:pt x="9753600" y="4592117"/>
                </a:lnTo>
                <a:lnTo>
                  <a:pt x="5960669" y="8575243"/>
                </a:lnTo>
                <a:lnTo>
                  <a:pt x="5960669" y="6242304"/>
                </a:lnTo>
                <a:cubicBezTo>
                  <a:pt x="3250997" y="6242304"/>
                  <a:pt x="1354531" y="7152437"/>
                  <a:pt x="0" y="9144000"/>
                </a:cubicBezTo>
                <a:cubicBezTo>
                  <a:pt x="541934" y="6298997"/>
                  <a:pt x="2167738" y="3454603"/>
                  <a:pt x="5960669" y="2885237"/>
                </a:cubicBezTo>
                <a:close/>
              </a:path>
            </a:pathLst>
          </a:cu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9379564">
            <a:off x="5543762" y="4515883"/>
            <a:ext cx="920865" cy="655621"/>
          </a:xfrm>
          <a:custGeom>
            <a:rect l="l" t="t" r="r" b="b"/>
            <a:pathLst>
              <a:path w="9753600" h="9753600">
                <a:moveTo>
                  <a:pt x="5960669" y="2885237"/>
                </a:moveTo>
                <a:lnTo>
                  <a:pt x="5960669" y="609600"/>
                </a:lnTo>
                <a:lnTo>
                  <a:pt x="9753600" y="4592117"/>
                </a:lnTo>
                <a:lnTo>
                  <a:pt x="5960669" y="8575243"/>
                </a:lnTo>
                <a:lnTo>
                  <a:pt x="5960669" y="6242304"/>
                </a:lnTo>
                <a:cubicBezTo>
                  <a:pt x="3250997" y="6242304"/>
                  <a:pt x="1354531" y="7152437"/>
                  <a:pt x="0" y="9144000"/>
                </a:cubicBezTo>
                <a:cubicBezTo>
                  <a:pt x="541934" y="6298997"/>
                  <a:pt x="2167738" y="3454603"/>
                  <a:pt x="5960669" y="2885237"/>
                </a:cubicBezTo>
                <a:close/>
              </a:path>
            </a:pathLst>
          </a:custGeom>
          <a:solidFill>
            <a:schemeClr val="accent1">
              <a:alpha val="4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13" name="Freeform 13"/>
          <p:cNvSpPr/>
          <p:nvPr/>
        </p:nvSpPr>
        <p:spPr>
          <a:xfrm rot="2700000" flipH="1">
            <a:off x="6687459" y="2628449"/>
            <a:ext cx="920865" cy="655621"/>
          </a:xfrm>
          <a:custGeom>
            <a:rect l="l" t="t" r="r" b="b"/>
            <a:pathLst>
              <a:path w="9753600" h="9753600">
                <a:moveTo>
                  <a:pt x="5960669" y="2885237"/>
                </a:moveTo>
                <a:lnTo>
                  <a:pt x="5960669" y="609600"/>
                </a:lnTo>
                <a:lnTo>
                  <a:pt x="9753600" y="4592117"/>
                </a:lnTo>
                <a:lnTo>
                  <a:pt x="5960669" y="8575243"/>
                </a:lnTo>
                <a:lnTo>
                  <a:pt x="5960669" y="6242304"/>
                </a:lnTo>
                <a:cubicBezTo>
                  <a:pt x="3250997" y="6242304"/>
                  <a:pt x="1354531" y="7152437"/>
                  <a:pt x="0" y="9144000"/>
                </a:cubicBezTo>
                <a:cubicBezTo>
                  <a:pt x="541934" y="6298997"/>
                  <a:pt x="2167738" y="3454603"/>
                  <a:pt x="5960669" y="2885237"/>
                </a:cubicBezTo>
                <a:close/>
              </a:path>
            </a:pathLst>
          </a:custGeom>
          <a:solidFill>
            <a:schemeClr val="accent1">
              <a:alpha val="4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14" name="Freeform 14"/>
          <p:cNvSpPr/>
          <p:nvPr/>
        </p:nvSpPr>
        <p:spPr>
          <a:xfrm>
            <a:off x="5622878" y="2009366"/>
            <a:ext cx="647107" cy="647107"/>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0935" y="3885853"/>
            <a:ext cx="570476" cy="57047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768961" y="3904086"/>
            <a:ext cx="582777" cy="582777"/>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观察法</a:t>
              </a:r>
            </a:p>
          </p:txBody>
        </p:sp>
      </p:gr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根据研究目的和问题，明确文献法的研究主题。</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确定研究主题</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通过图书馆、网络等途径搜集与研究主题相关的文献资料。</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搜集文献资料</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对搜集到的文献资料进行整理、归纳和分析，得出研究结论。</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整理分析文献</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文献法</a:t>
              </a:r>
            </a:p>
          </p:txBody>
        </p:sp>
      </p:gr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https://d.book118.com/538024111055006035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166</Paragraphs>
  <Slides>28</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28</vt:i4>
      </vt:variant>
    </vt:vector>
  </HeadingPairs>
  <TitlesOfParts>
    <vt:vector baseType="lpstr" size="33">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2024-09-14T04:38:35.436</cp:lastPrinted>
  <dcterms:created xsi:type="dcterms:W3CDTF">2024-09-13T20:38:35Z</dcterms:created>
  <dcterms:modified xsi:type="dcterms:W3CDTF">2024-09-13T20:38:37Z</dcterms:modified>
</cp:coreProperties>
</file>